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theme/themeOverride4.xml" ContentType="application/vnd.openxmlformats-officedocument.themeOverride+xml"/>
  <Override PartName="/ppt/charts/chart12.xml" ContentType="application/vnd.openxmlformats-officedocument.drawingml.chart+xml"/>
  <Override PartName="/ppt/charts/style1.xml" ContentType="application/vnd.ms-office.chartstyle+xml"/>
  <Override PartName="/ppt/charts/colors1.xml" ContentType="application/vnd.ms-office.chartcolorstyle+xml"/>
  <Override PartName="/ppt/charts/chart13.xml" ContentType="application/vnd.openxmlformats-officedocument.drawingml.chart+xml"/>
  <Override PartName="/ppt/theme/themeOverride5.xml" ContentType="application/vnd.openxmlformats-officedocument.themeOverride+xml"/>
  <Override PartName="/ppt/charts/chart14.xml" ContentType="application/vnd.openxmlformats-officedocument.drawingml.chart+xml"/>
  <Override PartName="/ppt/theme/themeOverride6.xml" ContentType="application/vnd.openxmlformats-officedocument.themeOverride+xml"/>
  <Override PartName="/ppt/charts/chart15.xml" ContentType="application/vnd.openxmlformats-officedocument.drawingml.chart+xml"/>
  <Override PartName="/ppt/notesSlides/notesSlide6.xml" ContentType="application/vnd.openxmlformats-officedocument.presentationml.notesSlide+xml"/>
  <Override PartName="/ppt/charts/chart16.xml" ContentType="application/vnd.openxmlformats-officedocument.drawingml.chart+xml"/>
  <Override PartName="/ppt/drawings/drawing2.xml" ContentType="application/vnd.openxmlformats-officedocument.drawingml.chartshapes+xml"/>
  <Override PartName="/ppt/charts/chart17.xml" ContentType="application/vnd.openxmlformats-officedocument.drawingml.chart+xml"/>
  <Override PartName="/ppt/charts/chart18.xml" ContentType="application/vnd.openxmlformats-officedocument.drawingml.chart+xml"/>
  <Override PartName="/ppt/charts/style2.xml" ContentType="application/vnd.ms-office.chartstyle+xml"/>
  <Override PartName="/ppt/charts/colors2.xml" ContentType="application/vnd.ms-office.chartcolorstyle+xml"/>
  <Override PartName="/ppt/charts/chart19.xml" ContentType="application/vnd.openxmlformats-officedocument.drawingml.chart+xml"/>
  <Override PartName="/ppt/charts/chart20.xml" ContentType="application/vnd.openxmlformats-officedocument.drawingml.chart+xml"/>
  <Override PartName="/ppt/theme/themeOverride7.xml" ContentType="application/vnd.openxmlformats-officedocument.themeOverride+xml"/>
  <Override PartName="/ppt/charts/chart21.xml" ContentType="application/vnd.openxmlformats-officedocument.drawingml.chart+xml"/>
  <Override PartName="/ppt/theme/themeOverride8.xml" ContentType="application/vnd.openxmlformats-officedocument.themeOverride+xml"/>
  <Override PartName="/ppt/charts/chart22.xml" ContentType="application/vnd.openxmlformats-officedocument.drawingml.chart+xml"/>
  <Override PartName="/ppt/charts/chart23.xml" ContentType="application/vnd.openxmlformats-officedocument.drawingml.chart+xml"/>
  <Override PartName="/ppt/theme/themeOverride9.xml" ContentType="application/vnd.openxmlformats-officedocument.themeOverride+xml"/>
  <Override PartName="/ppt/charts/chart24.xml" ContentType="application/vnd.openxmlformats-officedocument.drawingml.chart+xml"/>
  <Override PartName="/ppt/theme/themeOverride10.xml" ContentType="application/vnd.openxmlformats-officedocument.themeOverride+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49" r:id="rId2"/>
  </p:sldMasterIdLst>
  <p:notesMasterIdLst>
    <p:notesMasterId r:id="rId48"/>
  </p:notesMasterIdLst>
  <p:handoutMasterIdLst>
    <p:handoutMasterId r:id="rId49"/>
  </p:handoutMasterIdLst>
  <p:sldIdLst>
    <p:sldId id="513" r:id="rId3"/>
    <p:sldId id="1118" r:id="rId4"/>
    <p:sldId id="1081" r:id="rId5"/>
    <p:sldId id="1222" r:id="rId6"/>
    <p:sldId id="467" r:id="rId7"/>
    <p:sldId id="1278" r:id="rId8"/>
    <p:sldId id="1195" r:id="rId9"/>
    <p:sldId id="1226" r:id="rId10"/>
    <p:sldId id="1207" r:id="rId11"/>
    <p:sldId id="1208" r:id="rId12"/>
    <p:sldId id="1210" r:id="rId13"/>
    <p:sldId id="1209" r:id="rId14"/>
    <p:sldId id="1221" r:id="rId15"/>
    <p:sldId id="1220" r:id="rId16"/>
    <p:sldId id="1084" r:id="rId17"/>
    <p:sldId id="1111" r:id="rId18"/>
    <p:sldId id="1166" r:id="rId19"/>
    <p:sldId id="1167" r:id="rId20"/>
    <p:sldId id="1197" r:id="rId21"/>
    <p:sldId id="1056" r:id="rId22"/>
    <p:sldId id="999" r:id="rId23"/>
    <p:sldId id="521" r:id="rId24"/>
    <p:sldId id="1279" r:id="rId25"/>
    <p:sldId id="1219" r:id="rId26"/>
    <p:sldId id="1174" r:id="rId27"/>
    <p:sldId id="1085" r:id="rId28"/>
    <p:sldId id="1013" r:id="rId29"/>
    <p:sldId id="1029" r:id="rId30"/>
    <p:sldId id="1229" r:id="rId31"/>
    <p:sldId id="1177" r:id="rId32"/>
    <p:sldId id="1180" r:id="rId33"/>
    <p:sldId id="1154" r:id="rId34"/>
    <p:sldId id="1202" r:id="rId35"/>
    <p:sldId id="1230" r:id="rId36"/>
    <p:sldId id="1196" r:id="rId37"/>
    <p:sldId id="1155" r:id="rId38"/>
    <p:sldId id="1231" r:id="rId39"/>
    <p:sldId id="1203" r:id="rId40"/>
    <p:sldId id="1129" r:id="rId41"/>
    <p:sldId id="1126" r:id="rId42"/>
    <p:sldId id="1130" r:id="rId43"/>
    <p:sldId id="1119" r:id="rId44"/>
    <p:sldId id="1193" r:id="rId45"/>
    <p:sldId id="1194" r:id="rId46"/>
    <p:sldId id="512" r:id="rId4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E0153A3-6F1D-4205-842B-BBCF715C79F1}">
          <p14:sldIdLst>
            <p14:sldId id="513"/>
            <p14:sldId id="1118"/>
            <p14:sldId id="1081"/>
            <p14:sldId id="1222"/>
            <p14:sldId id="467"/>
            <p14:sldId id="1278"/>
            <p14:sldId id="1195"/>
            <p14:sldId id="1226"/>
            <p14:sldId id="1207"/>
            <p14:sldId id="1208"/>
            <p14:sldId id="1210"/>
            <p14:sldId id="1209"/>
            <p14:sldId id="1221"/>
            <p14:sldId id="1220"/>
            <p14:sldId id="1084"/>
            <p14:sldId id="1111"/>
            <p14:sldId id="1166"/>
            <p14:sldId id="1167"/>
            <p14:sldId id="1197"/>
            <p14:sldId id="1056"/>
            <p14:sldId id="999"/>
            <p14:sldId id="521"/>
            <p14:sldId id="1279"/>
            <p14:sldId id="1219"/>
            <p14:sldId id="1174"/>
            <p14:sldId id="1085"/>
            <p14:sldId id="1013"/>
            <p14:sldId id="1029"/>
            <p14:sldId id="1229"/>
            <p14:sldId id="1177"/>
            <p14:sldId id="1180"/>
            <p14:sldId id="1154"/>
            <p14:sldId id="1202"/>
            <p14:sldId id="1230"/>
            <p14:sldId id="1196"/>
            <p14:sldId id="1155"/>
            <p14:sldId id="1231"/>
            <p14:sldId id="1203"/>
            <p14:sldId id="1129"/>
            <p14:sldId id="1126"/>
            <p14:sldId id="1130"/>
            <p14:sldId id="1119"/>
            <p14:sldId id="1193"/>
            <p14:sldId id="1194"/>
            <p14:sldId id="51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316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LCT-01" initials="B" lastIdx="3" clrIdx="0"/>
  <p:cmAuthor id="1" name="sourabhi mukherji" initials="sm"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BEC7"/>
    <a:srgbClr val="A67CAF"/>
    <a:srgbClr val="2F5897"/>
    <a:srgbClr val="FF9900"/>
    <a:srgbClr val="9CD23A"/>
    <a:srgbClr val="5BFFA5"/>
    <a:srgbClr val="FF8181"/>
    <a:srgbClr val="7CA0D6"/>
    <a:srgbClr val="ECA35A"/>
    <a:srgbClr val="FFC2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42" autoAdjust="0"/>
    <p:restoredTop sz="95192" autoAdjust="0"/>
  </p:normalViewPr>
  <p:slideViewPr>
    <p:cSldViewPr>
      <p:cViewPr varScale="1">
        <p:scale>
          <a:sx n="78" d="100"/>
          <a:sy n="78" d="100"/>
        </p:scale>
        <p:origin x="1363" y="91"/>
      </p:cViewPr>
      <p:guideLst>
        <p:guide orient="horz" pos="2160"/>
        <p:guide pos="2880"/>
        <p:guide orient="horz" pos="3168"/>
      </p:guideLst>
    </p:cSldViewPr>
  </p:slideViewPr>
  <p:outlineViewPr>
    <p:cViewPr>
      <p:scale>
        <a:sx n="33" d="100"/>
        <a:sy n="33" d="100"/>
      </p:scale>
      <p:origin x="0" y="566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7.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4.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xml"/><Relationship Id="rId1" Type="http://schemas.microsoft.com/office/2011/relationships/chartStyle" Target="style1.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5.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6.xm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xml"/><Relationship Id="rId1" Type="http://schemas.microsoft.com/office/2011/relationships/chartStyle" Target="style2.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7.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8.xml"/></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9.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10.xml"/></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n-US" sz="1400" b="1" i="0" baseline="0" dirty="0">
                <a:effectLst/>
              </a:rPr>
              <a:t>English Language Proficiency</a:t>
            </a:r>
            <a:endParaRPr lang="en-IN" sz="1100" dirty="0">
              <a:effectLst/>
            </a:endParaRPr>
          </a:p>
        </c:rich>
      </c:tx>
      <c:layout>
        <c:manualLayout>
          <c:xMode val="edge"/>
          <c:yMode val="edge"/>
          <c:x val="0.32112453615711828"/>
          <c:y val="9.1350885826771433E-4"/>
        </c:manualLayout>
      </c:layout>
      <c:overlay val="0"/>
    </c:title>
    <c:autoTitleDeleted val="0"/>
    <c:plotArea>
      <c:layout>
        <c:manualLayout>
          <c:layoutTarget val="inner"/>
          <c:xMode val="edge"/>
          <c:yMode val="edge"/>
          <c:x val="1.6666666666666666E-2"/>
          <c:y val="3.0638123359580053E-2"/>
          <c:w val="0.96666666666666667"/>
          <c:h val="0.74944348753280843"/>
        </c:manualLayout>
      </c:layout>
      <c:barChart>
        <c:barDir val="col"/>
        <c:grouping val="clustered"/>
        <c:varyColors val="0"/>
        <c:ser>
          <c:idx val="0"/>
          <c:order val="0"/>
          <c:tx>
            <c:strRef>
              <c:f>Sheet1!$B$1</c:f>
              <c:strCache>
                <c:ptCount val="1"/>
                <c:pt idx="0">
                  <c:v>Speak</c:v>
                </c:pt>
              </c:strCache>
            </c:strRef>
          </c:tx>
          <c:spPr>
            <a:solidFill>
              <a:srgbClr val="92D050"/>
            </a:solidFill>
          </c:spPr>
          <c:invertIfNegative val="0"/>
          <c:dPt>
            <c:idx val="1"/>
            <c:invertIfNegative val="0"/>
            <c:bubble3D val="0"/>
            <c:extLst>
              <c:ext xmlns:c16="http://schemas.microsoft.com/office/drawing/2014/chart" uri="{C3380CC4-5D6E-409C-BE32-E72D297353CC}">
                <c16:uniqueId val="{00000000-5D3C-4228-875E-8EBC64A491DB}"/>
              </c:ext>
            </c:extLst>
          </c:dPt>
          <c:dLbls>
            <c:dLbl>
              <c:idx val="2"/>
              <c:layout>
                <c:manualLayout>
                  <c:x val="6.1945286866022103E-3"/>
                  <c:y val="-2.90768622814484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D3C-4228-875E-8EBC64A491DB}"/>
                </c:ext>
              </c:extLst>
            </c:dLbl>
            <c:spPr>
              <a:noFill/>
              <a:ln>
                <a:noFill/>
              </a:ln>
              <a:effectLst/>
            </c:spPr>
            <c:txPr>
              <a:bodyPr/>
              <a:lstStyle/>
              <a:p>
                <a:pPr>
                  <a:defRPr sz="1100">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Brand A</c:v>
                </c:pt>
                <c:pt idx="1">
                  <c:v>Brand B</c:v>
                </c:pt>
                <c:pt idx="2">
                  <c:v>Brand C</c:v>
                </c:pt>
              </c:strCache>
            </c:strRef>
          </c:cat>
          <c:val>
            <c:numRef>
              <c:f>Sheet1!$B$2:$B$4</c:f>
              <c:numCache>
                <c:formatCode>0.00</c:formatCode>
                <c:ptCount val="3"/>
                <c:pt idx="0">
                  <c:v>4.5</c:v>
                </c:pt>
                <c:pt idx="1">
                  <c:v>4.68</c:v>
                </c:pt>
                <c:pt idx="2">
                  <c:v>4.6399999999999997</c:v>
                </c:pt>
              </c:numCache>
            </c:numRef>
          </c:val>
          <c:extLst>
            <c:ext xmlns:c16="http://schemas.microsoft.com/office/drawing/2014/chart" uri="{C3380CC4-5D6E-409C-BE32-E72D297353CC}">
              <c16:uniqueId val="{00000002-5D3C-4228-875E-8EBC64A491DB}"/>
            </c:ext>
          </c:extLst>
        </c:ser>
        <c:ser>
          <c:idx val="1"/>
          <c:order val="1"/>
          <c:tx>
            <c:strRef>
              <c:f>Sheet1!$C$1</c:f>
              <c:strCache>
                <c:ptCount val="1"/>
                <c:pt idx="0">
                  <c:v>Read</c:v>
                </c:pt>
              </c:strCache>
            </c:strRef>
          </c:tx>
          <c:spPr>
            <a:solidFill>
              <a:srgbClr val="75DBFF"/>
            </a:solidFill>
          </c:spPr>
          <c:invertIfNegative val="0"/>
          <c:dLbls>
            <c:dLbl>
              <c:idx val="0"/>
              <c:layout>
                <c:manualLayout>
                  <c:x val="0"/>
                  <c:y val="-1.04166666666666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B30-4FFA-943D-C1A54C0EE94F}"/>
                </c:ext>
              </c:extLst>
            </c:dLbl>
            <c:dLbl>
              <c:idx val="1"/>
              <c:layout>
                <c:manualLayout>
                  <c:x val="1.915708812260536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B30-4FFA-943D-C1A54C0EE94F}"/>
                </c:ext>
              </c:extLst>
            </c:dLbl>
            <c:dLbl>
              <c:idx val="2"/>
              <c:layout>
                <c:manualLayout>
                  <c:x val="0"/>
                  <c:y val="-2.343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B30-4FFA-943D-C1A54C0EE94F}"/>
                </c:ext>
              </c:extLst>
            </c:dLbl>
            <c:spPr>
              <a:noFill/>
              <a:ln>
                <a:noFill/>
              </a:ln>
              <a:effectLst/>
            </c:spPr>
            <c:txPr>
              <a:bodyPr/>
              <a:lstStyle/>
              <a:p>
                <a:pPr>
                  <a:defRPr sz="1100">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Brand A</c:v>
                </c:pt>
                <c:pt idx="1">
                  <c:v>Brand B</c:v>
                </c:pt>
                <c:pt idx="2">
                  <c:v>Brand C</c:v>
                </c:pt>
              </c:strCache>
            </c:strRef>
          </c:cat>
          <c:val>
            <c:numRef>
              <c:f>Sheet1!$C$2:$C$4</c:f>
              <c:numCache>
                <c:formatCode>0.00</c:formatCode>
                <c:ptCount val="3"/>
                <c:pt idx="0">
                  <c:v>4.3888888888888893</c:v>
                </c:pt>
                <c:pt idx="1">
                  <c:v>4.6399999999999997</c:v>
                </c:pt>
                <c:pt idx="2">
                  <c:v>4.5199999999999996</c:v>
                </c:pt>
              </c:numCache>
            </c:numRef>
          </c:val>
          <c:extLst>
            <c:ext xmlns:c16="http://schemas.microsoft.com/office/drawing/2014/chart" uri="{C3380CC4-5D6E-409C-BE32-E72D297353CC}">
              <c16:uniqueId val="{00000003-5D3C-4228-875E-8EBC64A491DB}"/>
            </c:ext>
          </c:extLst>
        </c:ser>
        <c:ser>
          <c:idx val="2"/>
          <c:order val="2"/>
          <c:tx>
            <c:strRef>
              <c:f>Sheet1!$D$1</c:f>
              <c:strCache>
                <c:ptCount val="1"/>
                <c:pt idx="0">
                  <c:v>Write</c:v>
                </c:pt>
              </c:strCache>
            </c:strRef>
          </c:tx>
          <c:spPr>
            <a:solidFill>
              <a:srgbClr val="9C5252">
                <a:lumMod val="20000"/>
                <a:lumOff val="80000"/>
              </a:srgbClr>
            </a:solidFill>
          </c:spPr>
          <c:invertIfNegative val="0"/>
          <c:dLbls>
            <c:dLbl>
              <c:idx val="0"/>
              <c:layout>
                <c:manualLayout>
                  <c:x val="0"/>
                  <c:y val="1.1630744912579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D3C-4228-875E-8EBC64A491DB}"/>
                </c:ext>
              </c:extLst>
            </c:dLbl>
            <c:spPr>
              <a:noFill/>
              <a:ln>
                <a:noFill/>
              </a:ln>
              <a:effectLst/>
            </c:spPr>
            <c:txPr>
              <a:bodyPr/>
              <a:lstStyle/>
              <a:p>
                <a:pPr>
                  <a:defRPr sz="1100">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Brand A</c:v>
                </c:pt>
                <c:pt idx="1">
                  <c:v>Brand B</c:v>
                </c:pt>
                <c:pt idx="2">
                  <c:v>Brand C</c:v>
                </c:pt>
              </c:strCache>
            </c:strRef>
          </c:cat>
          <c:val>
            <c:numRef>
              <c:f>Sheet1!$D$2:$D$4</c:f>
              <c:numCache>
                <c:formatCode>0.00</c:formatCode>
                <c:ptCount val="3"/>
                <c:pt idx="0">
                  <c:v>4.333333333333333</c:v>
                </c:pt>
                <c:pt idx="1">
                  <c:v>4.6533333333333333</c:v>
                </c:pt>
                <c:pt idx="2">
                  <c:v>4.4800000000000004</c:v>
                </c:pt>
              </c:numCache>
            </c:numRef>
          </c:val>
          <c:extLst>
            <c:ext xmlns:c16="http://schemas.microsoft.com/office/drawing/2014/chart" uri="{C3380CC4-5D6E-409C-BE32-E72D297353CC}">
              <c16:uniqueId val="{00000005-5D3C-4228-875E-8EBC64A491DB}"/>
            </c:ext>
          </c:extLst>
        </c:ser>
        <c:dLbls>
          <c:showLegendKey val="0"/>
          <c:showVal val="1"/>
          <c:showCatName val="0"/>
          <c:showSerName val="0"/>
          <c:showPercent val="0"/>
          <c:showBubbleSize val="0"/>
        </c:dLbls>
        <c:gapWidth val="150"/>
        <c:overlap val="-25"/>
        <c:axId val="48167168"/>
        <c:axId val="87851008"/>
      </c:barChart>
      <c:lineChart>
        <c:grouping val="standard"/>
        <c:varyColors val="0"/>
        <c:ser>
          <c:idx val="6"/>
          <c:order val="3"/>
          <c:tx>
            <c:strRef>
              <c:f>Sheet1!$E$1</c:f>
              <c:strCache>
                <c:ptCount val="1"/>
                <c:pt idx="0">
                  <c:v>English proficiency average</c:v>
                </c:pt>
              </c:strCache>
            </c:strRef>
          </c:tx>
          <c:spPr>
            <a:ln w="28575">
              <a:solidFill>
                <a:sysClr val="windowText" lastClr="000000">
                  <a:lumMod val="50000"/>
                  <a:lumOff val="50000"/>
                </a:sysClr>
              </a:solidFill>
              <a:prstDash val="sysDash"/>
            </a:ln>
          </c:spPr>
          <c:marker>
            <c:symbol val="none"/>
          </c:marker>
          <c:cat>
            <c:strRef>
              <c:f>Sheet1!$A$2:$A$4</c:f>
              <c:strCache>
                <c:ptCount val="3"/>
                <c:pt idx="0">
                  <c:v>Brand A</c:v>
                </c:pt>
                <c:pt idx="1">
                  <c:v>Brand B</c:v>
                </c:pt>
                <c:pt idx="2">
                  <c:v>Brand C</c:v>
                </c:pt>
              </c:strCache>
            </c:strRef>
          </c:cat>
          <c:val>
            <c:numRef>
              <c:f>Sheet1!$E$2:$E$4</c:f>
              <c:numCache>
                <c:formatCode>0.00</c:formatCode>
                <c:ptCount val="3"/>
                <c:pt idx="0">
                  <c:v>4.4074074074074074</c:v>
                </c:pt>
                <c:pt idx="1">
                  <c:v>4.6577777777777776</c:v>
                </c:pt>
                <c:pt idx="2">
                  <c:v>4.5466666666666669</c:v>
                </c:pt>
              </c:numCache>
            </c:numRef>
          </c:val>
          <c:smooth val="0"/>
          <c:extLst>
            <c:ext xmlns:c16="http://schemas.microsoft.com/office/drawing/2014/chart" uri="{C3380CC4-5D6E-409C-BE32-E72D297353CC}">
              <c16:uniqueId val="{00000006-5D3C-4228-875E-8EBC64A491DB}"/>
            </c:ext>
          </c:extLst>
        </c:ser>
        <c:dLbls>
          <c:showLegendKey val="0"/>
          <c:showVal val="0"/>
          <c:showCatName val="0"/>
          <c:showSerName val="0"/>
          <c:showPercent val="0"/>
          <c:showBubbleSize val="0"/>
        </c:dLbls>
        <c:marker val="1"/>
        <c:smooth val="0"/>
        <c:axId val="48167168"/>
        <c:axId val="87851008"/>
      </c:lineChart>
      <c:catAx>
        <c:axId val="48167168"/>
        <c:scaling>
          <c:orientation val="minMax"/>
        </c:scaling>
        <c:delete val="0"/>
        <c:axPos val="b"/>
        <c:numFmt formatCode="General" sourceLinked="0"/>
        <c:majorTickMark val="none"/>
        <c:minorTickMark val="none"/>
        <c:tickLblPos val="nextTo"/>
        <c:txPr>
          <a:bodyPr/>
          <a:lstStyle/>
          <a:p>
            <a:pPr>
              <a:defRPr sz="1100" b="1">
                <a:latin typeface="Calibri" pitchFamily="34" charset="0"/>
              </a:defRPr>
            </a:pPr>
            <a:endParaRPr lang="en-US"/>
          </a:p>
        </c:txPr>
        <c:crossAx val="87851008"/>
        <c:crosses val="autoZero"/>
        <c:auto val="1"/>
        <c:lblAlgn val="ctr"/>
        <c:lblOffset val="100"/>
        <c:noMultiLvlLbl val="0"/>
      </c:catAx>
      <c:valAx>
        <c:axId val="87851008"/>
        <c:scaling>
          <c:orientation val="minMax"/>
        </c:scaling>
        <c:delete val="1"/>
        <c:axPos val="l"/>
        <c:numFmt formatCode="0.00" sourceLinked="1"/>
        <c:majorTickMark val="none"/>
        <c:minorTickMark val="none"/>
        <c:tickLblPos val="nextTo"/>
        <c:crossAx val="48167168"/>
        <c:crosses val="autoZero"/>
        <c:crossBetween val="between"/>
      </c:valAx>
    </c:plotArea>
    <c:legend>
      <c:legendPos val="t"/>
      <c:layout>
        <c:manualLayout>
          <c:xMode val="edge"/>
          <c:yMode val="edge"/>
          <c:x val="2.3057287002728282E-2"/>
          <c:y val="0.91620714402887138"/>
          <c:w val="0.97694269605723938"/>
          <c:h val="8.3792855971128608E-2"/>
        </c:manualLayout>
      </c:layout>
      <c:overlay val="0"/>
      <c:txPr>
        <a:bodyPr/>
        <a:lstStyle/>
        <a:p>
          <a:pPr>
            <a:defRPr sz="1050">
              <a:latin typeface="Calibri" pitchFamily="34" charset="0"/>
              <a:cs typeface="Calibri"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Calibri" pitchFamily="34" charset="0"/>
              </a:defRPr>
            </a:pPr>
            <a:r>
              <a:rPr lang="en-IN" dirty="0"/>
              <a:t>Brand A</a:t>
            </a:r>
          </a:p>
        </c:rich>
      </c:tx>
      <c:layout>
        <c:manualLayout>
          <c:xMode val="edge"/>
          <c:yMode val="edge"/>
          <c:x val="0.37018902685241267"/>
          <c:y val="1.7428777676074304E-2"/>
        </c:manualLayout>
      </c:layout>
      <c:overlay val="0"/>
    </c:title>
    <c:autoTitleDeleted val="0"/>
    <c:plotArea>
      <c:layout>
        <c:manualLayout>
          <c:layoutTarget val="inner"/>
          <c:xMode val="edge"/>
          <c:yMode val="edge"/>
          <c:x val="0.18729553163849538"/>
          <c:y val="0.13436688657161097"/>
          <c:w val="0.50058879896808339"/>
          <c:h val="0.8126736185003901"/>
        </c:manualLayout>
      </c:layout>
      <c:pieChart>
        <c:varyColors val="1"/>
        <c:ser>
          <c:idx val="0"/>
          <c:order val="0"/>
          <c:tx>
            <c:strRef>
              <c:f>Sheet1!$B$1</c:f>
              <c:strCache>
                <c:ptCount val="1"/>
                <c:pt idx="0">
                  <c:v>OTTO</c:v>
                </c:pt>
              </c:strCache>
            </c:strRef>
          </c:tx>
          <c:dPt>
            <c:idx val="0"/>
            <c:bubble3D val="0"/>
            <c:spPr>
              <a:solidFill>
                <a:srgbClr val="00B050"/>
              </a:solidFill>
            </c:spPr>
            <c:extLst>
              <c:ext xmlns:c16="http://schemas.microsoft.com/office/drawing/2014/chart" uri="{C3380CC4-5D6E-409C-BE32-E72D297353CC}">
                <c16:uniqueId val="{00000001-114C-4D18-B200-A15DFCD5F220}"/>
              </c:ext>
            </c:extLst>
          </c:dPt>
          <c:dPt>
            <c:idx val="1"/>
            <c:bubble3D val="0"/>
            <c:spPr>
              <a:solidFill>
                <a:srgbClr val="92D050"/>
              </a:solidFill>
            </c:spPr>
            <c:extLst>
              <c:ext xmlns:c16="http://schemas.microsoft.com/office/drawing/2014/chart" uri="{C3380CC4-5D6E-409C-BE32-E72D297353CC}">
                <c16:uniqueId val="{00000003-114C-4D18-B200-A15DFCD5F220}"/>
              </c:ext>
            </c:extLst>
          </c:dPt>
          <c:dPt>
            <c:idx val="2"/>
            <c:bubble3D val="0"/>
            <c:spPr>
              <a:solidFill>
                <a:schemeClr val="accent3">
                  <a:lumMod val="75000"/>
                </a:schemeClr>
              </a:solidFill>
              <a:ln>
                <a:noFill/>
              </a:ln>
            </c:spPr>
            <c:extLst>
              <c:ext xmlns:c16="http://schemas.microsoft.com/office/drawing/2014/chart" uri="{C3380CC4-5D6E-409C-BE32-E72D297353CC}">
                <c16:uniqueId val="{00000005-114C-4D18-B200-A15DFCD5F220}"/>
              </c:ext>
            </c:extLst>
          </c:dPt>
          <c:dPt>
            <c:idx val="3"/>
            <c:bubble3D val="0"/>
            <c:spPr>
              <a:solidFill>
                <a:srgbClr val="FF9900"/>
              </a:solidFill>
            </c:spPr>
            <c:extLst>
              <c:ext xmlns:c16="http://schemas.microsoft.com/office/drawing/2014/chart" uri="{C3380CC4-5D6E-409C-BE32-E72D297353CC}">
                <c16:uniqueId val="{00000007-114C-4D18-B200-A15DFCD5F220}"/>
              </c:ext>
            </c:extLst>
          </c:dPt>
          <c:dPt>
            <c:idx val="4"/>
            <c:bubble3D val="0"/>
            <c:spPr>
              <a:solidFill>
                <a:srgbClr val="FFC2A3"/>
              </a:solidFill>
            </c:spPr>
            <c:extLst>
              <c:ext xmlns:c16="http://schemas.microsoft.com/office/drawing/2014/chart" uri="{C3380CC4-5D6E-409C-BE32-E72D297353CC}">
                <c16:uniqueId val="{00000009-114C-4D18-B200-A15DFCD5F220}"/>
              </c:ext>
            </c:extLst>
          </c:dPt>
          <c:dPt>
            <c:idx val="5"/>
            <c:bubble3D val="0"/>
            <c:spPr>
              <a:solidFill>
                <a:schemeClr val="accent5">
                  <a:lumMod val="75000"/>
                </a:schemeClr>
              </a:solidFill>
            </c:spPr>
            <c:extLst>
              <c:ext xmlns:c16="http://schemas.microsoft.com/office/drawing/2014/chart" uri="{C3380CC4-5D6E-409C-BE32-E72D297353CC}">
                <c16:uniqueId val="{0000000B-114C-4D18-B200-A15DFCD5F220}"/>
              </c:ext>
            </c:extLst>
          </c:dPt>
          <c:dPt>
            <c:idx val="6"/>
            <c:bubble3D val="0"/>
            <c:spPr>
              <a:solidFill>
                <a:srgbClr val="8C97E8"/>
              </a:solidFill>
            </c:spPr>
            <c:extLst>
              <c:ext xmlns:c16="http://schemas.microsoft.com/office/drawing/2014/chart" uri="{C3380CC4-5D6E-409C-BE32-E72D297353CC}">
                <c16:uniqueId val="{0000000D-114C-4D18-B200-A15DFCD5F220}"/>
              </c:ext>
            </c:extLst>
          </c:dPt>
          <c:dPt>
            <c:idx val="7"/>
            <c:bubble3D val="0"/>
            <c:spPr>
              <a:solidFill>
                <a:srgbClr val="D5B8EA"/>
              </a:solidFill>
            </c:spPr>
            <c:extLst>
              <c:ext xmlns:c16="http://schemas.microsoft.com/office/drawing/2014/chart" uri="{C3380CC4-5D6E-409C-BE32-E72D297353CC}">
                <c16:uniqueId val="{0000000F-114C-4D18-B200-A15DFCD5F220}"/>
              </c:ext>
            </c:extLst>
          </c:dPt>
          <c:dPt>
            <c:idx val="8"/>
            <c:bubble3D val="0"/>
            <c:spPr>
              <a:solidFill>
                <a:schemeClr val="accent5">
                  <a:lumMod val="60000"/>
                  <a:lumOff val="40000"/>
                </a:schemeClr>
              </a:solidFill>
            </c:spPr>
            <c:extLst>
              <c:ext xmlns:c16="http://schemas.microsoft.com/office/drawing/2014/chart" uri="{C3380CC4-5D6E-409C-BE32-E72D297353CC}">
                <c16:uniqueId val="{00000011-197A-40DB-BF41-E3210FD8A029}"/>
              </c:ext>
            </c:extLst>
          </c:dPt>
          <c:dLbls>
            <c:dLbl>
              <c:idx val="0"/>
              <c:layout>
                <c:manualLayout>
                  <c:x val="-1.7125479507369271E-2"/>
                  <c:y val="-3.776597910013788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14C-4D18-B200-A15DFCD5F220}"/>
                </c:ext>
              </c:extLst>
            </c:dLbl>
            <c:dLbl>
              <c:idx val="1"/>
              <c:layout>
                <c:manualLayout>
                  <c:x val="-9.0298808802745812E-3"/>
                  <c:y val="-7.703534242699416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4C-4D18-B200-A15DFCD5F220}"/>
                </c:ext>
              </c:extLst>
            </c:dLbl>
            <c:dLbl>
              <c:idx val="2"/>
              <c:layout>
                <c:manualLayout>
                  <c:x val="5.3941045830809609E-2"/>
                  <c:y val="-4.606885177316712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4C-4D18-B200-A15DFCD5F220}"/>
                </c:ext>
              </c:extLst>
            </c:dLbl>
            <c:dLbl>
              <c:idx val="3"/>
              <c:layout>
                <c:manualLayout>
                  <c:x val="0.14480542095699575"/>
                  <c:y val="0.2149875718893751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4C-4D18-B200-A15DFCD5F220}"/>
                </c:ext>
              </c:extLst>
            </c:dLbl>
            <c:dLbl>
              <c:idx val="4"/>
              <c:layout>
                <c:manualLayout>
                  <c:x val="0.10703462547950737"/>
                  <c:y val="6.958694014555824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4C-4D18-B200-A15DFCD5F220}"/>
                </c:ext>
              </c:extLst>
            </c:dLbl>
            <c:dLbl>
              <c:idx val="5"/>
              <c:layout>
                <c:manualLayout>
                  <c:x val="-3.2252927518675548E-2"/>
                  <c:y val="-1.4340592704193232E-2"/>
                </c:manualLayout>
              </c:layout>
              <c:spPr>
                <a:noFill/>
                <a:ln>
                  <a:noFill/>
                </a:ln>
                <a:effectLst/>
              </c:spPr>
              <c:txPr>
                <a:bodyPr/>
                <a:lstStyle/>
                <a:p>
                  <a:pPr>
                    <a:defRPr sz="1000">
                      <a:solidFill>
                        <a:schemeClr val="tx1"/>
                      </a:solidFill>
                      <a:latin typeface="Calibri"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4C-4D18-B200-A15DFCD5F220}"/>
                </c:ext>
              </c:extLst>
            </c:dLbl>
            <c:dLbl>
              <c:idx val="6"/>
              <c:layout>
                <c:manualLayout>
                  <c:x val="-3.5259691096305272E-2"/>
                  <c:y val="-5.1187613081296809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14C-4D18-B200-A15DFCD5F220}"/>
                </c:ext>
              </c:extLst>
            </c:dLbl>
            <c:dLbl>
              <c:idx val="7"/>
              <c:layout>
                <c:manualLayout>
                  <c:x val="5.0160004037956792E-2"/>
                  <c:y val="-2.1267445605100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14C-4D18-B200-A15DFCD5F220}"/>
                </c:ext>
              </c:extLst>
            </c:dLbl>
            <c:dLbl>
              <c:idx val="8"/>
              <c:layout>
                <c:manualLayout>
                  <c:x val="0.13349333737129015"/>
                  <c:y val="0.2039584550046774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197A-40DB-BF41-E3210FD8A029}"/>
                </c:ext>
              </c:extLst>
            </c:dLbl>
            <c:dLbl>
              <c:idx val="9"/>
              <c:layout>
                <c:manualLayout>
                  <c:x val="7.3010044417524705E-2"/>
                  <c:y val="-1.75928198691773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14C-4D18-B200-A15DFCD5F220}"/>
                </c:ext>
              </c:extLst>
            </c:dLbl>
            <c:spPr>
              <a:noFill/>
              <a:ln>
                <a:noFill/>
              </a:ln>
              <a:effectLst/>
            </c:spPr>
            <c:txPr>
              <a:bodyPr/>
              <a:lstStyle/>
              <a:p>
                <a:pPr>
                  <a:defRPr sz="1000">
                    <a:latin typeface="Calibri" pitchFamily="34" charset="0"/>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Sheet1!$A$2:$A$6</c:f>
              <c:strCache>
                <c:ptCount val="5"/>
                <c:pt idx="0">
                  <c:v>Gujarati</c:v>
                </c:pt>
                <c:pt idx="1">
                  <c:v>Marathi</c:v>
                </c:pt>
                <c:pt idx="2">
                  <c:v>Telugu</c:v>
                </c:pt>
                <c:pt idx="3">
                  <c:v>Malayalam</c:v>
                </c:pt>
                <c:pt idx="4">
                  <c:v>Tamil</c:v>
                </c:pt>
              </c:strCache>
            </c:strRef>
          </c:cat>
          <c:val>
            <c:numRef>
              <c:f>Sheet1!$B$2:$B$6</c:f>
              <c:numCache>
                <c:formatCode>0%</c:formatCode>
                <c:ptCount val="5"/>
                <c:pt idx="0">
                  <c:v>5.9523809523809521E-2</c:v>
                </c:pt>
                <c:pt idx="1">
                  <c:v>0.11507936507936507</c:v>
                </c:pt>
                <c:pt idx="2">
                  <c:v>0.19444444444444442</c:v>
                </c:pt>
                <c:pt idx="3">
                  <c:v>0.29761904761904762</c:v>
                </c:pt>
                <c:pt idx="4">
                  <c:v>0.33333333333333331</c:v>
                </c:pt>
              </c:numCache>
            </c:numRef>
          </c:val>
          <c:extLst>
            <c:ext xmlns:c16="http://schemas.microsoft.com/office/drawing/2014/chart" uri="{C3380CC4-5D6E-409C-BE32-E72D297353CC}">
              <c16:uniqueId val="{00000011-114C-4D18-B200-A15DFCD5F220}"/>
            </c:ext>
          </c:extLst>
        </c:ser>
        <c:dLbls>
          <c:showLegendKey val="0"/>
          <c:showVal val="0"/>
          <c:showCatName val="0"/>
          <c:showSerName val="0"/>
          <c:showPercent val="0"/>
          <c:showBubbleSize val="0"/>
          <c:showLeaderLines val="1"/>
        </c:dLbls>
        <c:firstSliceAng val="68"/>
      </c:pieChart>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Calibri" pitchFamily="34" charset="0"/>
              </a:defRPr>
            </a:pPr>
            <a:r>
              <a:rPr lang="en-IN" dirty="0"/>
              <a:t>Brand</a:t>
            </a:r>
            <a:r>
              <a:rPr lang="en-IN" baseline="0" dirty="0"/>
              <a:t> B</a:t>
            </a:r>
            <a:endParaRPr lang="en-IN" dirty="0"/>
          </a:p>
        </c:rich>
      </c:tx>
      <c:layout>
        <c:manualLayout>
          <c:xMode val="edge"/>
          <c:yMode val="edge"/>
          <c:x val="0.30929159095497677"/>
          <c:y val="3.7903822908593031E-2"/>
        </c:manualLayout>
      </c:layout>
      <c:overlay val="0"/>
    </c:title>
    <c:autoTitleDeleted val="0"/>
    <c:plotArea>
      <c:layout>
        <c:manualLayout>
          <c:layoutTarget val="inner"/>
          <c:xMode val="edge"/>
          <c:yMode val="edge"/>
          <c:x val="0.18729553163849538"/>
          <c:y val="0.13436688657161097"/>
          <c:w val="0.50058879896808339"/>
          <c:h val="0.8126736185003901"/>
        </c:manualLayout>
      </c:layout>
      <c:pieChart>
        <c:varyColors val="1"/>
        <c:ser>
          <c:idx val="0"/>
          <c:order val="0"/>
          <c:tx>
            <c:strRef>
              <c:f>Sheet1!$B$1</c:f>
              <c:strCache>
                <c:ptCount val="1"/>
                <c:pt idx="0">
                  <c:v>Peter England</c:v>
                </c:pt>
              </c:strCache>
            </c:strRef>
          </c:tx>
          <c:dPt>
            <c:idx val="0"/>
            <c:bubble3D val="0"/>
            <c:spPr>
              <a:solidFill>
                <a:srgbClr val="00B050"/>
              </a:solidFill>
            </c:spPr>
            <c:extLst>
              <c:ext xmlns:c16="http://schemas.microsoft.com/office/drawing/2014/chart" uri="{C3380CC4-5D6E-409C-BE32-E72D297353CC}">
                <c16:uniqueId val="{00000001-95B1-4781-A203-1DCA8B7D00BC}"/>
              </c:ext>
            </c:extLst>
          </c:dPt>
          <c:dPt>
            <c:idx val="1"/>
            <c:bubble3D val="0"/>
            <c:spPr>
              <a:solidFill>
                <a:srgbClr val="FFFF00"/>
              </a:solidFill>
            </c:spPr>
            <c:extLst>
              <c:ext xmlns:c16="http://schemas.microsoft.com/office/drawing/2014/chart" uri="{C3380CC4-5D6E-409C-BE32-E72D297353CC}">
                <c16:uniqueId val="{00000003-95B1-4781-A203-1DCA8B7D00BC}"/>
              </c:ext>
            </c:extLst>
          </c:dPt>
          <c:dPt>
            <c:idx val="2"/>
            <c:bubble3D val="0"/>
            <c:spPr>
              <a:solidFill>
                <a:srgbClr val="FF9900"/>
              </a:solidFill>
              <a:ln>
                <a:noFill/>
              </a:ln>
            </c:spPr>
            <c:extLst>
              <c:ext xmlns:c16="http://schemas.microsoft.com/office/drawing/2014/chart" uri="{C3380CC4-5D6E-409C-BE32-E72D297353CC}">
                <c16:uniqueId val="{00000005-95B1-4781-A203-1DCA8B7D00BC}"/>
              </c:ext>
            </c:extLst>
          </c:dPt>
          <c:dPt>
            <c:idx val="3"/>
            <c:bubble3D val="0"/>
            <c:spPr>
              <a:solidFill>
                <a:srgbClr val="FFC2A3"/>
              </a:solidFill>
            </c:spPr>
            <c:extLst>
              <c:ext xmlns:c16="http://schemas.microsoft.com/office/drawing/2014/chart" uri="{C3380CC4-5D6E-409C-BE32-E72D297353CC}">
                <c16:uniqueId val="{00000007-95B1-4781-A203-1DCA8B7D00BC}"/>
              </c:ext>
            </c:extLst>
          </c:dPt>
          <c:dPt>
            <c:idx val="4"/>
            <c:bubble3D val="0"/>
            <c:spPr>
              <a:solidFill>
                <a:schemeClr val="accent3">
                  <a:lumMod val="75000"/>
                </a:schemeClr>
              </a:solidFill>
            </c:spPr>
            <c:extLst>
              <c:ext xmlns:c16="http://schemas.microsoft.com/office/drawing/2014/chart" uri="{C3380CC4-5D6E-409C-BE32-E72D297353CC}">
                <c16:uniqueId val="{00000009-95B1-4781-A203-1DCA8B7D00BC}"/>
              </c:ext>
            </c:extLst>
          </c:dPt>
          <c:dPt>
            <c:idx val="5"/>
            <c:bubble3D val="0"/>
            <c:spPr>
              <a:solidFill>
                <a:schemeClr val="accent5">
                  <a:lumMod val="50000"/>
                </a:schemeClr>
              </a:solidFill>
            </c:spPr>
            <c:extLst>
              <c:ext xmlns:c16="http://schemas.microsoft.com/office/drawing/2014/chart" uri="{C3380CC4-5D6E-409C-BE32-E72D297353CC}">
                <c16:uniqueId val="{0000000B-95B1-4781-A203-1DCA8B7D00BC}"/>
              </c:ext>
            </c:extLst>
          </c:dPt>
          <c:dPt>
            <c:idx val="6"/>
            <c:bubble3D val="0"/>
            <c:spPr>
              <a:solidFill>
                <a:schemeClr val="accent5">
                  <a:lumMod val="40000"/>
                  <a:lumOff val="60000"/>
                </a:schemeClr>
              </a:solidFill>
            </c:spPr>
            <c:extLst>
              <c:ext xmlns:c16="http://schemas.microsoft.com/office/drawing/2014/chart" uri="{C3380CC4-5D6E-409C-BE32-E72D297353CC}">
                <c16:uniqueId val="{0000000D-95B1-4781-A203-1DCA8B7D00BC}"/>
              </c:ext>
            </c:extLst>
          </c:dPt>
          <c:dPt>
            <c:idx val="7"/>
            <c:bubble3D val="0"/>
            <c:spPr>
              <a:solidFill>
                <a:srgbClr val="92D050"/>
              </a:solidFill>
            </c:spPr>
            <c:extLst>
              <c:ext xmlns:c16="http://schemas.microsoft.com/office/drawing/2014/chart" uri="{C3380CC4-5D6E-409C-BE32-E72D297353CC}">
                <c16:uniqueId val="{0000000F-95B1-4781-A203-1DCA8B7D00BC}"/>
              </c:ext>
            </c:extLst>
          </c:dPt>
          <c:dPt>
            <c:idx val="8"/>
            <c:bubble3D val="0"/>
            <c:spPr>
              <a:solidFill>
                <a:schemeClr val="tx2">
                  <a:lumMod val="20000"/>
                  <a:lumOff val="80000"/>
                </a:schemeClr>
              </a:solidFill>
            </c:spPr>
            <c:extLst>
              <c:ext xmlns:c16="http://schemas.microsoft.com/office/drawing/2014/chart" uri="{C3380CC4-5D6E-409C-BE32-E72D297353CC}">
                <c16:uniqueId val="{00000011-80B3-4D3C-81F5-2805CF46DC7C}"/>
              </c:ext>
            </c:extLst>
          </c:dPt>
          <c:dPt>
            <c:idx val="9"/>
            <c:bubble3D val="0"/>
            <c:spPr>
              <a:solidFill>
                <a:schemeClr val="accent5">
                  <a:lumMod val="60000"/>
                  <a:lumOff val="40000"/>
                </a:schemeClr>
              </a:solidFill>
            </c:spPr>
            <c:extLst>
              <c:ext xmlns:c16="http://schemas.microsoft.com/office/drawing/2014/chart" uri="{C3380CC4-5D6E-409C-BE32-E72D297353CC}">
                <c16:uniqueId val="{00000010-95B1-4781-A203-1DCA8B7D00BC}"/>
              </c:ext>
            </c:extLst>
          </c:dPt>
          <c:dLbls>
            <c:dLbl>
              <c:idx val="0"/>
              <c:layout>
                <c:manualLayout>
                  <c:x val="0.1623616999798102"/>
                  <c:y val="-0.1247857274424854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B1-4781-A203-1DCA8B7D00BC}"/>
                </c:ext>
              </c:extLst>
            </c:dLbl>
            <c:dLbl>
              <c:idx val="1"/>
              <c:layout>
                <c:manualLayout>
                  <c:x val="0.18675348273773471"/>
                  <c:y val="-7.936578950444345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B1-4781-A203-1DCA8B7D00BC}"/>
                </c:ext>
              </c:extLst>
            </c:dLbl>
            <c:dLbl>
              <c:idx val="2"/>
              <c:layout>
                <c:manualLayout>
                  <c:x val="0.16636482939632546"/>
                  <c:y val="-3.408208316657053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B1-4781-A203-1DCA8B7D00BC}"/>
                </c:ext>
              </c:extLst>
            </c:dLbl>
            <c:dLbl>
              <c:idx val="3"/>
              <c:layout>
                <c:manualLayout>
                  <c:x val="-9.0407328891580867E-3"/>
                  <c:y val="5.1179552039866683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B1-4781-A203-1DCA8B7D00BC}"/>
                </c:ext>
              </c:extLst>
            </c:dLbl>
            <c:dLbl>
              <c:idx val="4"/>
              <c:layout>
                <c:manualLayout>
                  <c:x val="-1.4760246315364425E-2"/>
                  <c:y val="-2.0757181682573116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B1-4781-A203-1DCA8B7D00BC}"/>
                </c:ext>
              </c:extLst>
            </c:dLbl>
            <c:dLbl>
              <c:idx val="5"/>
              <c:layout>
                <c:manualLayout>
                  <c:x val="-1.9432414698162731E-2"/>
                  <c:y val="-1.4340592704193232E-2"/>
                </c:manualLayout>
              </c:layout>
              <c:spPr>
                <a:noFill/>
                <a:ln>
                  <a:noFill/>
                </a:ln>
                <a:effectLst/>
              </c:spPr>
              <c:txPr>
                <a:bodyPr/>
                <a:lstStyle/>
                <a:p>
                  <a:pPr>
                    <a:defRPr sz="1000">
                      <a:solidFill>
                        <a:schemeClr val="tx1"/>
                      </a:solidFill>
                      <a:latin typeface="Calibri"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5B1-4781-A203-1DCA8B7D00BC}"/>
                </c:ext>
              </c:extLst>
            </c:dLbl>
            <c:dLbl>
              <c:idx val="6"/>
              <c:layout>
                <c:manualLayout>
                  <c:x val="0.13928048657379369"/>
                  <c:y val="2.7679197958621869E-2"/>
                </c:manualLayout>
              </c:layout>
              <c:spPr>
                <a:noFill/>
                <a:ln>
                  <a:noFill/>
                </a:ln>
                <a:effectLst/>
              </c:spPr>
              <c:txPr>
                <a:bodyPr/>
                <a:lstStyle/>
                <a:p>
                  <a:pPr>
                    <a:defRPr sz="1000">
                      <a:solidFill>
                        <a:schemeClr val="tx1"/>
                      </a:solidFill>
                      <a:latin typeface="Calibri"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5B1-4781-A203-1DCA8B7D00BC}"/>
                </c:ext>
              </c:extLst>
            </c:dLbl>
            <c:dLbl>
              <c:idx val="7"/>
              <c:layout>
                <c:manualLayout>
                  <c:x val="-3.0048203109226731E-2"/>
                  <c:y val="7.661213775191258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5B1-4781-A203-1DCA8B7D00BC}"/>
                </c:ext>
              </c:extLst>
            </c:dLbl>
            <c:dLbl>
              <c:idx val="9"/>
              <c:layout>
                <c:manualLayout>
                  <c:x val="0.17557414698162729"/>
                  <c:y val="0.1615638259153614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5B1-4781-A203-1DCA8B7D00BC}"/>
                </c:ext>
              </c:extLst>
            </c:dLbl>
            <c:spPr>
              <a:noFill/>
              <a:ln>
                <a:noFill/>
              </a:ln>
              <a:effectLst/>
            </c:spPr>
            <c:txPr>
              <a:bodyPr/>
              <a:lstStyle/>
              <a:p>
                <a:pPr>
                  <a:defRPr sz="1000">
                    <a:latin typeface="Calibri" pitchFamily="34" charset="0"/>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Sheet1!$A$2:$A$9</c:f>
              <c:strCache>
                <c:ptCount val="8"/>
                <c:pt idx="0">
                  <c:v>Gujarati</c:v>
                </c:pt>
                <c:pt idx="1">
                  <c:v>Punjabi</c:v>
                </c:pt>
                <c:pt idx="2">
                  <c:v>Malayalam</c:v>
                </c:pt>
                <c:pt idx="3">
                  <c:v>Tamil</c:v>
                </c:pt>
                <c:pt idx="4">
                  <c:v>Telugu</c:v>
                </c:pt>
                <c:pt idx="5">
                  <c:v>Hindi</c:v>
                </c:pt>
                <c:pt idx="6">
                  <c:v>Bengali</c:v>
                </c:pt>
                <c:pt idx="7">
                  <c:v>Marathi</c:v>
                </c:pt>
              </c:strCache>
            </c:strRef>
          </c:cat>
          <c:val>
            <c:numRef>
              <c:f>Sheet1!$B$2:$B$9</c:f>
              <c:numCache>
                <c:formatCode>0%</c:formatCode>
                <c:ptCount val="8"/>
                <c:pt idx="0">
                  <c:v>1.5673981191222569E-2</c:v>
                </c:pt>
                <c:pt idx="1">
                  <c:v>1.5673981191222569E-2</c:v>
                </c:pt>
                <c:pt idx="2">
                  <c:v>2.7168234064785787E-2</c:v>
                </c:pt>
                <c:pt idx="3">
                  <c:v>3.1347962382445138E-2</c:v>
                </c:pt>
                <c:pt idx="4">
                  <c:v>7.001044932079413E-2</c:v>
                </c:pt>
                <c:pt idx="5">
                  <c:v>0.1954022988505747</c:v>
                </c:pt>
                <c:pt idx="6">
                  <c:v>0.2664576802507837</c:v>
                </c:pt>
                <c:pt idx="7">
                  <c:v>0.37826541274817133</c:v>
                </c:pt>
              </c:numCache>
            </c:numRef>
          </c:val>
          <c:extLst>
            <c:ext xmlns:c16="http://schemas.microsoft.com/office/drawing/2014/chart" uri="{C3380CC4-5D6E-409C-BE32-E72D297353CC}">
              <c16:uniqueId val="{00000011-95B1-4781-A203-1DCA8B7D00BC}"/>
            </c:ext>
          </c:extLst>
        </c:ser>
        <c:dLbls>
          <c:showLegendKey val="0"/>
          <c:showVal val="0"/>
          <c:showCatName val="0"/>
          <c:showSerName val="0"/>
          <c:showPercent val="0"/>
          <c:showBubbleSize val="0"/>
          <c:showLeaderLines val="1"/>
        </c:dLbls>
        <c:firstSliceAng val="42"/>
      </c:pieChart>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Calibri" pitchFamily="34" charset="0"/>
              </a:defRPr>
            </a:pPr>
            <a:r>
              <a:rPr lang="en-IN" dirty="0"/>
              <a:t>Brand C</a:t>
            </a:r>
          </a:p>
        </c:rich>
      </c:tx>
      <c:layout>
        <c:manualLayout>
          <c:xMode val="edge"/>
          <c:yMode val="edge"/>
          <c:x val="0.34775312941651526"/>
          <c:y val="2.0475045232518724E-2"/>
        </c:manualLayout>
      </c:layout>
      <c:overlay val="0"/>
    </c:title>
    <c:autoTitleDeleted val="0"/>
    <c:plotArea>
      <c:layout>
        <c:manualLayout>
          <c:layoutTarget val="inner"/>
          <c:xMode val="edge"/>
          <c:yMode val="edge"/>
          <c:x val="0.18729553163849538"/>
          <c:y val="0.13436688657161097"/>
          <c:w val="0.50058879896808339"/>
          <c:h val="0.8126736185003901"/>
        </c:manualLayout>
      </c:layout>
      <c:pieChart>
        <c:varyColors val="1"/>
        <c:ser>
          <c:idx val="0"/>
          <c:order val="0"/>
          <c:tx>
            <c:strRef>
              <c:f>Sheet1!$B$1</c:f>
              <c:strCache>
                <c:ptCount val="1"/>
                <c:pt idx="0">
                  <c:v>Ramraj</c:v>
                </c:pt>
              </c:strCache>
            </c:strRef>
          </c:tx>
          <c:dPt>
            <c:idx val="0"/>
            <c:bubble3D val="0"/>
            <c:spPr>
              <a:solidFill>
                <a:schemeClr val="accent3">
                  <a:lumMod val="75000"/>
                </a:schemeClr>
              </a:solidFill>
            </c:spPr>
            <c:extLst>
              <c:ext xmlns:c16="http://schemas.microsoft.com/office/drawing/2014/chart" uri="{C3380CC4-5D6E-409C-BE32-E72D297353CC}">
                <c16:uniqueId val="{00000001-AA1F-4B9A-9F0A-756C921F4F5D}"/>
              </c:ext>
            </c:extLst>
          </c:dPt>
          <c:dPt>
            <c:idx val="1"/>
            <c:bubble3D val="0"/>
            <c:spPr>
              <a:solidFill>
                <a:srgbClr val="92D050"/>
              </a:solidFill>
            </c:spPr>
            <c:extLst>
              <c:ext xmlns:c16="http://schemas.microsoft.com/office/drawing/2014/chart" uri="{C3380CC4-5D6E-409C-BE32-E72D297353CC}">
                <c16:uniqueId val="{00000003-AA1F-4B9A-9F0A-756C921F4F5D}"/>
              </c:ext>
            </c:extLst>
          </c:dPt>
          <c:dPt>
            <c:idx val="2"/>
            <c:bubble3D val="0"/>
            <c:spPr>
              <a:solidFill>
                <a:srgbClr val="FF9900"/>
              </a:solidFill>
              <a:ln>
                <a:noFill/>
              </a:ln>
            </c:spPr>
            <c:extLst>
              <c:ext xmlns:c16="http://schemas.microsoft.com/office/drawing/2014/chart" uri="{C3380CC4-5D6E-409C-BE32-E72D297353CC}">
                <c16:uniqueId val="{00000005-AA1F-4B9A-9F0A-756C921F4F5D}"/>
              </c:ext>
            </c:extLst>
          </c:dPt>
          <c:dPt>
            <c:idx val="3"/>
            <c:bubble3D val="0"/>
            <c:spPr>
              <a:solidFill>
                <a:schemeClr val="accent3">
                  <a:lumMod val="40000"/>
                  <a:lumOff val="60000"/>
                </a:schemeClr>
              </a:solidFill>
            </c:spPr>
            <c:extLst>
              <c:ext xmlns:c16="http://schemas.microsoft.com/office/drawing/2014/chart" uri="{C3380CC4-5D6E-409C-BE32-E72D297353CC}">
                <c16:uniqueId val="{00000007-AA1F-4B9A-9F0A-756C921F4F5D}"/>
              </c:ext>
            </c:extLst>
          </c:dPt>
          <c:dPt>
            <c:idx val="4"/>
            <c:bubble3D val="0"/>
            <c:spPr>
              <a:solidFill>
                <a:schemeClr val="accent3">
                  <a:lumMod val="75000"/>
                </a:schemeClr>
              </a:solidFill>
            </c:spPr>
            <c:extLst>
              <c:ext xmlns:c16="http://schemas.microsoft.com/office/drawing/2014/chart" uri="{C3380CC4-5D6E-409C-BE32-E72D297353CC}">
                <c16:uniqueId val="{00000009-AA1F-4B9A-9F0A-756C921F4F5D}"/>
              </c:ext>
            </c:extLst>
          </c:dPt>
          <c:dPt>
            <c:idx val="5"/>
            <c:bubble3D val="0"/>
            <c:spPr>
              <a:solidFill>
                <a:schemeClr val="accent5">
                  <a:lumMod val="40000"/>
                  <a:lumOff val="60000"/>
                </a:schemeClr>
              </a:solidFill>
            </c:spPr>
            <c:extLst>
              <c:ext xmlns:c16="http://schemas.microsoft.com/office/drawing/2014/chart" uri="{C3380CC4-5D6E-409C-BE32-E72D297353CC}">
                <c16:uniqueId val="{0000000B-AA1F-4B9A-9F0A-756C921F4F5D}"/>
              </c:ext>
            </c:extLst>
          </c:dPt>
          <c:dPt>
            <c:idx val="6"/>
            <c:bubble3D val="0"/>
            <c:spPr>
              <a:solidFill>
                <a:srgbClr val="FFC2A3"/>
              </a:solidFill>
            </c:spPr>
            <c:extLst>
              <c:ext xmlns:c16="http://schemas.microsoft.com/office/drawing/2014/chart" uri="{C3380CC4-5D6E-409C-BE32-E72D297353CC}">
                <c16:uniqueId val="{0000000D-AA1F-4B9A-9F0A-756C921F4F5D}"/>
              </c:ext>
            </c:extLst>
          </c:dPt>
          <c:dPt>
            <c:idx val="7"/>
            <c:bubble3D val="0"/>
            <c:spPr>
              <a:solidFill>
                <a:srgbClr val="8C97E8"/>
              </a:solidFill>
            </c:spPr>
            <c:extLst>
              <c:ext xmlns:c16="http://schemas.microsoft.com/office/drawing/2014/chart" uri="{C3380CC4-5D6E-409C-BE32-E72D297353CC}">
                <c16:uniqueId val="{0000000F-AA1F-4B9A-9F0A-756C921F4F5D}"/>
              </c:ext>
            </c:extLst>
          </c:dPt>
          <c:dPt>
            <c:idx val="8"/>
            <c:bubble3D val="0"/>
            <c:spPr>
              <a:solidFill>
                <a:schemeClr val="accent5">
                  <a:lumMod val="50000"/>
                </a:schemeClr>
              </a:solidFill>
            </c:spPr>
            <c:extLst>
              <c:ext xmlns:c16="http://schemas.microsoft.com/office/drawing/2014/chart" uri="{C3380CC4-5D6E-409C-BE32-E72D297353CC}">
                <c16:uniqueId val="{00000011-2306-499D-AB08-09204D973316}"/>
              </c:ext>
            </c:extLst>
          </c:dPt>
          <c:dPt>
            <c:idx val="9"/>
            <c:bubble3D val="0"/>
            <c:spPr>
              <a:solidFill>
                <a:srgbClr val="92D050"/>
              </a:solidFill>
            </c:spPr>
            <c:extLst>
              <c:ext xmlns:c16="http://schemas.microsoft.com/office/drawing/2014/chart" uri="{C3380CC4-5D6E-409C-BE32-E72D297353CC}">
                <c16:uniqueId val="{00000010-AA1F-4B9A-9F0A-756C921F4F5D}"/>
              </c:ext>
            </c:extLst>
          </c:dPt>
          <c:dLbls>
            <c:dLbl>
              <c:idx val="0"/>
              <c:layout>
                <c:manualLayout>
                  <c:x val="-1.7125479507369271E-2"/>
                  <c:y val="1.8540395289288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A1F-4B9A-9F0A-756C921F4F5D}"/>
                </c:ext>
              </c:extLst>
            </c:dLbl>
            <c:dLbl>
              <c:idx val="1"/>
              <c:layout>
                <c:manualLayout>
                  <c:x val="-1.7114122753886532E-2"/>
                  <c:y val="1.19319535248717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A1F-4B9A-9F0A-756C921F4F5D}"/>
                </c:ext>
              </c:extLst>
            </c:dLbl>
            <c:dLbl>
              <c:idx val="2"/>
              <c:layout>
                <c:manualLayout>
                  <c:x val="7.8466838279830406E-2"/>
                  <c:y val="-6.483334401421322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A1F-4B9A-9F0A-756C921F4F5D}"/>
                </c:ext>
              </c:extLst>
            </c:dLbl>
            <c:dLbl>
              <c:idx val="3"/>
              <c:layout>
                <c:manualLayout>
                  <c:x val="-3.1390571370886321E-2"/>
                  <c:y val="0.399262978982043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A1F-4B9A-9F0A-756C921F4F5D}"/>
                </c:ext>
              </c:extLst>
            </c:dLbl>
            <c:dLbl>
              <c:idx val="4"/>
              <c:layout>
                <c:manualLayout>
                  <c:x val="-8.6788310115081761E-3"/>
                  <c:y val="3.0430431398723694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A1F-4B9A-9F0A-756C921F4F5D}"/>
                </c:ext>
              </c:extLst>
            </c:dLbl>
            <c:dLbl>
              <c:idx val="5"/>
              <c:layout>
                <c:manualLayout>
                  <c:x val="-1.3022158287906319E-2"/>
                  <c:y val="-9.2218313960635515E-3"/>
                </c:manualLayout>
              </c:layout>
              <c:spPr>
                <a:noFill/>
                <a:ln>
                  <a:noFill/>
                </a:ln>
                <a:effectLst/>
              </c:spPr>
              <c:txPr>
                <a:bodyPr/>
                <a:lstStyle/>
                <a:p>
                  <a:pPr>
                    <a:defRPr sz="1000">
                      <a:solidFill>
                        <a:schemeClr val="tx1"/>
                      </a:solidFill>
                      <a:latin typeface="Calibri"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A1F-4B9A-9F0A-756C921F4F5D}"/>
                </c:ext>
              </c:extLst>
            </c:dLbl>
            <c:dLbl>
              <c:idx val="6"/>
              <c:layout>
                <c:manualLayout>
                  <c:x val="-3.0621088229355945E-2"/>
                  <c:y val="5.4452334860497636E-3"/>
                </c:manualLayout>
              </c:layout>
              <c:spPr>
                <a:noFill/>
                <a:ln>
                  <a:noFill/>
                </a:ln>
                <a:effectLst/>
              </c:spPr>
              <c:txPr>
                <a:bodyPr/>
                <a:lstStyle/>
                <a:p>
                  <a:pPr>
                    <a:defRPr sz="1000">
                      <a:solidFill>
                        <a:schemeClr val="tx1"/>
                      </a:solidFill>
                      <a:latin typeface="Calibri"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A1F-4B9A-9F0A-756C921F4F5D}"/>
                </c:ext>
              </c:extLst>
            </c:dLbl>
            <c:dLbl>
              <c:idx val="7"/>
              <c:layout>
                <c:manualLayout>
                  <c:x val="2.7597668079951544E-2"/>
                  <c:y val="-9.037032021277924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A1F-4B9A-9F0A-756C921F4F5D}"/>
                </c:ext>
              </c:extLst>
            </c:dLbl>
            <c:dLbl>
              <c:idx val="8"/>
              <c:layout>
                <c:manualLayout>
                  <c:x val="-1.7296587926509187E-2"/>
                  <c:y val="0.2541992987700059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306-499D-AB08-09204D973316}"/>
                </c:ext>
              </c:extLst>
            </c:dLbl>
            <c:dLbl>
              <c:idx val="9"/>
              <c:layout>
                <c:manualLayout>
                  <c:x val="2.4971711902284982E-3"/>
                  <c:y val="0.2537015939561623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0-AA1F-4B9A-9F0A-756C921F4F5D}"/>
                </c:ext>
              </c:extLst>
            </c:dLbl>
            <c:spPr>
              <a:noFill/>
              <a:ln>
                <a:noFill/>
              </a:ln>
              <a:effectLst/>
            </c:spPr>
            <c:txPr>
              <a:bodyPr/>
              <a:lstStyle/>
              <a:p>
                <a:pPr>
                  <a:defRPr sz="1000">
                    <a:latin typeface="Calibri" pitchFamily="34" charset="0"/>
                  </a:defRPr>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Sheet1!$A$2:$A$5</c:f>
              <c:strCache>
                <c:ptCount val="4"/>
                <c:pt idx="0">
                  <c:v>Telugu</c:v>
                </c:pt>
                <c:pt idx="1">
                  <c:v>Marathi</c:v>
                </c:pt>
                <c:pt idx="2">
                  <c:v>Malayalam</c:v>
                </c:pt>
                <c:pt idx="3">
                  <c:v>Tamil</c:v>
                </c:pt>
              </c:strCache>
            </c:strRef>
          </c:cat>
          <c:val>
            <c:numRef>
              <c:f>Sheet1!$B$2:$B$5</c:f>
              <c:numCache>
                <c:formatCode>0%</c:formatCode>
                <c:ptCount val="4"/>
                <c:pt idx="0">
                  <c:v>7.9019073569482276E-2</c:v>
                </c:pt>
                <c:pt idx="1">
                  <c:v>8.1743869209809264E-2</c:v>
                </c:pt>
                <c:pt idx="2">
                  <c:v>0.32697547683923706</c:v>
                </c:pt>
                <c:pt idx="3">
                  <c:v>0.51226158038147129</c:v>
                </c:pt>
              </c:numCache>
            </c:numRef>
          </c:val>
          <c:extLst>
            <c:ext xmlns:c16="http://schemas.microsoft.com/office/drawing/2014/chart" uri="{C3380CC4-5D6E-409C-BE32-E72D297353CC}">
              <c16:uniqueId val="{00000011-AA1F-4B9A-9F0A-756C921F4F5D}"/>
            </c:ext>
          </c:extLst>
        </c:ser>
        <c:dLbls>
          <c:showLegendKey val="0"/>
          <c:showVal val="0"/>
          <c:showCatName val="0"/>
          <c:showSerName val="0"/>
          <c:showPercent val="0"/>
          <c:showBubbleSize val="0"/>
          <c:showLeaderLines val="1"/>
        </c:dLbls>
        <c:firstSliceAng val="42"/>
      </c:pieChart>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2913566539376927E-2"/>
          <c:y val="1.8635360797291643E-2"/>
          <c:w val="0.93352705335106467"/>
          <c:h val="0.81336832895888012"/>
        </c:manualLayout>
      </c:layout>
      <c:lineChart>
        <c:grouping val="standard"/>
        <c:varyColors val="0"/>
        <c:ser>
          <c:idx val="0"/>
          <c:order val="0"/>
          <c:tx>
            <c:strRef>
              <c:f>Sheet1!$B$1</c:f>
              <c:strCache>
                <c:ptCount val="1"/>
                <c:pt idx="0">
                  <c:v>Brand A </c:v>
                </c:pt>
              </c:strCache>
            </c:strRef>
          </c:tx>
          <c:spPr>
            <a:ln w="28575">
              <a:solidFill>
                <a:srgbClr val="2F5097"/>
              </a:solidFill>
              <a:prstDash val="sysDash"/>
            </a:ln>
          </c:spPr>
          <c:marker>
            <c:symbol val="none"/>
          </c:marker>
          <c:dLbls>
            <c:dLbl>
              <c:idx val="0"/>
              <c:layout>
                <c:manualLayout>
                  <c:x val="-3.8905115427018522E-2"/>
                  <c:y val="-1.20772946859902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7A0-4981-83B9-4C77771CDE97}"/>
                </c:ext>
              </c:extLst>
            </c:dLbl>
            <c:dLbl>
              <c:idx val="1"/>
              <c:layout>
                <c:manualLayout>
                  <c:x val="-1.7291162412008235E-2"/>
                  <c:y val="2.17391304347826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7A0-4981-83B9-4C77771CDE97}"/>
                </c:ext>
              </c:extLst>
            </c:dLbl>
            <c:dLbl>
              <c:idx val="2"/>
              <c:layout>
                <c:manualLayout>
                  <c:x val="-2.0173022814009609E-2"/>
                  <c:y val="1.449275362318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7A0-4981-83B9-4C77771CDE97}"/>
                </c:ext>
              </c:extLst>
            </c:dLbl>
            <c:dLbl>
              <c:idx val="3"/>
              <c:layout>
                <c:manualLayout>
                  <c:x val="-3.0259534221014413E-2"/>
                  <c:y val="-1.449275362318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7A0-4981-83B9-4C77771CDE97}"/>
                </c:ext>
              </c:extLst>
            </c:dLbl>
            <c:dLbl>
              <c:idx val="4"/>
              <c:layout>
                <c:manualLayout>
                  <c:x val="-2.737767381901304E-2"/>
                  <c:y val="-1.449275362318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7A0-4981-83B9-4C77771CDE97}"/>
                </c:ext>
              </c:extLst>
            </c:dLbl>
            <c:dLbl>
              <c:idx val="5"/>
              <c:layout>
                <c:manualLayout>
                  <c:x val="-1.7291162412008235E-2"/>
                  <c:y val="-2.17391304347826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7A0-4981-83B9-4C77771CDE97}"/>
                </c:ext>
              </c:extLst>
            </c:dLbl>
            <c:dLbl>
              <c:idx val="6"/>
              <c:layout>
                <c:manualLayout>
                  <c:x val="-1.7291162412008183E-2"/>
                  <c:y val="1.449275362318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7A0-4981-83B9-4C77771CDE97}"/>
                </c:ext>
              </c:extLst>
            </c:dLbl>
            <c:dLbl>
              <c:idx val="7"/>
              <c:layout>
                <c:manualLayout>
                  <c:x val="-7.204651005003432E-3"/>
                  <c:y val="-1.449275362318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7A0-4981-83B9-4C77771CDE97}"/>
                </c:ext>
              </c:extLst>
            </c:dLbl>
            <c:dLbl>
              <c:idx val="8"/>
              <c:layout>
                <c:manualLayout>
                  <c:x val="4.3227906030020588E-3"/>
                  <c:y val="-1.20772946859903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7A0-4981-83B9-4C77771CDE97}"/>
                </c:ext>
              </c:extLst>
            </c:dLbl>
            <c:dLbl>
              <c:idx val="9"/>
              <c:layout>
                <c:manualLayout>
                  <c:x val="-4.3227906030020588E-3"/>
                  <c:y val="-2.41547795655977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10B-46F4-9008-E6E79CD49B95}"/>
                </c:ext>
              </c:extLst>
            </c:dLbl>
            <c:dLbl>
              <c:idx val="10"/>
              <c:layout>
                <c:manualLayout>
                  <c:x val="-1.4409302010006864E-2"/>
                  <c:y val="-1.449275362318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7A0-4981-83B9-4C77771CDE97}"/>
                </c:ext>
              </c:extLst>
            </c:dLbl>
            <c:dLbl>
              <c:idx val="11"/>
              <c:layout>
                <c:manualLayout>
                  <c:x val="0"/>
                  <c:y val="-1.449275362318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7A0-4981-83B9-4C77771CDE97}"/>
                </c:ext>
              </c:extLst>
            </c:dLbl>
            <c:dLbl>
              <c:idx val="12"/>
              <c:layout>
                <c:manualLayout>
                  <c:x val="-1.1527441608005385E-2"/>
                  <c:y val="-1.69084027540034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7A0-4981-83B9-4C77771CDE97}"/>
                </c:ext>
              </c:extLst>
            </c:dLbl>
            <c:dLbl>
              <c:idx val="13"/>
              <c:layout>
                <c:manualLayout>
                  <c:x val="-1.0566699406591796E-16"/>
                  <c:y val="1.69082125603863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7A0-4981-83B9-4C77771CDE97}"/>
                </c:ext>
              </c:extLst>
            </c:dLbl>
            <c:spPr>
              <a:noFill/>
              <a:ln>
                <a:noFill/>
              </a:ln>
              <a:effectLst/>
            </c:spPr>
            <c:txPr>
              <a:bodyPr/>
              <a:lstStyle/>
              <a:p>
                <a:pPr>
                  <a:defRPr sz="1000">
                    <a:solidFill>
                      <a:srgbClr val="2F5897"/>
                    </a:solidFill>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THE TIMES OF INDIA</c:v>
                </c:pt>
                <c:pt idx="1">
                  <c:v>EENADU</c:v>
                </c:pt>
                <c:pt idx="2">
                  <c:v>THE HINDU</c:v>
                </c:pt>
                <c:pt idx="3">
                  <c:v>SAKSHI</c:v>
                </c:pt>
                <c:pt idx="4">
                  <c:v>AAJ TAK</c:v>
                </c:pt>
                <c:pt idx="5">
                  <c:v>VAARTHA</c:v>
                </c:pt>
                <c:pt idx="6">
                  <c:v>NDTV</c:v>
                </c:pt>
                <c:pt idx="7">
                  <c:v>INDIAN EXPRESS</c:v>
                </c:pt>
                <c:pt idx="8">
                  <c:v>DAILYTHANTHI</c:v>
                </c:pt>
                <c:pt idx="9">
                  <c:v>DECCAN CHRONICLE</c:v>
                </c:pt>
                <c:pt idx="10">
                  <c:v>MID DAY</c:v>
                </c:pt>
                <c:pt idx="11">
                  <c:v>GUJARAT SAMACHAR</c:v>
                </c:pt>
                <c:pt idx="12">
                  <c:v>THE HITAVADA</c:v>
                </c:pt>
                <c:pt idx="13">
                  <c:v>ANDHRA PRABHA</c:v>
                </c:pt>
                <c:pt idx="14">
                  <c:v>ASIANET NEWS</c:v>
                </c:pt>
              </c:strCache>
            </c:strRef>
          </c:cat>
          <c:val>
            <c:numRef>
              <c:f>Sheet1!$B$2:$B$16</c:f>
              <c:numCache>
                <c:formatCode>0%</c:formatCode>
                <c:ptCount val="15"/>
                <c:pt idx="0">
                  <c:v>0.17741935483870969</c:v>
                </c:pt>
                <c:pt idx="1">
                  <c:v>0.11290322580645161</c:v>
                </c:pt>
                <c:pt idx="2">
                  <c:v>9.6774193548387094E-2</c:v>
                </c:pt>
                <c:pt idx="3">
                  <c:v>9.6774193548387094E-2</c:v>
                </c:pt>
                <c:pt idx="4">
                  <c:v>9.6774193548387094E-2</c:v>
                </c:pt>
                <c:pt idx="5">
                  <c:v>6.4516129032258063E-2</c:v>
                </c:pt>
                <c:pt idx="6">
                  <c:v>6.4516129032258063E-2</c:v>
                </c:pt>
                <c:pt idx="7">
                  <c:v>4.8387096774193547E-2</c:v>
                </c:pt>
                <c:pt idx="8">
                  <c:v>4.8387096774193547E-2</c:v>
                </c:pt>
                <c:pt idx="9">
                  <c:v>3.2258064516129031E-2</c:v>
                </c:pt>
                <c:pt idx="10">
                  <c:v>3.2258064516129031E-2</c:v>
                </c:pt>
                <c:pt idx="11">
                  <c:v>3.2258064516129031E-2</c:v>
                </c:pt>
                <c:pt idx="12">
                  <c:v>3.2258064516129031E-2</c:v>
                </c:pt>
                <c:pt idx="13">
                  <c:v>3.2258064516129031E-2</c:v>
                </c:pt>
                <c:pt idx="14">
                  <c:v>3.2258064516129031E-2</c:v>
                </c:pt>
              </c:numCache>
            </c:numRef>
          </c:val>
          <c:smooth val="0"/>
          <c:extLst>
            <c:ext xmlns:c16="http://schemas.microsoft.com/office/drawing/2014/chart" uri="{C3380CC4-5D6E-409C-BE32-E72D297353CC}">
              <c16:uniqueId val="{0000000D-27A0-4981-83B9-4C77771CDE97}"/>
            </c:ext>
          </c:extLst>
        </c:ser>
        <c:ser>
          <c:idx val="1"/>
          <c:order val="1"/>
          <c:tx>
            <c:strRef>
              <c:f>Sheet1!$C$1</c:f>
              <c:strCache>
                <c:ptCount val="1"/>
                <c:pt idx="0">
                  <c:v>Brand B </c:v>
                </c:pt>
              </c:strCache>
            </c:strRef>
          </c:tx>
          <c:spPr>
            <a:ln w="12700">
              <a:solidFill>
                <a:srgbClr val="C00000"/>
              </a:solidFill>
            </a:ln>
          </c:spPr>
          <c:marker>
            <c:symbol val="none"/>
          </c:marker>
          <c:dLbls>
            <c:dLbl>
              <c:idx val="0"/>
              <c:layout>
                <c:manualLayout>
                  <c:x val="-1.0086511407004804E-2"/>
                  <c:y val="-9.66183574879227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10B-46F4-9008-E6E79CD49B95}"/>
                </c:ext>
              </c:extLst>
            </c:dLbl>
            <c:dLbl>
              <c:idx val="1"/>
              <c:layout>
                <c:manualLayout>
                  <c:x val="-2.737767381901304E-2"/>
                  <c:y val="1.20772946859904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7A0-4981-83B9-4C77771CDE97}"/>
                </c:ext>
              </c:extLst>
            </c:dLbl>
            <c:dLbl>
              <c:idx val="2"/>
              <c:layout>
                <c:manualLayout>
                  <c:x val="-2.3054883216010982E-2"/>
                  <c:y val="-1.9323671497584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10B-46F4-9008-E6E79CD49B95}"/>
                </c:ext>
              </c:extLst>
            </c:dLbl>
            <c:dLbl>
              <c:idx val="3"/>
              <c:layout>
                <c:manualLayout>
                  <c:x val="-3.1700464422015101E-2"/>
                  <c:y val="-1.20772946859903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7A0-4981-83B9-4C77771CDE97}"/>
                </c:ext>
              </c:extLst>
            </c:dLbl>
            <c:dLbl>
              <c:idx val="4"/>
              <c:layout>
                <c:manualLayout>
                  <c:x val="-2.737767381901304E-2"/>
                  <c:y val="-1.449275362318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7A0-4981-83B9-4C77771CDE97}"/>
                </c:ext>
              </c:extLst>
            </c:dLbl>
            <c:dLbl>
              <c:idx val="5"/>
              <c:layout>
                <c:manualLayout>
                  <c:x val="-2.3054883216010982E-2"/>
                  <c:y val="9.66183574879218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7A0-4981-83B9-4C77771CDE97}"/>
                </c:ext>
              </c:extLst>
            </c:dLbl>
            <c:dLbl>
              <c:idx val="6"/>
              <c:layout>
                <c:manualLayout>
                  <c:x val="-2.4495813417011614E-2"/>
                  <c:y val="-1.69082125603864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7A0-4981-83B9-4C77771CDE97}"/>
                </c:ext>
              </c:extLst>
            </c:dLbl>
            <c:dLbl>
              <c:idx val="7"/>
              <c:layout>
                <c:manualLayout>
                  <c:x val="-3.8905115427018529E-2"/>
                  <c:y val="1.20772946859904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7A0-4981-83B9-4C77771CDE97}"/>
                </c:ext>
              </c:extLst>
            </c:dLbl>
            <c:dLbl>
              <c:idx val="8"/>
              <c:layout>
                <c:manualLayout>
                  <c:x val="-2.737767381901304E-2"/>
                  <c:y val="1.449275362318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7A0-4981-83B9-4C77771CDE97}"/>
                </c:ext>
              </c:extLst>
            </c:dLbl>
            <c:dLbl>
              <c:idx val="9"/>
              <c:layout>
                <c:manualLayout>
                  <c:x val="-1.2968371809006177E-2"/>
                  <c:y val="-9.66183574879227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7A0-4981-83B9-4C77771CDE97}"/>
                </c:ext>
              </c:extLst>
            </c:dLbl>
            <c:dLbl>
              <c:idx val="10"/>
              <c:layout>
                <c:manualLayout>
                  <c:x val="-1.5850232211007551E-2"/>
                  <c:y val="-1.20772946859904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7A0-4981-83B9-4C77771CDE97}"/>
                </c:ext>
              </c:extLst>
            </c:dLbl>
            <c:dLbl>
              <c:idx val="11"/>
              <c:layout>
                <c:manualLayout>
                  <c:x val="-7.204651005003432E-3"/>
                  <c:y val="-1.69082125603864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7A0-4981-83B9-4C77771CDE97}"/>
                </c:ext>
              </c:extLst>
            </c:dLbl>
            <c:dLbl>
              <c:idx val="12"/>
              <c:layout>
                <c:manualLayout>
                  <c:x val="-4.322790603001953E-3"/>
                  <c:y val="1.449275362318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10B-46F4-9008-E6E79CD49B95}"/>
                </c:ext>
              </c:extLst>
            </c:dLbl>
            <c:dLbl>
              <c:idx val="13"/>
              <c:layout>
                <c:manualLayout>
                  <c:x val="-7.2046510050035369E-3"/>
                  <c:y val="-9.66183574879227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10B-46F4-9008-E6E79CD49B95}"/>
                </c:ext>
              </c:extLst>
            </c:dLbl>
            <c:dLbl>
              <c:idx val="14"/>
              <c:layout>
                <c:manualLayout>
                  <c:x val="-5.7637208040027454E-3"/>
                  <c:y val="-1.9019361710221004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7A0-4981-83B9-4C77771CDE97}"/>
                </c:ext>
              </c:extLst>
            </c:dLbl>
            <c:spPr>
              <a:noFill/>
              <a:ln>
                <a:noFill/>
              </a:ln>
              <a:effectLst/>
            </c:spPr>
            <c:txPr>
              <a:bodyPr/>
              <a:lstStyle/>
              <a:p>
                <a:pPr>
                  <a:defRPr sz="1000">
                    <a:solidFill>
                      <a:srgbClr val="C00000"/>
                    </a:solidFill>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THE TIMES OF INDIA</c:v>
                </c:pt>
                <c:pt idx="1">
                  <c:v>EENADU</c:v>
                </c:pt>
                <c:pt idx="2">
                  <c:v>THE HINDU</c:v>
                </c:pt>
                <c:pt idx="3">
                  <c:v>SAKSHI</c:v>
                </c:pt>
                <c:pt idx="4">
                  <c:v>AAJ TAK</c:v>
                </c:pt>
                <c:pt idx="5">
                  <c:v>VAARTHA</c:v>
                </c:pt>
                <c:pt idx="6">
                  <c:v>NDTV</c:v>
                </c:pt>
                <c:pt idx="7">
                  <c:v>INDIAN EXPRESS</c:v>
                </c:pt>
                <c:pt idx="8">
                  <c:v>DAILYTHANTHI</c:v>
                </c:pt>
                <c:pt idx="9">
                  <c:v>DECCAN CHRONICLE</c:v>
                </c:pt>
                <c:pt idx="10">
                  <c:v>MID DAY</c:v>
                </c:pt>
                <c:pt idx="11">
                  <c:v>GUJARAT SAMACHAR</c:v>
                </c:pt>
                <c:pt idx="12">
                  <c:v>THE HITAVADA</c:v>
                </c:pt>
                <c:pt idx="13">
                  <c:v>ANDHRA PRABHA</c:v>
                </c:pt>
                <c:pt idx="14">
                  <c:v>ASIANET NEWS</c:v>
                </c:pt>
              </c:strCache>
            </c:strRef>
          </c:cat>
          <c:val>
            <c:numRef>
              <c:f>Sheet1!$C$2:$C$16</c:f>
              <c:numCache>
                <c:formatCode>0%</c:formatCode>
                <c:ptCount val="15"/>
                <c:pt idx="0">
                  <c:v>0.2236024844720497</c:v>
                </c:pt>
                <c:pt idx="1">
                  <c:v>4.3478260869565216E-2</c:v>
                </c:pt>
                <c:pt idx="2">
                  <c:v>1.8633540372670808E-2</c:v>
                </c:pt>
                <c:pt idx="3">
                  <c:v>2.4844720496894408E-2</c:v>
                </c:pt>
                <c:pt idx="4">
                  <c:v>0.47826086956521741</c:v>
                </c:pt>
                <c:pt idx="5">
                  <c:v>1.2422360248447204E-2</c:v>
                </c:pt>
                <c:pt idx="6">
                  <c:v>0.11801242236024845</c:v>
                </c:pt>
                <c:pt idx="7">
                  <c:v>4.3478260869565216E-2</c:v>
                </c:pt>
                <c:pt idx="8">
                  <c:v>0</c:v>
                </c:pt>
                <c:pt idx="9">
                  <c:v>1.2422360248447204E-2</c:v>
                </c:pt>
                <c:pt idx="10">
                  <c:v>1.2422360248447204E-2</c:v>
                </c:pt>
                <c:pt idx="11">
                  <c:v>0</c:v>
                </c:pt>
                <c:pt idx="12">
                  <c:v>0</c:v>
                </c:pt>
                <c:pt idx="13">
                  <c:v>0</c:v>
                </c:pt>
                <c:pt idx="14">
                  <c:v>1.2422360248447204E-2</c:v>
                </c:pt>
              </c:numCache>
            </c:numRef>
          </c:val>
          <c:smooth val="0"/>
          <c:extLst>
            <c:ext xmlns:c16="http://schemas.microsoft.com/office/drawing/2014/chart" uri="{C3380CC4-5D6E-409C-BE32-E72D297353CC}">
              <c16:uniqueId val="{00000019-27A0-4981-83B9-4C77771CDE97}"/>
            </c:ext>
          </c:extLst>
        </c:ser>
        <c:ser>
          <c:idx val="2"/>
          <c:order val="2"/>
          <c:tx>
            <c:strRef>
              <c:f>Sheet1!$D$1</c:f>
              <c:strCache>
                <c:ptCount val="1"/>
                <c:pt idx="0">
                  <c:v>Brand C</c:v>
                </c:pt>
              </c:strCache>
            </c:strRef>
          </c:tx>
          <c:spPr>
            <a:ln w="3175">
              <a:solidFill>
                <a:srgbClr val="FF9900"/>
              </a:solidFill>
            </a:ln>
          </c:spPr>
          <c:marker>
            <c:symbol val="none"/>
          </c:marker>
          <c:dLbls>
            <c:dLbl>
              <c:idx val="0"/>
              <c:layout>
                <c:manualLayout>
                  <c:x val="-4.03460456280192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27A0-4981-83B9-4C77771CDE97}"/>
                </c:ext>
              </c:extLst>
            </c:dLbl>
            <c:dLbl>
              <c:idx val="1"/>
              <c:layout>
                <c:manualLayout>
                  <c:x val="-1.8732206072079868E-2"/>
                  <c:y val="-1.69082125603864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27A0-4981-83B9-4C77771CDE97}"/>
                </c:ext>
              </c:extLst>
            </c:dLbl>
            <c:dLbl>
              <c:idx val="2"/>
              <c:layout>
                <c:manualLayout>
                  <c:x val="-2.0173022814009609E-2"/>
                  <c:y val="-2.1739320628399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27A0-4981-83B9-4C77771CDE97}"/>
                </c:ext>
              </c:extLst>
            </c:dLbl>
            <c:dLbl>
              <c:idx val="3"/>
              <c:layout>
                <c:manualLayout>
                  <c:x val="-3.0259534221014413E-2"/>
                  <c:y val="4.830917874396223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10B-46F4-9008-E6E79CD49B95}"/>
                </c:ext>
              </c:extLst>
            </c:dLbl>
            <c:dLbl>
              <c:idx val="4"/>
              <c:layout>
                <c:manualLayout>
                  <c:x val="-2.5936743618012355E-2"/>
                  <c:y val="1.6908022366769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10B-46F4-9008-E6E79CD49B95}"/>
                </c:ext>
              </c:extLst>
            </c:dLbl>
            <c:dLbl>
              <c:idx val="5"/>
              <c:layout>
                <c:manualLayout>
                  <c:x val="-3.3141394623015782E-2"/>
                  <c:y val="1.69082125603865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27A0-4981-83B9-4C77771CDE97}"/>
                </c:ext>
              </c:extLst>
            </c:dLbl>
            <c:dLbl>
              <c:idx val="6"/>
              <c:layout>
                <c:manualLayout>
                  <c:x val="-2.7377673819012988E-2"/>
                  <c:y val="-1.2077294685990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27A0-4981-83B9-4C77771CDE97}"/>
                </c:ext>
              </c:extLst>
            </c:dLbl>
            <c:dLbl>
              <c:idx val="7"/>
              <c:layout>
                <c:manualLayout>
                  <c:x val="-2.3054883216010982E-2"/>
                  <c:y val="-7.246567005211305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27A0-4981-83B9-4C77771CDE97}"/>
                </c:ext>
              </c:extLst>
            </c:dLbl>
            <c:dLbl>
              <c:idx val="8"/>
              <c:layout>
                <c:manualLayout>
                  <c:x val="-2.1613953015010293E-2"/>
                  <c:y val="-2.89855072463768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FAC-4C80-9060-94B849524505}"/>
                </c:ext>
              </c:extLst>
            </c:dLbl>
            <c:dLbl>
              <c:idx val="9"/>
              <c:layout>
                <c:manualLayout>
                  <c:x val="0"/>
                  <c:y val="-1.9019361710221004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27A0-4981-83B9-4C77771CDE97}"/>
                </c:ext>
              </c:extLst>
            </c:dLbl>
            <c:dLbl>
              <c:idx val="10"/>
              <c:layout>
                <c:manualLayout>
                  <c:x val="-2.737767381901304E-2"/>
                  <c:y val="-2.89855072463768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27A0-4981-83B9-4C77771CDE97}"/>
                </c:ext>
              </c:extLst>
            </c:dLbl>
            <c:dLbl>
              <c:idx val="11"/>
              <c:layout>
                <c:manualLayout>
                  <c:x val="-2.3054883216010982E-2"/>
                  <c:y val="-1.449275362318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10B-46F4-9008-E6E79CD49B95}"/>
                </c:ext>
              </c:extLst>
            </c:dLbl>
            <c:dLbl>
              <c:idx val="12"/>
              <c:layout>
                <c:manualLayout>
                  <c:x val="-2.4495813417011562E-2"/>
                  <c:y val="-9.66183574879218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27A0-4981-83B9-4C77771CDE97}"/>
                </c:ext>
              </c:extLst>
            </c:dLbl>
            <c:dLbl>
              <c:idx val="13"/>
              <c:layout>
                <c:manualLayout>
                  <c:x val="-8.6456946650750634E-3"/>
                  <c:y val="-2.6570238502795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27A0-4981-83B9-4C77771CDE97}"/>
                </c:ext>
              </c:extLst>
            </c:dLbl>
            <c:dLbl>
              <c:idx val="14"/>
              <c:layout>
                <c:manualLayout>
                  <c:x val="-2.4495926876082506E-2"/>
                  <c:y val="-2.41545893719805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27A0-4981-83B9-4C77771CDE97}"/>
                </c:ext>
              </c:extLst>
            </c:dLbl>
            <c:spPr>
              <a:noFill/>
              <a:ln>
                <a:noFill/>
              </a:ln>
              <a:effectLst/>
            </c:spPr>
            <c:txPr>
              <a:bodyPr/>
              <a:lstStyle/>
              <a:p>
                <a:pPr>
                  <a:defRPr sz="1000">
                    <a:solidFill>
                      <a:srgbClr val="FF9900"/>
                    </a:solidFill>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THE TIMES OF INDIA</c:v>
                </c:pt>
                <c:pt idx="1">
                  <c:v>EENADU</c:v>
                </c:pt>
                <c:pt idx="2">
                  <c:v>THE HINDU</c:v>
                </c:pt>
                <c:pt idx="3">
                  <c:v>SAKSHI</c:v>
                </c:pt>
                <c:pt idx="4">
                  <c:v>AAJ TAK</c:v>
                </c:pt>
                <c:pt idx="5">
                  <c:v>VAARTHA</c:v>
                </c:pt>
                <c:pt idx="6">
                  <c:v>NDTV</c:v>
                </c:pt>
                <c:pt idx="7">
                  <c:v>INDIAN EXPRESS</c:v>
                </c:pt>
                <c:pt idx="8">
                  <c:v>DAILYTHANTHI</c:v>
                </c:pt>
                <c:pt idx="9">
                  <c:v>DECCAN CHRONICLE</c:v>
                </c:pt>
                <c:pt idx="10">
                  <c:v>MID DAY</c:v>
                </c:pt>
                <c:pt idx="11">
                  <c:v>GUJARAT SAMACHAR</c:v>
                </c:pt>
                <c:pt idx="12">
                  <c:v>THE HITAVADA</c:v>
                </c:pt>
                <c:pt idx="13">
                  <c:v>ANDHRA PRABHA</c:v>
                </c:pt>
                <c:pt idx="14">
                  <c:v>ASIANET NEWS</c:v>
                </c:pt>
              </c:strCache>
            </c:strRef>
          </c:cat>
          <c:val>
            <c:numRef>
              <c:f>Sheet1!$D$2:$D$16</c:f>
              <c:numCache>
                <c:formatCode>0%</c:formatCode>
                <c:ptCount val="15"/>
                <c:pt idx="0">
                  <c:v>0.20338983050847459</c:v>
                </c:pt>
                <c:pt idx="1">
                  <c:v>0.11864406779661017</c:v>
                </c:pt>
                <c:pt idx="2">
                  <c:v>0.10169491525423729</c:v>
                </c:pt>
                <c:pt idx="3">
                  <c:v>6.7796610169491525E-2</c:v>
                </c:pt>
                <c:pt idx="4">
                  <c:v>6.7796610169491525E-2</c:v>
                </c:pt>
                <c:pt idx="5">
                  <c:v>6.7796610169491525E-2</c:v>
                </c:pt>
                <c:pt idx="6">
                  <c:v>6.7796610169491525E-2</c:v>
                </c:pt>
                <c:pt idx="7">
                  <c:v>0.10169491525423729</c:v>
                </c:pt>
                <c:pt idx="8">
                  <c:v>6.7796610169491525E-2</c:v>
                </c:pt>
                <c:pt idx="9">
                  <c:v>0</c:v>
                </c:pt>
                <c:pt idx="10">
                  <c:v>3.3898305084745763E-2</c:v>
                </c:pt>
                <c:pt idx="11">
                  <c:v>0</c:v>
                </c:pt>
                <c:pt idx="12">
                  <c:v>0</c:v>
                </c:pt>
                <c:pt idx="13">
                  <c:v>3.3898305084745763E-2</c:v>
                </c:pt>
                <c:pt idx="14">
                  <c:v>6.7796610169491525E-2</c:v>
                </c:pt>
              </c:numCache>
            </c:numRef>
          </c:val>
          <c:smooth val="0"/>
          <c:extLst>
            <c:ext xmlns:c16="http://schemas.microsoft.com/office/drawing/2014/chart" uri="{C3380CC4-5D6E-409C-BE32-E72D297353CC}">
              <c16:uniqueId val="{00000026-27A0-4981-83B9-4C77771CDE97}"/>
            </c:ext>
          </c:extLst>
        </c:ser>
        <c:dLbls>
          <c:showLegendKey val="0"/>
          <c:showVal val="0"/>
          <c:showCatName val="0"/>
          <c:showSerName val="0"/>
          <c:showPercent val="0"/>
          <c:showBubbleSize val="0"/>
        </c:dLbls>
        <c:smooth val="0"/>
        <c:axId val="131569536"/>
        <c:axId val="131571072"/>
      </c:lineChart>
      <c:catAx>
        <c:axId val="131569536"/>
        <c:scaling>
          <c:orientation val="minMax"/>
        </c:scaling>
        <c:delete val="0"/>
        <c:axPos val="b"/>
        <c:numFmt formatCode="General" sourceLinked="0"/>
        <c:majorTickMark val="none"/>
        <c:minorTickMark val="none"/>
        <c:tickLblPos val="nextTo"/>
        <c:txPr>
          <a:bodyPr/>
          <a:lstStyle/>
          <a:p>
            <a:pPr>
              <a:defRPr lang="en-IN" sz="800">
                <a:latin typeface="Calibri" pitchFamily="34" charset="0"/>
              </a:defRPr>
            </a:pPr>
            <a:endParaRPr lang="en-US"/>
          </a:p>
        </c:txPr>
        <c:crossAx val="131571072"/>
        <c:crosses val="autoZero"/>
        <c:auto val="1"/>
        <c:lblAlgn val="ctr"/>
        <c:lblOffset val="100"/>
        <c:noMultiLvlLbl val="0"/>
      </c:catAx>
      <c:valAx>
        <c:axId val="131571072"/>
        <c:scaling>
          <c:orientation val="minMax"/>
        </c:scaling>
        <c:delete val="0"/>
        <c:axPos val="l"/>
        <c:numFmt formatCode="0%" sourceLinked="1"/>
        <c:majorTickMark val="out"/>
        <c:minorTickMark val="none"/>
        <c:tickLblPos val="nextTo"/>
        <c:txPr>
          <a:bodyPr/>
          <a:lstStyle/>
          <a:p>
            <a:pPr>
              <a:defRPr lang="en-IN" sz="1100">
                <a:latin typeface="Calibri" pitchFamily="34" charset="0"/>
              </a:defRPr>
            </a:pPr>
            <a:endParaRPr lang="en-US"/>
          </a:p>
        </c:txPr>
        <c:crossAx val="131569536"/>
        <c:crosses val="autoZero"/>
        <c:crossBetween val="between"/>
      </c:valAx>
    </c:plotArea>
    <c:legend>
      <c:legendPos val="r"/>
      <c:layout>
        <c:manualLayout>
          <c:xMode val="edge"/>
          <c:yMode val="edge"/>
          <c:x val="0.61900341863526664"/>
          <c:y val="0.52898550724637683"/>
          <c:w val="0.18141322576505736"/>
          <c:h val="0.13410076457834075"/>
        </c:manualLayout>
      </c:layout>
      <c:overlay val="0"/>
      <c:txPr>
        <a:bodyPr/>
        <a:lstStyle/>
        <a:p>
          <a:pPr>
            <a:defRPr sz="1200">
              <a:latin typeface="Calibri"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53313648293964"/>
          <c:y val="5.3570374015748032E-2"/>
          <c:w val="0.88946686351706039"/>
          <c:h val="0.82648671259842521"/>
        </c:manualLayout>
      </c:layout>
      <c:barChart>
        <c:barDir val="col"/>
        <c:grouping val="clustered"/>
        <c:varyColors val="0"/>
        <c:ser>
          <c:idx val="0"/>
          <c:order val="0"/>
          <c:tx>
            <c:strRef>
              <c:f>Sheet1!$B$1</c:f>
              <c:strCache>
                <c:ptCount val="1"/>
                <c:pt idx="0">
                  <c:v>Brand A</c:v>
                </c:pt>
              </c:strCache>
            </c:strRef>
          </c:tx>
          <c:spPr>
            <a:solidFill>
              <a:srgbClr val="2F5897"/>
            </a:solidFill>
          </c:spPr>
          <c:invertIfNegative val="0"/>
          <c:dLbls>
            <c:spPr>
              <a:noFill/>
              <a:ln>
                <a:noFill/>
              </a:ln>
              <a:effectLst/>
            </c:spPr>
            <c:txPr>
              <a:bodyPr/>
              <a:lstStyle/>
              <a:p>
                <a:pPr>
                  <a:defRPr sz="1000">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English</c:v>
                </c:pt>
                <c:pt idx="1">
                  <c:v>Telugu</c:v>
                </c:pt>
                <c:pt idx="2">
                  <c:v>Hindi</c:v>
                </c:pt>
                <c:pt idx="3">
                  <c:v>Tamil</c:v>
                </c:pt>
                <c:pt idx="4">
                  <c:v>Gujarati</c:v>
                </c:pt>
                <c:pt idx="5">
                  <c:v>Malayalam</c:v>
                </c:pt>
              </c:strCache>
            </c:strRef>
          </c:cat>
          <c:val>
            <c:numRef>
              <c:f>Sheet1!$B$2:$B$7</c:f>
              <c:numCache>
                <c:formatCode>0%</c:formatCode>
                <c:ptCount val="6"/>
                <c:pt idx="0">
                  <c:v>0.48387096774193539</c:v>
                </c:pt>
                <c:pt idx="1">
                  <c:v>0.30645161290322576</c:v>
                </c:pt>
                <c:pt idx="2">
                  <c:v>9.6774193548387094E-2</c:v>
                </c:pt>
                <c:pt idx="3">
                  <c:v>4.8387096774193547E-2</c:v>
                </c:pt>
                <c:pt idx="4">
                  <c:v>3.2258064516129031E-2</c:v>
                </c:pt>
                <c:pt idx="5">
                  <c:v>3.2258064516129031E-2</c:v>
                </c:pt>
              </c:numCache>
            </c:numRef>
          </c:val>
          <c:extLst>
            <c:ext xmlns:c16="http://schemas.microsoft.com/office/drawing/2014/chart" uri="{C3380CC4-5D6E-409C-BE32-E72D297353CC}">
              <c16:uniqueId val="{00000000-C185-429C-B254-723D85B0519B}"/>
            </c:ext>
          </c:extLst>
        </c:ser>
        <c:ser>
          <c:idx val="1"/>
          <c:order val="1"/>
          <c:tx>
            <c:strRef>
              <c:f>Sheet1!$C$1</c:f>
              <c:strCache>
                <c:ptCount val="1"/>
                <c:pt idx="0">
                  <c:v>Brand B </c:v>
                </c:pt>
              </c:strCache>
            </c:strRef>
          </c:tx>
          <c:spPr>
            <a:solidFill>
              <a:srgbClr val="C00000"/>
            </a:solidFill>
          </c:spPr>
          <c:invertIfNegative val="0"/>
          <c:dLbls>
            <c:spPr>
              <a:noFill/>
              <a:ln>
                <a:noFill/>
              </a:ln>
              <a:effectLst/>
            </c:spPr>
            <c:txPr>
              <a:bodyPr/>
              <a:lstStyle/>
              <a:p>
                <a:pPr>
                  <a:defRPr sz="1000">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English</c:v>
                </c:pt>
                <c:pt idx="1">
                  <c:v>Telugu</c:v>
                </c:pt>
                <c:pt idx="2">
                  <c:v>Hindi</c:v>
                </c:pt>
                <c:pt idx="3">
                  <c:v>Tamil</c:v>
                </c:pt>
                <c:pt idx="4">
                  <c:v>Gujarati</c:v>
                </c:pt>
                <c:pt idx="5">
                  <c:v>Malayalam</c:v>
                </c:pt>
              </c:strCache>
            </c:strRef>
          </c:cat>
          <c:val>
            <c:numRef>
              <c:f>Sheet1!$C$2:$C$7</c:f>
              <c:numCache>
                <c:formatCode>0%</c:formatCode>
                <c:ptCount val="6"/>
                <c:pt idx="0">
                  <c:v>0.4285714285714286</c:v>
                </c:pt>
                <c:pt idx="1">
                  <c:v>8.0745341614906818E-2</c:v>
                </c:pt>
                <c:pt idx="2">
                  <c:v>0.47826086956521741</c:v>
                </c:pt>
                <c:pt idx="3">
                  <c:v>0</c:v>
                </c:pt>
                <c:pt idx="4">
                  <c:v>0</c:v>
                </c:pt>
                <c:pt idx="5">
                  <c:v>1.2422360248447204E-2</c:v>
                </c:pt>
              </c:numCache>
            </c:numRef>
          </c:val>
          <c:extLst>
            <c:ext xmlns:c16="http://schemas.microsoft.com/office/drawing/2014/chart" uri="{C3380CC4-5D6E-409C-BE32-E72D297353CC}">
              <c16:uniqueId val="{00000001-C185-429C-B254-723D85B0519B}"/>
            </c:ext>
          </c:extLst>
        </c:ser>
        <c:ser>
          <c:idx val="2"/>
          <c:order val="2"/>
          <c:tx>
            <c:strRef>
              <c:f>Sheet1!$D$1</c:f>
              <c:strCache>
                <c:ptCount val="1"/>
                <c:pt idx="0">
                  <c:v>Brand C </c:v>
                </c:pt>
              </c:strCache>
            </c:strRef>
          </c:tx>
          <c:spPr>
            <a:solidFill>
              <a:srgbClr val="FF9900"/>
            </a:solidFill>
          </c:spPr>
          <c:invertIfNegative val="0"/>
          <c:dLbls>
            <c:spPr>
              <a:noFill/>
              <a:ln>
                <a:noFill/>
              </a:ln>
              <a:effectLst/>
            </c:spPr>
            <c:txPr>
              <a:bodyPr/>
              <a:lstStyle/>
              <a:p>
                <a:pPr>
                  <a:defRPr sz="1000">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English</c:v>
                </c:pt>
                <c:pt idx="1">
                  <c:v>Telugu</c:v>
                </c:pt>
                <c:pt idx="2">
                  <c:v>Hindi</c:v>
                </c:pt>
                <c:pt idx="3">
                  <c:v>Tamil</c:v>
                </c:pt>
                <c:pt idx="4">
                  <c:v>Gujarati</c:v>
                </c:pt>
                <c:pt idx="5">
                  <c:v>Malayalam</c:v>
                </c:pt>
              </c:strCache>
            </c:strRef>
          </c:cat>
          <c:val>
            <c:numRef>
              <c:f>Sheet1!$D$2:$D$7</c:f>
              <c:numCache>
                <c:formatCode>0%</c:formatCode>
                <c:ptCount val="6"/>
                <c:pt idx="0">
                  <c:v>0.50847457627118642</c:v>
                </c:pt>
                <c:pt idx="1">
                  <c:v>0.28813559322033899</c:v>
                </c:pt>
                <c:pt idx="2">
                  <c:v>6.7796610169491525E-2</c:v>
                </c:pt>
                <c:pt idx="3">
                  <c:v>6.7796610169491525E-2</c:v>
                </c:pt>
                <c:pt idx="4">
                  <c:v>0</c:v>
                </c:pt>
                <c:pt idx="5">
                  <c:v>6.7796610169491525E-2</c:v>
                </c:pt>
              </c:numCache>
            </c:numRef>
          </c:val>
          <c:extLst>
            <c:ext xmlns:c16="http://schemas.microsoft.com/office/drawing/2014/chart" uri="{C3380CC4-5D6E-409C-BE32-E72D297353CC}">
              <c16:uniqueId val="{00000002-C185-429C-B254-723D85B0519B}"/>
            </c:ext>
          </c:extLst>
        </c:ser>
        <c:dLbls>
          <c:showLegendKey val="0"/>
          <c:showVal val="0"/>
          <c:showCatName val="0"/>
          <c:showSerName val="0"/>
          <c:showPercent val="0"/>
          <c:showBubbleSize val="0"/>
        </c:dLbls>
        <c:gapWidth val="150"/>
        <c:axId val="131156992"/>
        <c:axId val="131162880"/>
      </c:barChart>
      <c:catAx>
        <c:axId val="131156992"/>
        <c:scaling>
          <c:orientation val="minMax"/>
        </c:scaling>
        <c:delete val="0"/>
        <c:axPos val="b"/>
        <c:numFmt formatCode="General" sourceLinked="0"/>
        <c:majorTickMark val="out"/>
        <c:minorTickMark val="none"/>
        <c:tickLblPos val="nextTo"/>
        <c:txPr>
          <a:bodyPr/>
          <a:lstStyle/>
          <a:p>
            <a:pPr>
              <a:defRPr sz="1000">
                <a:latin typeface="Calibri" pitchFamily="34" charset="0"/>
              </a:defRPr>
            </a:pPr>
            <a:endParaRPr lang="en-US"/>
          </a:p>
        </c:txPr>
        <c:crossAx val="131162880"/>
        <c:crosses val="autoZero"/>
        <c:auto val="1"/>
        <c:lblAlgn val="ctr"/>
        <c:lblOffset val="100"/>
        <c:noMultiLvlLbl val="0"/>
      </c:catAx>
      <c:valAx>
        <c:axId val="131162880"/>
        <c:scaling>
          <c:orientation val="minMax"/>
        </c:scaling>
        <c:delete val="0"/>
        <c:axPos val="l"/>
        <c:numFmt formatCode="0%" sourceLinked="1"/>
        <c:majorTickMark val="out"/>
        <c:minorTickMark val="none"/>
        <c:tickLblPos val="nextTo"/>
        <c:txPr>
          <a:bodyPr/>
          <a:lstStyle/>
          <a:p>
            <a:pPr>
              <a:defRPr sz="1000">
                <a:latin typeface="Calibri" pitchFamily="34" charset="0"/>
              </a:defRPr>
            </a:pPr>
            <a:endParaRPr lang="en-US"/>
          </a:p>
        </c:txPr>
        <c:crossAx val="131156992"/>
        <c:crosses val="autoZero"/>
        <c:crossBetween val="between"/>
      </c:valAx>
    </c:plotArea>
    <c:legend>
      <c:legendPos val="r"/>
      <c:layout>
        <c:manualLayout>
          <c:xMode val="edge"/>
          <c:yMode val="edge"/>
          <c:x val="0.14178805216603207"/>
          <c:y val="0"/>
          <c:w val="0.41299367835360606"/>
          <c:h val="8.3840769903762019E-2"/>
        </c:manualLayout>
      </c:layout>
      <c:overlay val="0"/>
      <c:txPr>
        <a:bodyPr/>
        <a:lstStyle/>
        <a:p>
          <a:pPr>
            <a:defRPr sz="1100">
              <a:latin typeface="Calibri"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6904539172662943E-2"/>
          <c:y val="0.11253690451586876"/>
          <c:w val="0.90869136129522499"/>
          <c:h val="0.8010082732527567"/>
        </c:manualLayout>
      </c:layout>
      <c:barChart>
        <c:barDir val="col"/>
        <c:grouping val="clustered"/>
        <c:varyColors val="0"/>
        <c:ser>
          <c:idx val="0"/>
          <c:order val="0"/>
          <c:tx>
            <c:strRef>
              <c:f>Sheet1!$B$1</c:f>
              <c:strCache>
                <c:ptCount val="1"/>
                <c:pt idx="0">
                  <c:v>Print</c:v>
                </c:pt>
              </c:strCache>
            </c:strRef>
          </c:tx>
          <c:spPr>
            <a:solidFill>
              <a:srgbClr val="FF6969"/>
            </a:solidFill>
            <a:ln w="28575">
              <a:solidFill>
                <a:schemeClr val="bg1"/>
              </a:solidFill>
            </a:ln>
          </c:spPr>
          <c:invertIfNegative val="0"/>
          <c:dLbls>
            <c:spPr>
              <a:noFill/>
              <a:ln>
                <a:noFill/>
              </a:ln>
              <a:effectLst/>
            </c:spPr>
            <c:txPr>
              <a:bodyPr/>
              <a:lstStyle/>
              <a:p>
                <a:pPr>
                  <a:defRPr sz="1000">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Brand A </c:v>
                </c:pt>
                <c:pt idx="1">
                  <c:v>Brand B</c:v>
                </c:pt>
                <c:pt idx="2">
                  <c:v>Brand C</c:v>
                </c:pt>
              </c:strCache>
            </c:strRef>
          </c:cat>
          <c:val>
            <c:numRef>
              <c:f>Sheet1!$B$2:$B$4</c:f>
              <c:numCache>
                <c:formatCode>0%</c:formatCode>
                <c:ptCount val="3"/>
                <c:pt idx="0">
                  <c:v>0.66129032258064502</c:v>
                </c:pt>
                <c:pt idx="1">
                  <c:v>0.36645962732919257</c:v>
                </c:pt>
                <c:pt idx="2">
                  <c:v>0.66101694915254239</c:v>
                </c:pt>
              </c:numCache>
            </c:numRef>
          </c:val>
          <c:extLst>
            <c:ext xmlns:c16="http://schemas.microsoft.com/office/drawing/2014/chart" uri="{C3380CC4-5D6E-409C-BE32-E72D297353CC}">
              <c16:uniqueId val="{00000001-2487-4BE4-A393-23F1756E44A5}"/>
            </c:ext>
          </c:extLst>
        </c:ser>
        <c:ser>
          <c:idx val="1"/>
          <c:order val="1"/>
          <c:tx>
            <c:strRef>
              <c:f>Sheet1!$C$1</c:f>
              <c:strCache>
                <c:ptCount val="1"/>
                <c:pt idx="0">
                  <c:v>TV</c:v>
                </c:pt>
              </c:strCache>
            </c:strRef>
          </c:tx>
          <c:spPr>
            <a:solidFill>
              <a:schemeClr val="accent5">
                <a:lumMod val="60000"/>
                <a:lumOff val="40000"/>
              </a:schemeClr>
            </a:solidFill>
            <a:ln w="28575">
              <a:solidFill>
                <a:schemeClr val="bg1"/>
              </a:solidFill>
            </a:ln>
          </c:spPr>
          <c:invertIfNegative val="0"/>
          <c:dLbls>
            <c:spPr>
              <a:noFill/>
              <a:ln>
                <a:noFill/>
              </a:ln>
              <a:effectLst/>
            </c:spPr>
            <c:txPr>
              <a:bodyPr/>
              <a:lstStyle/>
              <a:p>
                <a:pPr>
                  <a:defRPr lang="en-IN" sz="1000">
                    <a:solidFill>
                      <a:schemeClr val="tx1"/>
                    </a:solidFill>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Brand A </c:v>
                </c:pt>
                <c:pt idx="1">
                  <c:v>Brand B</c:v>
                </c:pt>
                <c:pt idx="2">
                  <c:v>Brand C</c:v>
                </c:pt>
              </c:strCache>
            </c:strRef>
          </c:cat>
          <c:val>
            <c:numRef>
              <c:f>Sheet1!$C$2:$C$4</c:f>
              <c:numCache>
                <c:formatCode>0%</c:formatCode>
                <c:ptCount val="3"/>
                <c:pt idx="0">
                  <c:v>0.29032258064516125</c:v>
                </c:pt>
                <c:pt idx="1">
                  <c:v>0.63354037267080754</c:v>
                </c:pt>
                <c:pt idx="2">
                  <c:v>0.2711864406779661</c:v>
                </c:pt>
              </c:numCache>
            </c:numRef>
          </c:val>
          <c:extLst>
            <c:ext xmlns:c16="http://schemas.microsoft.com/office/drawing/2014/chart" uri="{C3380CC4-5D6E-409C-BE32-E72D297353CC}">
              <c16:uniqueId val="{00000002-2487-4BE4-A393-23F1756E44A5}"/>
            </c:ext>
          </c:extLst>
        </c:ser>
        <c:ser>
          <c:idx val="2"/>
          <c:order val="2"/>
          <c:tx>
            <c:strRef>
              <c:f>Sheet1!$D$1</c:f>
              <c:strCache>
                <c:ptCount val="1"/>
                <c:pt idx="0">
                  <c:v>Online</c:v>
                </c:pt>
              </c:strCache>
            </c:strRef>
          </c:tx>
          <c:invertIfNegative val="0"/>
          <c:dLbls>
            <c:spPr>
              <a:noFill/>
              <a:ln>
                <a:noFill/>
              </a:ln>
              <a:effectLst/>
            </c:spPr>
            <c:txPr>
              <a:bodyPr/>
              <a:lstStyle/>
              <a:p>
                <a:pPr>
                  <a:defRPr sz="1000">
                    <a:latin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Brand A </c:v>
                </c:pt>
                <c:pt idx="1">
                  <c:v>Brand B</c:v>
                </c:pt>
                <c:pt idx="2">
                  <c:v>Brand C</c:v>
                </c:pt>
              </c:strCache>
            </c:strRef>
          </c:cat>
          <c:val>
            <c:numRef>
              <c:f>Sheet1!$D$2:$D$4</c:f>
              <c:numCache>
                <c:formatCode>0%</c:formatCode>
                <c:ptCount val="3"/>
                <c:pt idx="0">
                  <c:v>4.8387096774193547E-2</c:v>
                </c:pt>
                <c:pt idx="1">
                  <c:v>0</c:v>
                </c:pt>
                <c:pt idx="2">
                  <c:v>6.7796610169491525E-2</c:v>
                </c:pt>
              </c:numCache>
            </c:numRef>
          </c:val>
          <c:extLst>
            <c:ext xmlns:c16="http://schemas.microsoft.com/office/drawing/2014/chart" uri="{C3380CC4-5D6E-409C-BE32-E72D297353CC}">
              <c16:uniqueId val="{00000000-69FA-4C7D-B5D9-53F39F2DAAD5}"/>
            </c:ext>
          </c:extLst>
        </c:ser>
        <c:dLbls>
          <c:showLegendKey val="0"/>
          <c:showVal val="0"/>
          <c:showCatName val="0"/>
          <c:showSerName val="0"/>
          <c:showPercent val="0"/>
          <c:showBubbleSize val="0"/>
        </c:dLbls>
        <c:gapWidth val="150"/>
        <c:axId val="131283200"/>
        <c:axId val="131297280"/>
      </c:barChart>
      <c:catAx>
        <c:axId val="131283200"/>
        <c:scaling>
          <c:orientation val="minMax"/>
        </c:scaling>
        <c:delete val="0"/>
        <c:axPos val="b"/>
        <c:numFmt formatCode="General" sourceLinked="0"/>
        <c:majorTickMark val="out"/>
        <c:minorTickMark val="none"/>
        <c:tickLblPos val="nextTo"/>
        <c:txPr>
          <a:bodyPr/>
          <a:lstStyle/>
          <a:p>
            <a:pPr>
              <a:defRPr lang="en-IN" sz="1100">
                <a:latin typeface="Calibri" pitchFamily="34" charset="0"/>
              </a:defRPr>
            </a:pPr>
            <a:endParaRPr lang="en-US"/>
          </a:p>
        </c:txPr>
        <c:crossAx val="131297280"/>
        <c:crosses val="autoZero"/>
        <c:auto val="1"/>
        <c:lblAlgn val="ctr"/>
        <c:lblOffset val="100"/>
        <c:noMultiLvlLbl val="0"/>
      </c:catAx>
      <c:valAx>
        <c:axId val="131297280"/>
        <c:scaling>
          <c:orientation val="minMax"/>
        </c:scaling>
        <c:delete val="0"/>
        <c:axPos val="l"/>
        <c:numFmt formatCode="0%" sourceLinked="1"/>
        <c:majorTickMark val="out"/>
        <c:minorTickMark val="none"/>
        <c:tickLblPos val="nextTo"/>
        <c:txPr>
          <a:bodyPr/>
          <a:lstStyle/>
          <a:p>
            <a:pPr>
              <a:defRPr lang="en-IN" sz="1100">
                <a:latin typeface="Calibri" pitchFamily="34" charset="0"/>
              </a:defRPr>
            </a:pPr>
            <a:endParaRPr lang="en-US"/>
          </a:p>
        </c:txPr>
        <c:crossAx val="131283200"/>
        <c:crosses val="autoZero"/>
        <c:crossBetween val="between"/>
      </c:valAx>
    </c:plotArea>
    <c:legend>
      <c:legendPos val="t"/>
      <c:layout>
        <c:manualLayout>
          <c:xMode val="edge"/>
          <c:yMode val="edge"/>
          <c:x val="0.13346731866948122"/>
          <c:y val="0"/>
          <c:w val="0.38823502270208493"/>
          <c:h val="6.6394204901064305E-2"/>
        </c:manualLayout>
      </c:layout>
      <c:overlay val="0"/>
      <c:txPr>
        <a:bodyPr/>
        <a:lstStyle/>
        <a:p>
          <a:pPr>
            <a:defRPr sz="1200">
              <a:latin typeface="Calibri" pitchFamily="34" charset="0"/>
            </a:defRPr>
          </a:pPr>
          <a:endParaRPr lang="en-US"/>
        </a:p>
      </c:txPr>
    </c:legend>
    <c:plotVisOnly val="1"/>
    <c:dispBlanksAs val="gap"/>
    <c:showDLblsOverMax val="0"/>
  </c:chart>
  <c:spPr>
    <a:ln w="28575">
      <a:solidFill>
        <a:schemeClr val="bg1"/>
      </a:solidFill>
    </a:ln>
  </c:spPr>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7515796636531544E-2"/>
          <c:y val="6.4456951683856414E-2"/>
          <c:w val="0.80795510987135566"/>
          <c:h val="0.86039758234446051"/>
        </c:manualLayout>
      </c:layout>
      <c:barChart>
        <c:barDir val="col"/>
        <c:grouping val="clustered"/>
        <c:varyColors val="0"/>
        <c:ser>
          <c:idx val="0"/>
          <c:order val="0"/>
          <c:tx>
            <c:strRef>
              <c:f>Sheet1!$B$1</c:f>
              <c:strCache>
                <c:ptCount val="1"/>
                <c:pt idx="0">
                  <c:v>MDB 2022</c:v>
                </c:pt>
              </c:strCache>
            </c:strRef>
          </c:tx>
          <c:spPr>
            <a:solidFill>
              <a:srgbClr val="6076B4">
                <a:lumMod val="75000"/>
              </a:srgbClr>
            </a:solidFill>
            <a:ln>
              <a:noFill/>
            </a:ln>
          </c:spPr>
          <c:invertIfNegative val="0"/>
          <c:dPt>
            <c:idx val="0"/>
            <c:invertIfNegative val="0"/>
            <c:bubble3D val="0"/>
            <c:spPr>
              <a:solidFill>
                <a:srgbClr val="C00000"/>
              </a:solidFill>
              <a:ln>
                <a:noFill/>
              </a:ln>
            </c:spPr>
            <c:extLst>
              <c:ext xmlns:c16="http://schemas.microsoft.com/office/drawing/2014/chart" uri="{C3380CC4-5D6E-409C-BE32-E72D297353CC}">
                <c16:uniqueId val="{00000001-F05E-484E-A7CD-C698C8F98C96}"/>
              </c:ext>
            </c:extLst>
          </c:dPt>
          <c:dPt>
            <c:idx val="1"/>
            <c:invertIfNegative val="0"/>
            <c:bubble3D val="0"/>
            <c:spPr>
              <a:solidFill>
                <a:srgbClr val="00B050"/>
              </a:solidFill>
              <a:ln>
                <a:noFill/>
              </a:ln>
            </c:spPr>
            <c:extLst>
              <c:ext xmlns:c16="http://schemas.microsoft.com/office/drawing/2014/chart" uri="{C3380CC4-5D6E-409C-BE32-E72D297353CC}">
                <c16:uniqueId val="{00000003-F05E-484E-A7CD-C698C8F98C96}"/>
              </c:ext>
            </c:extLst>
          </c:dPt>
          <c:dPt>
            <c:idx val="2"/>
            <c:invertIfNegative val="0"/>
            <c:bubble3D val="0"/>
            <c:spPr>
              <a:solidFill>
                <a:srgbClr val="9C5252">
                  <a:lumMod val="50000"/>
                </a:srgbClr>
              </a:solidFill>
              <a:ln>
                <a:noFill/>
              </a:ln>
            </c:spPr>
            <c:extLst>
              <c:ext xmlns:c16="http://schemas.microsoft.com/office/drawing/2014/chart" uri="{C3380CC4-5D6E-409C-BE32-E72D297353CC}">
                <c16:uniqueId val="{00000005-F05E-484E-A7CD-C698C8F98C96}"/>
              </c:ext>
            </c:extLst>
          </c:dPt>
          <c:dPt>
            <c:idx val="3"/>
            <c:invertIfNegative val="0"/>
            <c:bubble3D val="0"/>
            <c:spPr>
              <a:solidFill>
                <a:srgbClr val="E68422">
                  <a:lumMod val="50000"/>
                </a:srgbClr>
              </a:solidFill>
              <a:ln>
                <a:noFill/>
              </a:ln>
            </c:spPr>
            <c:extLst>
              <c:ext xmlns:c16="http://schemas.microsoft.com/office/drawing/2014/chart" uri="{C3380CC4-5D6E-409C-BE32-E72D297353CC}">
                <c16:uniqueId val="{00000007-F05E-484E-A7CD-C698C8F98C96}"/>
              </c:ext>
            </c:extLst>
          </c:dPt>
          <c:dPt>
            <c:idx val="4"/>
            <c:invertIfNegative val="0"/>
            <c:bubble3D val="0"/>
            <c:spPr>
              <a:solidFill>
                <a:srgbClr val="2F5897"/>
              </a:solidFill>
              <a:ln>
                <a:noFill/>
              </a:ln>
            </c:spPr>
            <c:extLst>
              <c:ext xmlns:c16="http://schemas.microsoft.com/office/drawing/2014/chart" uri="{C3380CC4-5D6E-409C-BE32-E72D297353CC}">
                <c16:uniqueId val="{00000009-F05E-484E-A7CD-C698C8F98C96}"/>
              </c:ext>
            </c:extLst>
          </c:dPt>
          <c:dPt>
            <c:idx val="5"/>
            <c:invertIfNegative val="0"/>
            <c:bubble3D val="0"/>
            <c:spPr>
              <a:solidFill>
                <a:srgbClr val="E68422">
                  <a:lumMod val="75000"/>
                </a:srgbClr>
              </a:solidFill>
              <a:ln>
                <a:noFill/>
              </a:ln>
            </c:spPr>
            <c:extLst>
              <c:ext xmlns:c16="http://schemas.microsoft.com/office/drawing/2014/chart" uri="{C3380CC4-5D6E-409C-BE32-E72D297353CC}">
                <c16:uniqueId val="{0000000B-8B28-40C3-B2F0-5F3634DE9793}"/>
              </c:ext>
            </c:extLst>
          </c:dPt>
          <c:dPt>
            <c:idx val="6"/>
            <c:invertIfNegative val="0"/>
            <c:bubble3D val="0"/>
            <c:spPr>
              <a:solidFill>
                <a:srgbClr val="758085">
                  <a:lumMod val="50000"/>
                </a:srgbClr>
              </a:solidFill>
              <a:ln>
                <a:noFill/>
              </a:ln>
            </c:spPr>
            <c:extLst>
              <c:ext xmlns:c16="http://schemas.microsoft.com/office/drawing/2014/chart" uri="{C3380CC4-5D6E-409C-BE32-E72D297353CC}">
                <c16:uniqueId val="{0000000C-F05E-484E-A7CD-C698C8F98C96}"/>
              </c:ext>
            </c:extLst>
          </c:dPt>
          <c:dPt>
            <c:idx val="7"/>
            <c:invertIfNegative val="0"/>
            <c:bubble3D val="0"/>
            <c:spPr>
              <a:solidFill>
                <a:srgbClr val="7030A0"/>
              </a:solidFill>
              <a:ln>
                <a:noFill/>
              </a:ln>
            </c:spPr>
            <c:extLst>
              <c:ext xmlns:c16="http://schemas.microsoft.com/office/drawing/2014/chart" uri="{C3380CC4-5D6E-409C-BE32-E72D297353CC}">
                <c16:uniqueId val="{0000000E-8B28-40C3-B2F0-5F3634DE9793}"/>
              </c:ext>
            </c:extLst>
          </c:dPt>
          <c:dPt>
            <c:idx val="8"/>
            <c:invertIfNegative val="0"/>
            <c:bubble3D val="0"/>
            <c:spPr>
              <a:solidFill>
                <a:srgbClr val="FFC000"/>
              </a:solidFill>
              <a:ln>
                <a:noFill/>
              </a:ln>
            </c:spPr>
            <c:extLst>
              <c:ext xmlns:c16="http://schemas.microsoft.com/office/drawing/2014/chart" uri="{C3380CC4-5D6E-409C-BE32-E72D297353CC}">
                <c16:uniqueId val="{0000000D-F05E-484E-A7CD-C698C8F98C96}"/>
              </c:ext>
            </c:extLst>
          </c:dPt>
          <c:dPt>
            <c:idx val="9"/>
            <c:invertIfNegative val="0"/>
            <c:bubble3D val="0"/>
            <c:spPr>
              <a:solidFill>
                <a:sysClr val="window" lastClr="FFFFFF">
                  <a:lumMod val="50000"/>
                </a:sysClr>
              </a:solidFill>
              <a:ln>
                <a:noFill/>
              </a:ln>
            </c:spPr>
            <c:extLst>
              <c:ext xmlns:c16="http://schemas.microsoft.com/office/drawing/2014/chart" uri="{C3380CC4-5D6E-409C-BE32-E72D297353CC}">
                <c16:uniqueId val="{00000013-412E-44FE-9F80-78810356B452}"/>
              </c:ext>
            </c:extLst>
          </c:dPt>
          <c:dPt>
            <c:idx val="10"/>
            <c:invertIfNegative val="0"/>
            <c:bubble3D val="0"/>
            <c:spPr>
              <a:solidFill>
                <a:sysClr val="windowText" lastClr="000000">
                  <a:lumMod val="65000"/>
                  <a:lumOff val="35000"/>
                </a:sysClr>
              </a:solidFill>
              <a:ln>
                <a:noFill/>
              </a:ln>
            </c:spPr>
            <c:extLst>
              <c:ext xmlns:c16="http://schemas.microsoft.com/office/drawing/2014/chart" uri="{C3380CC4-5D6E-409C-BE32-E72D297353CC}">
                <c16:uniqueId val="{0000000E-F05E-484E-A7CD-C698C8F98C96}"/>
              </c:ext>
            </c:extLst>
          </c:dPt>
          <c:dPt>
            <c:idx val="11"/>
            <c:invertIfNegative val="0"/>
            <c:bubble3D val="0"/>
            <c:spPr>
              <a:solidFill>
                <a:srgbClr val="9C5252">
                  <a:lumMod val="60000"/>
                  <a:lumOff val="40000"/>
                </a:srgbClr>
              </a:solidFill>
              <a:ln>
                <a:noFill/>
              </a:ln>
            </c:spPr>
            <c:extLst>
              <c:ext xmlns:c16="http://schemas.microsoft.com/office/drawing/2014/chart" uri="{C3380CC4-5D6E-409C-BE32-E72D297353CC}">
                <c16:uniqueId val="{0000000F-F05E-484E-A7CD-C698C8F98C96}"/>
              </c:ext>
            </c:extLst>
          </c:dPt>
          <c:dPt>
            <c:idx val="12"/>
            <c:invertIfNegative val="0"/>
            <c:bubble3D val="0"/>
            <c:spPr>
              <a:solidFill>
                <a:srgbClr val="92D050"/>
              </a:solidFill>
              <a:ln>
                <a:noFill/>
              </a:ln>
            </c:spPr>
            <c:extLst>
              <c:ext xmlns:c16="http://schemas.microsoft.com/office/drawing/2014/chart" uri="{C3380CC4-5D6E-409C-BE32-E72D297353CC}">
                <c16:uniqueId val="{00000019-412E-44FE-9F80-78810356B452}"/>
              </c:ext>
            </c:extLst>
          </c:dPt>
          <c:dPt>
            <c:idx val="13"/>
            <c:invertIfNegative val="0"/>
            <c:bubble3D val="0"/>
            <c:spPr>
              <a:solidFill>
                <a:srgbClr val="2B5F2B"/>
              </a:solidFill>
              <a:ln>
                <a:noFill/>
              </a:ln>
            </c:spPr>
            <c:extLst>
              <c:ext xmlns:c16="http://schemas.microsoft.com/office/drawing/2014/chart" uri="{C3380CC4-5D6E-409C-BE32-E72D297353CC}">
                <c16:uniqueId val="{0000001B-412E-44FE-9F80-78810356B452}"/>
              </c:ext>
            </c:extLst>
          </c:dPt>
          <c:dPt>
            <c:idx val="14"/>
            <c:invertIfNegative val="0"/>
            <c:bubble3D val="0"/>
            <c:spPr>
              <a:solidFill>
                <a:srgbClr val="9C5252">
                  <a:lumMod val="50000"/>
                </a:srgbClr>
              </a:solidFill>
              <a:ln>
                <a:noFill/>
              </a:ln>
            </c:spPr>
            <c:extLst>
              <c:ext xmlns:c16="http://schemas.microsoft.com/office/drawing/2014/chart" uri="{C3380CC4-5D6E-409C-BE32-E72D297353CC}">
                <c16:uniqueId val="{0000001D-412E-44FE-9F80-78810356B452}"/>
              </c:ext>
            </c:extLst>
          </c:dPt>
          <c:dLbls>
            <c:dLbl>
              <c:idx val="0"/>
              <c:layout>
                <c:manualLayout>
                  <c:x val="0"/>
                  <c:y val="9.38967136150234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05E-484E-A7CD-C698C8F98C96}"/>
                </c:ext>
              </c:extLst>
            </c:dLbl>
            <c:dLbl>
              <c:idx val="1"/>
              <c:layout>
                <c:manualLayout>
                  <c:x val="0"/>
                  <c:y val="9.38967136150234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05E-484E-A7CD-C698C8F98C96}"/>
                </c:ext>
              </c:extLst>
            </c:dLbl>
            <c:dLbl>
              <c:idx val="2"/>
              <c:layout>
                <c:manualLayout>
                  <c:x val="0"/>
                  <c:y val="1.40845070422536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05E-484E-A7CD-C698C8F98C96}"/>
                </c:ext>
              </c:extLst>
            </c:dLbl>
            <c:dLbl>
              <c:idx val="3"/>
              <c:layout>
                <c:manualLayout>
                  <c:x val="-2.9895366218236721E-3"/>
                  <c:y val="7.042253521126760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05E-484E-A7CD-C698C8F98C96}"/>
                </c:ext>
              </c:extLst>
            </c:dLbl>
            <c:dLbl>
              <c:idx val="5"/>
              <c:layout>
                <c:manualLayout>
                  <c:x val="-1.4947683109118087E-3"/>
                  <c:y val="1.1737089201877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B28-40C3-B2F0-5F3634DE9793}"/>
                </c:ext>
              </c:extLst>
            </c:dLbl>
            <c:dLbl>
              <c:idx val="6"/>
              <c:layout>
                <c:manualLayout>
                  <c:x val="-8.9686098654708519E-3"/>
                  <c:y val="1.64319248826291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5E-484E-A7CD-C698C8F98C96}"/>
                </c:ext>
              </c:extLst>
            </c:dLbl>
            <c:dLbl>
              <c:idx val="7"/>
              <c:layout>
                <c:manualLayout>
                  <c:x val="5.9790732436472349E-3"/>
                  <c:y val="1.1737089201877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B28-40C3-B2F0-5F3634DE9793}"/>
                </c:ext>
              </c:extLst>
            </c:dLbl>
            <c:dLbl>
              <c:idx val="8"/>
              <c:layout>
                <c:manualLayout>
                  <c:x val="-3.0711015383166791E-3"/>
                  <c:y val="7.042253521126760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05E-484E-A7CD-C698C8F98C96}"/>
                </c:ext>
              </c:extLst>
            </c:dLbl>
            <c:dLbl>
              <c:idx val="9"/>
              <c:layout>
                <c:manualLayout>
                  <c:x val="-1.4947683109118087E-3"/>
                  <c:y val="9.38967136150234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412E-44FE-9F80-78810356B452}"/>
                </c:ext>
              </c:extLst>
            </c:dLbl>
            <c:dLbl>
              <c:idx val="10"/>
              <c:layout>
                <c:manualLayout>
                  <c:x val="0"/>
                  <c:y val="4.968627943490000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05E-484E-A7CD-C698C8F98C96}"/>
                </c:ext>
              </c:extLst>
            </c:dLbl>
            <c:dLbl>
              <c:idx val="11"/>
              <c:layout>
                <c:manualLayout>
                  <c:x val="3.0303030303030303E-3"/>
                  <c:y val="4.96882356646514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05E-484E-A7CD-C698C8F98C96}"/>
                </c:ext>
              </c:extLst>
            </c:dLbl>
            <c:numFmt formatCode="#,##0.00" sourceLinked="0"/>
            <c:spPr>
              <a:noFill/>
              <a:ln>
                <a:noFill/>
              </a:ln>
              <a:effectLst/>
            </c:spPr>
            <c:txPr>
              <a:bodyPr/>
              <a:lstStyle/>
              <a:p>
                <a:pPr>
                  <a:defRPr sz="900" b="0">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Brand A</c:v>
                </c:pt>
                <c:pt idx="1">
                  <c:v>Brand B </c:v>
                </c:pt>
                <c:pt idx="2">
                  <c:v>Brand C</c:v>
                </c:pt>
                <c:pt idx="3">
                  <c:v>Brand D</c:v>
                </c:pt>
                <c:pt idx="4">
                  <c:v>Brand E</c:v>
                </c:pt>
                <c:pt idx="5">
                  <c:v>Brand F</c:v>
                </c:pt>
                <c:pt idx="6">
                  <c:v>Brand G</c:v>
                </c:pt>
                <c:pt idx="7">
                  <c:v>Brand H </c:v>
                </c:pt>
                <c:pt idx="8">
                  <c:v>Brand I</c:v>
                </c:pt>
              </c:strCache>
            </c:strRef>
          </c:cat>
          <c:val>
            <c:numRef>
              <c:f>Sheet1!$B$2:$B$10</c:f>
              <c:numCache>
                <c:formatCode>0.000</c:formatCode>
                <c:ptCount val="9"/>
                <c:pt idx="0">
                  <c:v>3.6171359831211281E-2</c:v>
                </c:pt>
                <c:pt idx="1">
                  <c:v>2.2352696768442287E-2</c:v>
                </c:pt>
                <c:pt idx="2">
                  <c:v>7.4903708579910485E-3</c:v>
                </c:pt>
                <c:pt idx="3">
                  <c:v>4.4534296909613108E-3</c:v>
                </c:pt>
                <c:pt idx="4">
                  <c:v>3.4036618001118423E-3</c:v>
                </c:pt>
                <c:pt idx="5">
                  <c:v>1.9911873389390333E-3</c:v>
                </c:pt>
                <c:pt idx="6">
                  <c:v>1.1451450749798931E-3</c:v>
                </c:pt>
                <c:pt idx="7" formatCode="0.0000">
                  <c:v>2.7643994495773539E-4</c:v>
                </c:pt>
              </c:numCache>
            </c:numRef>
          </c:val>
          <c:extLst>
            <c:ext xmlns:c16="http://schemas.microsoft.com/office/drawing/2014/chart" uri="{C3380CC4-5D6E-409C-BE32-E72D297353CC}">
              <c16:uniqueId val="{00000010-F05E-484E-A7CD-C698C8F98C96}"/>
            </c:ext>
          </c:extLst>
        </c:ser>
        <c:ser>
          <c:idx val="1"/>
          <c:order val="1"/>
          <c:tx>
            <c:strRef>
              <c:f>Sheet1!$C$1</c:f>
              <c:strCache>
                <c:ptCount val="1"/>
                <c:pt idx="0">
                  <c:v>MDB 2021</c:v>
                </c:pt>
              </c:strCache>
            </c:strRef>
          </c:tx>
          <c:spPr>
            <a:solidFill>
              <a:srgbClr val="7CA0D6"/>
            </a:solidFill>
            <a:ln>
              <a:noFill/>
            </a:ln>
          </c:spPr>
          <c:invertIfNegative val="0"/>
          <c:dPt>
            <c:idx val="0"/>
            <c:invertIfNegative val="0"/>
            <c:bubble3D val="0"/>
            <c:spPr>
              <a:solidFill>
                <a:srgbClr val="FF8181"/>
              </a:solidFill>
              <a:ln>
                <a:noFill/>
              </a:ln>
            </c:spPr>
            <c:extLst>
              <c:ext xmlns:c16="http://schemas.microsoft.com/office/drawing/2014/chart" uri="{C3380CC4-5D6E-409C-BE32-E72D297353CC}">
                <c16:uniqueId val="{00000012-F05E-484E-A7CD-C698C8F98C96}"/>
              </c:ext>
            </c:extLst>
          </c:dPt>
          <c:dPt>
            <c:idx val="1"/>
            <c:invertIfNegative val="0"/>
            <c:bubble3D val="0"/>
            <c:spPr>
              <a:solidFill>
                <a:srgbClr val="5BFFA5"/>
              </a:solidFill>
              <a:ln>
                <a:noFill/>
              </a:ln>
            </c:spPr>
            <c:extLst>
              <c:ext xmlns:c16="http://schemas.microsoft.com/office/drawing/2014/chart" uri="{C3380CC4-5D6E-409C-BE32-E72D297353CC}">
                <c16:uniqueId val="{00000014-F05E-484E-A7CD-C698C8F98C96}"/>
              </c:ext>
            </c:extLst>
          </c:dPt>
          <c:dPt>
            <c:idx val="2"/>
            <c:invertIfNegative val="0"/>
            <c:bubble3D val="0"/>
            <c:extLst>
              <c:ext xmlns:c16="http://schemas.microsoft.com/office/drawing/2014/chart" uri="{C3380CC4-5D6E-409C-BE32-E72D297353CC}">
                <c16:uniqueId val="{00000016-F05E-484E-A7CD-C698C8F98C96}"/>
              </c:ext>
            </c:extLst>
          </c:dPt>
          <c:dPt>
            <c:idx val="3"/>
            <c:invertIfNegative val="0"/>
            <c:bubble3D val="0"/>
            <c:extLst>
              <c:ext xmlns:c16="http://schemas.microsoft.com/office/drawing/2014/chart" uri="{C3380CC4-5D6E-409C-BE32-E72D297353CC}">
                <c16:uniqueId val="{00000018-F05E-484E-A7CD-C698C8F98C96}"/>
              </c:ext>
            </c:extLst>
          </c:dPt>
          <c:dPt>
            <c:idx val="4"/>
            <c:invertIfNegative val="0"/>
            <c:bubble3D val="0"/>
            <c:extLst>
              <c:ext xmlns:c16="http://schemas.microsoft.com/office/drawing/2014/chart" uri="{C3380CC4-5D6E-409C-BE32-E72D297353CC}">
                <c16:uniqueId val="{0000001A-F05E-484E-A7CD-C698C8F98C96}"/>
              </c:ext>
            </c:extLst>
          </c:dPt>
          <c:dPt>
            <c:idx val="5"/>
            <c:invertIfNegative val="0"/>
            <c:bubble3D val="0"/>
            <c:extLst>
              <c:ext xmlns:c16="http://schemas.microsoft.com/office/drawing/2014/chart" uri="{C3380CC4-5D6E-409C-BE32-E72D297353CC}">
                <c16:uniqueId val="{0000001D-8B28-40C3-B2F0-5F3634DE9793}"/>
              </c:ext>
            </c:extLst>
          </c:dPt>
          <c:dPt>
            <c:idx val="6"/>
            <c:invertIfNegative val="0"/>
            <c:bubble3D val="0"/>
            <c:spPr>
              <a:solidFill>
                <a:srgbClr val="758085">
                  <a:lumMod val="60000"/>
                  <a:lumOff val="40000"/>
                </a:srgbClr>
              </a:solidFill>
              <a:ln>
                <a:noFill/>
              </a:ln>
            </c:spPr>
            <c:extLst>
              <c:ext xmlns:c16="http://schemas.microsoft.com/office/drawing/2014/chart" uri="{C3380CC4-5D6E-409C-BE32-E72D297353CC}">
                <c16:uniqueId val="{0000001E-8B28-40C3-B2F0-5F3634DE9793}"/>
              </c:ext>
            </c:extLst>
          </c:dPt>
          <c:dPt>
            <c:idx val="7"/>
            <c:invertIfNegative val="0"/>
            <c:bubble3D val="0"/>
            <c:extLst>
              <c:ext xmlns:c16="http://schemas.microsoft.com/office/drawing/2014/chart" uri="{C3380CC4-5D6E-409C-BE32-E72D297353CC}">
                <c16:uniqueId val="{0000001A-8B28-40C3-B2F0-5F3634DE9793}"/>
              </c:ext>
            </c:extLst>
          </c:dPt>
          <c:dPt>
            <c:idx val="8"/>
            <c:invertIfNegative val="0"/>
            <c:bubble3D val="0"/>
            <c:spPr>
              <a:solidFill>
                <a:srgbClr val="00B0F0"/>
              </a:solidFill>
              <a:ln>
                <a:noFill/>
              </a:ln>
            </c:spPr>
            <c:extLst>
              <c:ext xmlns:c16="http://schemas.microsoft.com/office/drawing/2014/chart" uri="{C3380CC4-5D6E-409C-BE32-E72D297353CC}">
                <c16:uniqueId val="{0000001D-F05E-484E-A7CD-C698C8F98C96}"/>
              </c:ext>
            </c:extLst>
          </c:dPt>
          <c:dPt>
            <c:idx val="13"/>
            <c:invertIfNegative val="0"/>
            <c:bubble3D val="0"/>
            <c:extLst>
              <c:ext xmlns:c16="http://schemas.microsoft.com/office/drawing/2014/chart" uri="{C3380CC4-5D6E-409C-BE32-E72D297353CC}">
                <c16:uniqueId val="{0000002B-412E-44FE-9F80-78810356B452}"/>
              </c:ext>
            </c:extLst>
          </c:dPt>
          <c:dPt>
            <c:idx val="14"/>
            <c:invertIfNegative val="0"/>
            <c:bubble3D val="0"/>
            <c:extLst>
              <c:ext xmlns:c16="http://schemas.microsoft.com/office/drawing/2014/chart" uri="{C3380CC4-5D6E-409C-BE32-E72D297353CC}">
                <c16:uniqueId val="{0000002C-412E-44FE-9F80-78810356B452}"/>
              </c:ext>
            </c:extLst>
          </c:dPt>
          <c:dLbls>
            <c:dLbl>
              <c:idx val="1"/>
              <c:layout>
                <c:manualLayout>
                  <c:x val="6.0809999646905125E-3"/>
                  <c:y val="5.516801596983475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F05E-484E-A7CD-C698C8F98C96}"/>
                </c:ext>
              </c:extLst>
            </c:dLbl>
            <c:dLbl>
              <c:idx val="2"/>
              <c:layout>
                <c:manualLayout>
                  <c:x val="9.0909090909090905E-3"/>
                  <c:y val="1.24220589161626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F05E-484E-A7CD-C698C8F98C96}"/>
                </c:ext>
              </c:extLst>
            </c:dLbl>
            <c:dLbl>
              <c:idx val="3"/>
              <c:layout>
                <c:manualLayout>
                  <c:x val="-1.4947683109118087E-3"/>
                  <c:y val="9.389671361502432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F05E-484E-A7CD-C698C8F98C96}"/>
                </c:ext>
              </c:extLst>
            </c:dLbl>
            <c:dLbl>
              <c:idx val="5"/>
              <c:layout>
                <c:manualLayout>
                  <c:x val="1.5559714228546545E-3"/>
                  <c:y val="1.24219067686961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8B28-40C3-B2F0-5F3634DE9793}"/>
                </c:ext>
              </c:extLst>
            </c:dLbl>
            <c:dLbl>
              <c:idx val="6"/>
              <c:layout>
                <c:manualLayout>
                  <c:x val="-1.4947683109118087E-3"/>
                  <c:y val="1.64319248826291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8B28-40C3-B2F0-5F3634DE9793}"/>
                </c:ext>
              </c:extLst>
            </c:dLbl>
            <c:dLbl>
              <c:idx val="7"/>
              <c:delete val="1"/>
              <c:extLst>
                <c:ext xmlns:c15="http://schemas.microsoft.com/office/drawing/2012/chart" uri="{CE6537A1-D6FC-4f65-9D91-7224C49458BB}"/>
                <c:ext xmlns:c16="http://schemas.microsoft.com/office/drawing/2014/chart" uri="{C3380CC4-5D6E-409C-BE32-E72D297353CC}">
                  <c16:uniqueId val="{0000001A-8B28-40C3-B2F0-5F3634DE9793}"/>
                </c:ext>
              </c:extLst>
            </c:dLbl>
            <c:dLbl>
              <c:idx val="8"/>
              <c:layout>
                <c:manualLayout>
                  <c:x val="4.4843049327353167E-3"/>
                  <c:y val="1.1737089201877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F05E-484E-A7CD-C698C8F98C96}"/>
                </c:ext>
              </c:extLst>
            </c:dLbl>
            <c:dLbl>
              <c:idx val="9"/>
              <c:layout>
                <c:manualLayout>
                  <c:x val="3.0303030303030303E-3"/>
                  <c:y val="7.45303972672252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F05E-484E-A7CD-C698C8F98C96}"/>
                </c:ext>
              </c:extLst>
            </c:dLbl>
            <c:dLbl>
              <c:idx val="10"/>
              <c:layout>
                <c:manualLayout>
                  <c:x val="4.5454545454545452E-3"/>
                  <c:y val="1.98752942658602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F05E-484E-A7CD-C698C8F98C96}"/>
                </c:ext>
              </c:extLst>
            </c:dLbl>
            <c:dLbl>
              <c:idx val="13"/>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412E-44FE-9F80-78810356B452}"/>
                </c:ext>
              </c:extLst>
            </c:dLbl>
            <c:numFmt formatCode="#,##0.00" sourceLinked="0"/>
            <c:spPr>
              <a:noFill/>
              <a:ln>
                <a:noFill/>
              </a:ln>
              <a:effectLst/>
            </c:spPr>
            <c:txPr>
              <a:bodyPr/>
              <a:lstStyle/>
              <a:p>
                <a:pPr>
                  <a:defRPr sz="900" b="0">
                    <a:solidFill>
                      <a:schemeClr val="tx1"/>
                    </a:solidFill>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Brand A</c:v>
                </c:pt>
                <c:pt idx="1">
                  <c:v>Brand B </c:v>
                </c:pt>
                <c:pt idx="2">
                  <c:v>Brand C</c:v>
                </c:pt>
                <c:pt idx="3">
                  <c:v>Brand D</c:v>
                </c:pt>
                <c:pt idx="4">
                  <c:v>Brand E</c:v>
                </c:pt>
                <c:pt idx="5">
                  <c:v>Brand F</c:v>
                </c:pt>
                <c:pt idx="6">
                  <c:v>Brand G</c:v>
                </c:pt>
                <c:pt idx="7">
                  <c:v>Brand H </c:v>
                </c:pt>
                <c:pt idx="8">
                  <c:v>Brand I</c:v>
                </c:pt>
              </c:strCache>
            </c:strRef>
          </c:cat>
          <c:val>
            <c:numRef>
              <c:f>Sheet1!$C$2:$C$10</c:f>
              <c:numCache>
                <c:formatCode>0.000</c:formatCode>
                <c:ptCount val="9"/>
                <c:pt idx="0">
                  <c:v>2.2222603592950658E-2</c:v>
                </c:pt>
                <c:pt idx="1">
                  <c:v>2.765472099449582E-3</c:v>
                </c:pt>
                <c:pt idx="4">
                  <c:v>3.3358481897577744E-2</c:v>
                </c:pt>
                <c:pt idx="6">
                  <c:v>1.1580293711748201E-3</c:v>
                </c:pt>
                <c:pt idx="8" formatCode="0.0000">
                  <c:v>2.3931970091390614E-4</c:v>
                </c:pt>
              </c:numCache>
            </c:numRef>
          </c:val>
          <c:extLst>
            <c:ext xmlns:c16="http://schemas.microsoft.com/office/drawing/2014/chart" uri="{C3380CC4-5D6E-409C-BE32-E72D297353CC}">
              <c16:uniqueId val="{00000020-F05E-484E-A7CD-C698C8F98C96}"/>
            </c:ext>
          </c:extLst>
        </c:ser>
        <c:dLbls>
          <c:showLegendKey val="0"/>
          <c:showVal val="0"/>
          <c:showCatName val="0"/>
          <c:showSerName val="0"/>
          <c:showPercent val="0"/>
          <c:showBubbleSize val="0"/>
        </c:dLbls>
        <c:gapWidth val="55"/>
        <c:axId val="56981376"/>
        <c:axId val="56982912"/>
      </c:barChart>
      <c:catAx>
        <c:axId val="56981376"/>
        <c:scaling>
          <c:orientation val="minMax"/>
        </c:scaling>
        <c:delete val="0"/>
        <c:axPos val="b"/>
        <c:numFmt formatCode="General" sourceLinked="0"/>
        <c:majorTickMark val="none"/>
        <c:minorTickMark val="none"/>
        <c:tickLblPos val="low"/>
        <c:txPr>
          <a:bodyPr rot="0" vert="horz"/>
          <a:lstStyle/>
          <a:p>
            <a:pPr>
              <a:defRPr sz="1000" b="0" i="0">
                <a:latin typeface="Calibri" pitchFamily="34" charset="0"/>
              </a:defRPr>
            </a:pPr>
            <a:endParaRPr lang="en-US"/>
          </a:p>
        </c:txPr>
        <c:crossAx val="56982912"/>
        <c:crosses val="autoZero"/>
        <c:auto val="1"/>
        <c:lblAlgn val="ctr"/>
        <c:lblOffset val="300"/>
        <c:noMultiLvlLbl val="0"/>
      </c:catAx>
      <c:valAx>
        <c:axId val="56982912"/>
        <c:scaling>
          <c:orientation val="minMax"/>
        </c:scaling>
        <c:delete val="0"/>
        <c:axPos val="l"/>
        <c:numFmt formatCode="0.000" sourceLinked="1"/>
        <c:majorTickMark val="none"/>
        <c:minorTickMark val="none"/>
        <c:tickLblPos val="nextTo"/>
        <c:txPr>
          <a:bodyPr/>
          <a:lstStyle/>
          <a:p>
            <a:pPr>
              <a:defRPr sz="1000" b="0">
                <a:latin typeface="Calibri" pitchFamily="34" charset="0"/>
              </a:defRPr>
            </a:pPr>
            <a:endParaRPr lang="en-US"/>
          </a:p>
        </c:txPr>
        <c:crossAx val="56981376"/>
        <c:crosses val="autoZero"/>
        <c:crossBetween val="between"/>
      </c:valAx>
    </c:plotArea>
    <c:plotVisOnly val="1"/>
    <c:dispBlanksAs val="gap"/>
    <c:showDLblsOverMax val="0"/>
  </c:chart>
  <c:txPr>
    <a:bodyPr/>
    <a:lstStyle/>
    <a:p>
      <a:pPr>
        <a:defRPr sz="1800"/>
      </a:pPr>
      <a:endParaRPr lang="en-US"/>
    </a:p>
  </c:txPr>
  <c:externalData r:id="rId2">
    <c:autoUpdate val="0"/>
  </c:externalData>
  <c:userShapes r:id="rId3"/>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plotArea>
      <c:layout/>
      <c:pieChart>
        <c:varyColors val="1"/>
        <c:ser>
          <c:idx val="2"/>
          <c:order val="2"/>
          <c:tx>
            <c:strRef>
              <c:f>Sheet1!$A$2</c:f>
              <c:strCache>
                <c:ptCount val="1"/>
                <c:pt idx="0">
                  <c:v>Sub-conscious (Decider)</c:v>
                </c:pt>
              </c:strCache>
            </c:strRef>
          </c:tx>
          <c:dLbls>
            <c:dLbl>
              <c:idx val="0"/>
              <c:delete val="1"/>
              <c:extLst>
                <c:ext xmlns:c15="http://schemas.microsoft.com/office/drawing/2012/chart" uri="{CE6537A1-D6FC-4f65-9D91-7224C49458BB}">
                  <c15:layout>
                    <c:manualLayout>
                      <c:w val="0.39043126074757895"/>
                      <c:h val="0.26492813448977881"/>
                    </c:manualLayout>
                  </c15:layout>
                </c:ext>
                <c:ext xmlns:c16="http://schemas.microsoft.com/office/drawing/2014/chart" uri="{C3380CC4-5D6E-409C-BE32-E72D297353CC}">
                  <c16:uniqueId val="{00000000-6E66-415E-8FBE-A210031260D8}"/>
                </c:ext>
              </c:extLst>
            </c:dLbl>
            <c:dLbl>
              <c:idx val="1"/>
              <c:delete val="1"/>
              <c:extLst>
                <c:ext xmlns:c15="http://schemas.microsoft.com/office/drawing/2012/chart" uri="{CE6537A1-D6FC-4f65-9D91-7224C49458BB}">
                  <c15:layout>
                    <c:manualLayout>
                      <c:w val="0.43847723775907316"/>
                      <c:h val="0.25281625171332339"/>
                    </c:manualLayout>
                  </c15:layout>
                </c:ext>
                <c:ext xmlns:c16="http://schemas.microsoft.com/office/drawing/2014/chart" uri="{C3380CC4-5D6E-409C-BE32-E72D297353CC}">
                  <c16:uniqueId val="{00000001-6E66-415E-8FBE-A210031260D8}"/>
                </c:ext>
              </c:extLst>
            </c:dLbl>
            <c:spPr>
              <a:noFill/>
              <a:ln>
                <a:noFill/>
              </a:ln>
              <a:effectLst/>
            </c:spPr>
            <c:txPr>
              <a:bodyPr/>
              <a:lstStyle/>
              <a:p>
                <a:pPr>
                  <a:defRPr lang="en-IN" sz="1000">
                    <a:latin typeface="Calibri" pitchFamily="34" charset="0"/>
                    <a:cs typeface="Calibri" pitchFamily="34" charset="0"/>
                  </a:defRPr>
                </a:pPr>
                <a:endParaRPr lang="en-US"/>
              </a:p>
            </c:txPr>
            <c:dLblPos val="inEnd"/>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Sub-conscious (Decider)</c:v>
                </c:pt>
                <c:pt idx="1">
                  <c:v>Conscious (Learner)</c:v>
                </c:pt>
              </c:strCache>
            </c:strRef>
          </c:cat>
          <c:val>
            <c:numRef>
              <c:f>Sheet1!$B$2:$B$3</c:f>
              <c:numCache>
                <c:formatCode>General</c:formatCode>
                <c:ptCount val="2"/>
                <c:pt idx="0">
                  <c:v>1.1077060460602818E-2</c:v>
                </c:pt>
                <c:pt idx="1">
                  <c:v>1.337463431423163E-2</c:v>
                </c:pt>
              </c:numCache>
            </c:numRef>
          </c:val>
          <c:extLst>
            <c:ext xmlns:c16="http://schemas.microsoft.com/office/drawing/2014/chart" uri="{C3380CC4-5D6E-409C-BE32-E72D297353CC}">
              <c16:uniqueId val="{00000001-0E57-5447-B4D2-F2DBF9AD20D6}"/>
            </c:ext>
          </c:extLst>
        </c:ser>
        <c:ser>
          <c:idx val="3"/>
          <c:order val="3"/>
          <c:tx>
            <c:strRef>
              <c:f>Sheet1!$A$3</c:f>
              <c:strCache>
                <c:ptCount val="1"/>
                <c:pt idx="0">
                  <c:v>Conscious (Learner)</c:v>
                </c:pt>
              </c:strCache>
            </c:strRef>
          </c:tx>
          <c:dPt>
            <c:idx val="0"/>
            <c:bubble3D val="0"/>
            <c:spPr>
              <a:solidFill>
                <a:srgbClr val="FF9900"/>
              </a:solidFill>
              <a:ln>
                <a:noFill/>
              </a:ln>
            </c:spPr>
            <c:extLst>
              <c:ext xmlns:c16="http://schemas.microsoft.com/office/drawing/2014/chart" uri="{C3380CC4-5D6E-409C-BE32-E72D297353CC}">
                <c16:uniqueId val="{00000003-0E57-5447-B4D2-F2DBF9AD20D6}"/>
              </c:ext>
            </c:extLst>
          </c:dPt>
          <c:dPt>
            <c:idx val="1"/>
            <c:bubble3D val="0"/>
            <c:spPr>
              <a:solidFill>
                <a:srgbClr val="FFCA7D"/>
              </a:solidFill>
              <a:ln>
                <a:noFill/>
              </a:ln>
            </c:spPr>
            <c:extLst>
              <c:ext xmlns:c16="http://schemas.microsoft.com/office/drawing/2014/chart" uri="{C3380CC4-5D6E-409C-BE32-E72D297353CC}">
                <c16:uniqueId val="{00000005-0E57-5447-B4D2-F2DBF9AD20D6}"/>
              </c:ext>
            </c:extLst>
          </c:dPt>
          <c:dLbls>
            <c:spPr>
              <a:noFill/>
              <a:ln>
                <a:noFill/>
              </a:ln>
              <a:effectLst/>
            </c:spPr>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Sub-conscious (Decider)</c:v>
                </c:pt>
                <c:pt idx="1">
                  <c:v>Conscious (Learner)</c:v>
                </c:pt>
              </c:strCache>
            </c:strRef>
          </c:cat>
          <c:val>
            <c:numRef>
              <c:f>Sheet1!$C$2:$C$5</c:f>
              <c:numCache>
                <c:formatCode>0%</c:formatCode>
                <c:ptCount val="4"/>
                <c:pt idx="0">
                  <c:v>0.45301810621336841</c:v>
                </c:pt>
                <c:pt idx="1">
                  <c:v>0.54698189378663153</c:v>
                </c:pt>
              </c:numCache>
            </c:numRef>
          </c:val>
          <c:extLst>
            <c:ext xmlns:c16="http://schemas.microsoft.com/office/drawing/2014/chart" uri="{C3380CC4-5D6E-409C-BE32-E72D297353CC}">
              <c16:uniqueId val="{00000006-0E57-5447-B4D2-F2DBF9AD20D6}"/>
            </c:ext>
          </c:extLst>
        </c:ser>
        <c:ser>
          <c:idx val="0"/>
          <c:order val="0"/>
          <c:tx>
            <c:strRef>
              <c:f>Sheet1!$A$2</c:f>
              <c:strCache>
                <c:ptCount val="1"/>
                <c:pt idx="0">
                  <c:v>Sub-conscious (Decider)</c:v>
                </c:pt>
              </c:strCache>
            </c:strRef>
          </c:tx>
          <c:explosion val="25"/>
          <c:dPt>
            <c:idx val="1"/>
            <c:bubble3D val="0"/>
            <c:explosion val="1"/>
            <c:extLst>
              <c:ext xmlns:c16="http://schemas.microsoft.com/office/drawing/2014/chart" uri="{C3380CC4-5D6E-409C-BE32-E72D297353CC}">
                <c16:uniqueId val="{00000007-0E57-5447-B4D2-F2DBF9AD20D6}"/>
              </c:ext>
            </c:extLst>
          </c:dPt>
          <c:dLbls>
            <c:spPr>
              <a:noFill/>
              <a:ln>
                <a:noFill/>
              </a:ln>
              <a:effectLst/>
            </c:spPr>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Sub-conscious (Decider)</c:v>
                </c:pt>
                <c:pt idx="1">
                  <c:v>Conscious (Learner)</c:v>
                </c:pt>
              </c:strCache>
            </c:strRef>
          </c:cat>
          <c:val>
            <c:numRef>
              <c:f>Sheet1!$B$2:$B$3</c:f>
              <c:numCache>
                <c:formatCode>General</c:formatCode>
                <c:ptCount val="2"/>
                <c:pt idx="0">
                  <c:v>1.1077060460602818E-2</c:v>
                </c:pt>
                <c:pt idx="1">
                  <c:v>1.337463431423163E-2</c:v>
                </c:pt>
              </c:numCache>
            </c:numRef>
          </c:val>
          <c:extLst>
            <c:ext xmlns:c16="http://schemas.microsoft.com/office/drawing/2014/chart" uri="{C3380CC4-5D6E-409C-BE32-E72D297353CC}">
              <c16:uniqueId val="{00000008-0E57-5447-B4D2-F2DBF9AD20D6}"/>
            </c:ext>
          </c:extLst>
        </c:ser>
        <c:dLbls>
          <c:showLegendKey val="0"/>
          <c:showVal val="0"/>
          <c:showCatName val="1"/>
          <c:showSerName val="0"/>
          <c:showPercent val="1"/>
          <c:showBubbleSize val="0"/>
          <c:showLeaderLines val="0"/>
        </c:dLbls>
        <c:firstSliceAng val="0"/>
      </c:pieChart>
      <c:pieChart>
        <c:varyColors val="1"/>
        <c:ser>
          <c:idx val="1"/>
          <c:order val="1"/>
          <c:tx>
            <c:strRef>
              <c:f>Sheet1!$A$3</c:f>
              <c:strCache>
                <c:ptCount val="1"/>
                <c:pt idx="0">
                  <c:v>Conscious (Learner)</c:v>
                </c:pt>
              </c:strCache>
            </c:strRef>
          </c:tx>
          <c:spPr>
            <a:solidFill>
              <a:srgbClr val="9ED43C"/>
            </a:solidFill>
            <a:ln>
              <a:solidFill>
                <a:schemeClr val="bg1"/>
              </a:solidFill>
            </a:ln>
          </c:spPr>
          <c:dPt>
            <c:idx val="0"/>
            <c:bubble3D val="0"/>
            <c:spPr>
              <a:solidFill>
                <a:srgbClr val="FF9900"/>
              </a:solidFill>
              <a:ln>
                <a:solidFill>
                  <a:schemeClr val="bg1"/>
                </a:solidFill>
              </a:ln>
            </c:spPr>
            <c:extLst>
              <c:ext xmlns:c16="http://schemas.microsoft.com/office/drawing/2014/chart" uri="{C3380CC4-5D6E-409C-BE32-E72D297353CC}">
                <c16:uniqueId val="{00000008-6E66-415E-8FBE-A210031260D8}"/>
              </c:ext>
            </c:extLst>
          </c:dPt>
          <c:dPt>
            <c:idx val="1"/>
            <c:bubble3D val="0"/>
            <c:spPr>
              <a:solidFill>
                <a:srgbClr val="FFDE75"/>
              </a:solidFill>
              <a:ln>
                <a:solidFill>
                  <a:schemeClr val="bg1"/>
                </a:solidFill>
              </a:ln>
            </c:spPr>
            <c:extLst>
              <c:ext xmlns:c16="http://schemas.microsoft.com/office/drawing/2014/chart" uri="{C3380CC4-5D6E-409C-BE32-E72D297353CC}">
                <c16:uniqueId val="{0000000A-0E57-5447-B4D2-F2DBF9AD20D6}"/>
              </c:ext>
            </c:extLst>
          </c:dPt>
          <c:dLbls>
            <c:dLbl>
              <c:idx val="0"/>
              <c:layout>
                <c:manualLayout>
                  <c:x val="-0.18840505928138293"/>
                  <c:y val="2.7342673766353048E-2"/>
                </c:manualLayout>
              </c:layout>
              <c:tx>
                <c:rich>
                  <a:bodyPr/>
                  <a:lstStyle/>
                  <a:p>
                    <a:r>
                      <a:rPr lang="en-US" dirty="0"/>
                      <a:t>Sub-conscious (Decider)
45%</a:t>
                    </a:r>
                  </a:p>
                </c:rich>
              </c:tx>
              <c:showLegendKey val="0"/>
              <c:showVal val="1"/>
              <c:showCatName val="1"/>
              <c:showSerName val="0"/>
              <c:showPercent val="1"/>
              <c:showBubbleSize val="0"/>
              <c:extLst>
                <c:ext xmlns:c15="http://schemas.microsoft.com/office/drawing/2012/chart" uri="{CE6537A1-D6FC-4f65-9D91-7224C49458BB}">
                  <c15:layout>
                    <c:manualLayout>
                      <c:w val="0.28123585844872839"/>
                      <c:h val="0.41873256670445452"/>
                    </c:manualLayout>
                  </c15:layout>
                  <c15:showDataLabelsRange val="0"/>
                </c:ext>
                <c:ext xmlns:c16="http://schemas.microsoft.com/office/drawing/2014/chart" uri="{C3380CC4-5D6E-409C-BE32-E72D297353CC}">
                  <c16:uniqueId val="{00000008-6E66-415E-8FBE-A210031260D8}"/>
                </c:ext>
              </c:extLst>
            </c:dLbl>
            <c:dLbl>
              <c:idx val="1"/>
              <c:layout>
                <c:manualLayout>
                  <c:x val="0.13492804778713005"/>
                  <c:y val="-7.8177720242886439E-2"/>
                </c:manualLayout>
              </c:layout>
              <c:showLegendKey val="0"/>
              <c:showVal val="0"/>
              <c:showCatName val="1"/>
              <c:showSerName val="0"/>
              <c:showPercent val="1"/>
              <c:showBubbleSize val="0"/>
              <c:extLst>
                <c:ext xmlns:c15="http://schemas.microsoft.com/office/drawing/2012/chart" uri="{CE6537A1-D6FC-4f65-9D91-7224C49458BB}">
                  <c15:layout>
                    <c:manualLayout>
                      <c:w val="0.34652321477056747"/>
                      <c:h val="0.35169052956561492"/>
                    </c:manualLayout>
                  </c15:layout>
                </c:ext>
                <c:ext xmlns:c16="http://schemas.microsoft.com/office/drawing/2014/chart" uri="{C3380CC4-5D6E-409C-BE32-E72D297353CC}">
                  <c16:uniqueId val="{0000000A-0E57-5447-B4D2-F2DBF9AD20D6}"/>
                </c:ext>
              </c:extLst>
            </c:dLbl>
            <c:spPr>
              <a:noFill/>
              <a:ln>
                <a:noFill/>
              </a:ln>
              <a:effectLst/>
            </c:spPr>
            <c:txPr>
              <a:bodyPr/>
              <a:lstStyle/>
              <a:p>
                <a:pPr>
                  <a:defRPr sz="1000">
                    <a:latin typeface="Calibri" panose="020F0502020204030204" pitchFamily="34" charset="0"/>
                    <a:cs typeface="Calibri" panose="020F0502020204030204" pitchFamily="34" charset="0"/>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Sheet1!$A$2:$A$3</c:f>
              <c:strCache>
                <c:ptCount val="2"/>
                <c:pt idx="0">
                  <c:v>Sub-conscious (Decider)</c:v>
                </c:pt>
                <c:pt idx="1">
                  <c:v>Conscious (Learner)</c:v>
                </c:pt>
              </c:strCache>
            </c:strRef>
          </c:cat>
          <c:val>
            <c:numRef>
              <c:f>Sheet1!$C$2:$C$5</c:f>
              <c:numCache>
                <c:formatCode>0%</c:formatCode>
                <c:ptCount val="4"/>
                <c:pt idx="0">
                  <c:v>0.45301810621336841</c:v>
                </c:pt>
                <c:pt idx="1">
                  <c:v>0.54698189378663153</c:v>
                </c:pt>
              </c:numCache>
            </c:numRef>
          </c:val>
          <c:extLst>
            <c:ext xmlns:c16="http://schemas.microsoft.com/office/drawing/2014/chart" uri="{C3380CC4-5D6E-409C-BE32-E72D297353CC}">
              <c16:uniqueId val="{0000000B-0E57-5447-B4D2-F2DBF9AD20D6}"/>
            </c:ext>
          </c:extLst>
        </c:ser>
        <c:dLbls>
          <c:showLegendKey val="0"/>
          <c:showVal val="0"/>
          <c:showCatName val="1"/>
          <c:showSerName val="0"/>
          <c:showPercent val="1"/>
          <c:showBubbleSize val="0"/>
          <c:showLeaderLines val="1"/>
        </c:dLbls>
        <c:firstSliceAng val="0"/>
      </c:pieChart>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plotArea>
      <c:layout/>
      <c:pieChart>
        <c:varyColors val="1"/>
        <c:ser>
          <c:idx val="2"/>
          <c:order val="2"/>
          <c:tx>
            <c:strRef>
              <c:f>Sheet1!$A$2</c:f>
              <c:strCache>
                <c:ptCount val="1"/>
                <c:pt idx="0">
                  <c:v>Sub-conscious (Decider)</c:v>
                </c:pt>
              </c:strCache>
            </c:strRef>
          </c:tx>
          <c:dLbls>
            <c:dLbl>
              <c:idx val="0"/>
              <c:layout>
                <c:manualLayout>
                  <c:x val="-0.18670015386007788"/>
                  <c:y val="0.11615370408736576"/>
                </c:manualLayout>
              </c:layout>
              <c:spPr>
                <a:noFill/>
                <a:ln>
                  <a:noFill/>
                </a:ln>
                <a:effectLst/>
              </c:spPr>
              <c:txPr>
                <a:bodyPr/>
                <a:lstStyle/>
                <a:p>
                  <a:pPr>
                    <a:defRPr lang="en-IN" sz="1000">
                      <a:solidFill>
                        <a:schemeClr val="bg1"/>
                      </a:solidFill>
                      <a:latin typeface="Calibri" pitchFamily="34" charset="0"/>
                      <a:cs typeface="Calibri" pitchFamily="34"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3787740972033668"/>
                      <c:h val="0.28690019623473251"/>
                    </c:manualLayout>
                  </c15:layout>
                </c:ext>
                <c:ext xmlns:c16="http://schemas.microsoft.com/office/drawing/2014/chart" uri="{C3380CC4-5D6E-409C-BE32-E72D297353CC}">
                  <c16:uniqueId val="{00000000-5F4A-4B38-9C4D-C8A87B389FA4}"/>
                </c:ext>
              </c:extLst>
            </c:dLbl>
            <c:dLbl>
              <c:idx val="1"/>
              <c:layout>
                <c:manualLayout>
                  <c:x val="0.1757405647569916"/>
                  <c:y val="-0.1208463395972451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43847723775907316"/>
                      <c:h val="0.247323236277085"/>
                    </c:manualLayout>
                  </c15:layout>
                </c:ext>
                <c:ext xmlns:c16="http://schemas.microsoft.com/office/drawing/2014/chart" uri="{C3380CC4-5D6E-409C-BE32-E72D297353CC}">
                  <c16:uniqueId val="{00000000-0E57-5447-B4D2-F2DBF9AD20D6}"/>
                </c:ext>
              </c:extLst>
            </c:dLbl>
            <c:spPr>
              <a:noFill/>
              <a:ln>
                <a:noFill/>
              </a:ln>
              <a:effectLst/>
            </c:spPr>
            <c:txPr>
              <a:bodyPr/>
              <a:lstStyle/>
              <a:p>
                <a:pPr>
                  <a:defRPr lang="en-IN" sz="1000">
                    <a:latin typeface="Calibri" pitchFamily="34" charset="0"/>
                    <a:cs typeface="Calibri" pitchFamily="34" charset="0"/>
                  </a:defRPr>
                </a:pPr>
                <a:endParaRPr lang="en-US"/>
              </a:p>
            </c:txPr>
            <c:dLblPos val="inEnd"/>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Sub-conscious (Decider)</c:v>
                </c:pt>
                <c:pt idx="1">
                  <c:v>Conscious (Learner)</c:v>
                </c:pt>
              </c:strCache>
            </c:strRef>
          </c:cat>
          <c:val>
            <c:numRef>
              <c:f>Sheet1!$B$2:$B$3</c:f>
              <c:numCache>
                <c:formatCode>General</c:formatCode>
                <c:ptCount val="2"/>
                <c:pt idx="0">
                  <c:v>2.5131797847473897E-2</c:v>
                </c:pt>
                <c:pt idx="1">
                  <c:v>4.721092181494866E-2</c:v>
                </c:pt>
              </c:numCache>
            </c:numRef>
          </c:val>
          <c:extLst>
            <c:ext xmlns:c16="http://schemas.microsoft.com/office/drawing/2014/chart" uri="{C3380CC4-5D6E-409C-BE32-E72D297353CC}">
              <c16:uniqueId val="{00000001-0E57-5447-B4D2-F2DBF9AD20D6}"/>
            </c:ext>
          </c:extLst>
        </c:ser>
        <c:ser>
          <c:idx val="3"/>
          <c:order val="3"/>
          <c:tx>
            <c:strRef>
              <c:f>Sheet1!$A$3</c:f>
              <c:strCache>
                <c:ptCount val="1"/>
                <c:pt idx="0">
                  <c:v>Conscious (Learner)</c:v>
                </c:pt>
              </c:strCache>
            </c:strRef>
          </c:tx>
          <c:dPt>
            <c:idx val="0"/>
            <c:bubble3D val="0"/>
            <c:spPr>
              <a:solidFill>
                <a:srgbClr val="FF9900"/>
              </a:solidFill>
              <a:ln>
                <a:noFill/>
              </a:ln>
            </c:spPr>
            <c:extLst>
              <c:ext xmlns:c16="http://schemas.microsoft.com/office/drawing/2014/chart" uri="{C3380CC4-5D6E-409C-BE32-E72D297353CC}">
                <c16:uniqueId val="{00000003-0E57-5447-B4D2-F2DBF9AD20D6}"/>
              </c:ext>
            </c:extLst>
          </c:dPt>
          <c:dPt>
            <c:idx val="1"/>
            <c:bubble3D val="0"/>
            <c:spPr>
              <a:solidFill>
                <a:srgbClr val="FFCA7D"/>
              </a:solidFill>
              <a:ln>
                <a:noFill/>
              </a:ln>
            </c:spPr>
            <c:extLst>
              <c:ext xmlns:c16="http://schemas.microsoft.com/office/drawing/2014/chart" uri="{C3380CC4-5D6E-409C-BE32-E72D297353CC}">
                <c16:uniqueId val="{00000005-0E57-5447-B4D2-F2DBF9AD20D6}"/>
              </c:ext>
            </c:extLst>
          </c:dPt>
          <c:dLbls>
            <c:spPr>
              <a:noFill/>
              <a:ln>
                <a:noFill/>
              </a:ln>
              <a:effectLst/>
            </c:spPr>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Sub-conscious (Decider)</c:v>
                </c:pt>
                <c:pt idx="1">
                  <c:v>Conscious (Learner)</c:v>
                </c:pt>
              </c:strCache>
            </c:strRef>
          </c:cat>
          <c:val>
            <c:numRef>
              <c:f>Sheet1!$C$2:$C$5</c:f>
              <c:numCache>
                <c:formatCode>0%</c:formatCode>
                <c:ptCount val="4"/>
                <c:pt idx="0">
                  <c:v>0.34739912965323955</c:v>
                </c:pt>
                <c:pt idx="1">
                  <c:v>0.6526008703467604</c:v>
                </c:pt>
              </c:numCache>
            </c:numRef>
          </c:val>
          <c:extLst>
            <c:ext xmlns:c16="http://schemas.microsoft.com/office/drawing/2014/chart" uri="{C3380CC4-5D6E-409C-BE32-E72D297353CC}">
              <c16:uniqueId val="{00000006-0E57-5447-B4D2-F2DBF9AD20D6}"/>
            </c:ext>
          </c:extLst>
        </c:ser>
        <c:ser>
          <c:idx val="0"/>
          <c:order val="0"/>
          <c:tx>
            <c:strRef>
              <c:f>Sheet1!$A$2</c:f>
              <c:strCache>
                <c:ptCount val="1"/>
                <c:pt idx="0">
                  <c:v>Sub-conscious (Decider)</c:v>
                </c:pt>
              </c:strCache>
            </c:strRef>
          </c:tx>
          <c:explosion val="25"/>
          <c:dPt>
            <c:idx val="1"/>
            <c:bubble3D val="0"/>
            <c:explosion val="1"/>
            <c:extLst>
              <c:ext xmlns:c16="http://schemas.microsoft.com/office/drawing/2014/chart" uri="{C3380CC4-5D6E-409C-BE32-E72D297353CC}">
                <c16:uniqueId val="{00000007-0E57-5447-B4D2-F2DBF9AD20D6}"/>
              </c:ext>
            </c:extLst>
          </c:dPt>
          <c:dLbls>
            <c:spPr>
              <a:noFill/>
              <a:ln>
                <a:noFill/>
              </a:ln>
              <a:effectLst/>
            </c:spPr>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Sub-conscious (Decider)</c:v>
                </c:pt>
                <c:pt idx="1">
                  <c:v>Conscious (Learner)</c:v>
                </c:pt>
              </c:strCache>
            </c:strRef>
          </c:cat>
          <c:val>
            <c:numRef>
              <c:f>Sheet1!$B$2:$B$3</c:f>
              <c:numCache>
                <c:formatCode>General</c:formatCode>
                <c:ptCount val="2"/>
                <c:pt idx="0">
                  <c:v>2.5131797847473897E-2</c:v>
                </c:pt>
                <c:pt idx="1">
                  <c:v>4.721092181494866E-2</c:v>
                </c:pt>
              </c:numCache>
            </c:numRef>
          </c:val>
          <c:extLst>
            <c:ext xmlns:c16="http://schemas.microsoft.com/office/drawing/2014/chart" uri="{C3380CC4-5D6E-409C-BE32-E72D297353CC}">
              <c16:uniqueId val="{00000008-0E57-5447-B4D2-F2DBF9AD20D6}"/>
            </c:ext>
          </c:extLst>
        </c:ser>
        <c:dLbls>
          <c:showLegendKey val="0"/>
          <c:showVal val="0"/>
          <c:showCatName val="1"/>
          <c:showSerName val="0"/>
          <c:showPercent val="1"/>
          <c:showBubbleSize val="0"/>
          <c:showLeaderLines val="0"/>
        </c:dLbls>
        <c:firstSliceAng val="0"/>
      </c:pieChart>
      <c:pieChart>
        <c:varyColors val="1"/>
        <c:ser>
          <c:idx val="1"/>
          <c:order val="1"/>
          <c:tx>
            <c:strRef>
              <c:f>Sheet1!$A$3</c:f>
              <c:strCache>
                <c:ptCount val="1"/>
                <c:pt idx="0">
                  <c:v>Conscious (Learner)</c:v>
                </c:pt>
              </c:strCache>
            </c:strRef>
          </c:tx>
          <c:spPr>
            <a:solidFill>
              <a:srgbClr val="FF6565"/>
            </a:solidFill>
            <a:ln>
              <a:solidFill>
                <a:schemeClr val="bg1"/>
              </a:solidFill>
            </a:ln>
          </c:spPr>
          <c:dPt>
            <c:idx val="0"/>
            <c:bubble3D val="0"/>
            <c:spPr>
              <a:solidFill>
                <a:srgbClr val="C00000"/>
              </a:solidFill>
              <a:ln>
                <a:solidFill>
                  <a:schemeClr val="bg1"/>
                </a:solidFill>
              </a:ln>
            </c:spPr>
            <c:extLst>
              <c:ext xmlns:c16="http://schemas.microsoft.com/office/drawing/2014/chart" uri="{C3380CC4-5D6E-409C-BE32-E72D297353CC}">
                <c16:uniqueId val="{00000007-5F4A-4B38-9C4D-C8A87B389FA4}"/>
              </c:ext>
            </c:extLst>
          </c:dPt>
          <c:dPt>
            <c:idx val="1"/>
            <c:bubble3D val="0"/>
            <c:extLst>
              <c:ext xmlns:c16="http://schemas.microsoft.com/office/drawing/2014/chart" uri="{C3380CC4-5D6E-409C-BE32-E72D297353CC}">
                <c16:uniqueId val="{0000000A-0E57-5447-B4D2-F2DBF9AD20D6}"/>
              </c:ext>
            </c:extLst>
          </c:dPt>
          <c:dLbls>
            <c:delete val="1"/>
          </c:dLbls>
          <c:cat>
            <c:strRef>
              <c:f>Sheet1!$A$2:$A$3</c:f>
              <c:strCache>
                <c:ptCount val="2"/>
                <c:pt idx="0">
                  <c:v>Sub-conscious (Decider)</c:v>
                </c:pt>
                <c:pt idx="1">
                  <c:v>Conscious (Learner)</c:v>
                </c:pt>
              </c:strCache>
            </c:strRef>
          </c:cat>
          <c:val>
            <c:numRef>
              <c:f>Sheet1!$C$2:$C$5</c:f>
              <c:numCache>
                <c:formatCode>0%</c:formatCode>
                <c:ptCount val="4"/>
                <c:pt idx="0">
                  <c:v>0.34739912965323955</c:v>
                </c:pt>
                <c:pt idx="1">
                  <c:v>0.6526008703467604</c:v>
                </c:pt>
              </c:numCache>
            </c:numRef>
          </c:val>
          <c:extLst>
            <c:ext xmlns:c16="http://schemas.microsoft.com/office/drawing/2014/chart" uri="{C3380CC4-5D6E-409C-BE32-E72D297353CC}">
              <c16:uniqueId val="{0000000B-0E57-5447-B4D2-F2DBF9AD20D6}"/>
            </c:ext>
          </c:extLst>
        </c:ser>
        <c:dLbls>
          <c:showLegendKey val="0"/>
          <c:showVal val="0"/>
          <c:showCatName val="1"/>
          <c:showSerName val="0"/>
          <c:showPercent val="1"/>
          <c:showBubbleSize val="0"/>
          <c:showLeaderLines val="1"/>
        </c:dLbls>
        <c:firstSliceAng val="0"/>
      </c:pieChart>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pieChart>
        <c:varyColors val="1"/>
        <c:ser>
          <c:idx val="1"/>
          <c:order val="0"/>
          <c:tx>
            <c:strRef>
              <c:f>Sheet1!$A$3</c:f>
              <c:strCache>
                <c:ptCount val="1"/>
                <c:pt idx="0">
                  <c:v>Conscious (Learner)</c:v>
                </c:pt>
              </c:strCache>
            </c:strRef>
          </c:tx>
          <c:spPr>
            <a:solidFill>
              <a:srgbClr val="83A6D9"/>
            </a:solidFill>
            <a:ln>
              <a:solidFill>
                <a:sysClr val="window" lastClr="FFFFFF"/>
              </a:solidFill>
            </a:ln>
          </c:spPr>
          <c:dPt>
            <c:idx val="0"/>
            <c:bubble3D val="0"/>
            <c:spPr>
              <a:solidFill>
                <a:srgbClr val="2F5897"/>
              </a:solidFill>
              <a:ln>
                <a:solidFill>
                  <a:sysClr val="window" lastClr="FFFFFF"/>
                </a:solidFill>
              </a:ln>
            </c:spPr>
            <c:extLst>
              <c:ext xmlns:c16="http://schemas.microsoft.com/office/drawing/2014/chart" uri="{C3380CC4-5D6E-409C-BE32-E72D297353CC}">
                <c16:uniqueId val="{00000001-9AAC-B245-8E40-BA02389FF158}"/>
              </c:ext>
            </c:extLst>
          </c:dPt>
          <c:dLbls>
            <c:dLbl>
              <c:idx val="0"/>
              <c:layout>
                <c:manualLayout>
                  <c:x val="-0.16256189560606793"/>
                  <c:y val="-0.17843918657501276"/>
                </c:manualLayout>
              </c:layout>
              <c:spPr/>
              <c:txPr>
                <a:bodyPr/>
                <a:lstStyle/>
                <a:p>
                  <a:pPr>
                    <a:defRPr lang="en-IN" sz="1000">
                      <a:solidFill>
                        <a:schemeClr val="bg1"/>
                      </a:solidFill>
                      <a:latin typeface="Calibri" pitchFamily="34" charset="0"/>
                      <a:cs typeface="Calibri" pitchFamily="34"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AAC-B245-8E40-BA02389FF158}"/>
                </c:ext>
              </c:extLst>
            </c:dLbl>
            <c:dLbl>
              <c:idx val="1"/>
              <c:layout>
                <c:manualLayout>
                  <c:x val="0.14373791736897232"/>
                  <c:y val="0.20890441355123451"/>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7857-4D48-9D0C-C5478FBEF69A}"/>
                </c:ext>
              </c:extLst>
            </c:dLbl>
            <c:dLbl>
              <c:idx val="2"/>
              <c:delete val="1"/>
              <c:extLst>
                <c:ext xmlns:c15="http://schemas.microsoft.com/office/drawing/2012/chart" uri="{CE6537A1-D6FC-4f65-9D91-7224C49458BB}"/>
                <c:ext xmlns:c16="http://schemas.microsoft.com/office/drawing/2014/chart" uri="{C3380CC4-5D6E-409C-BE32-E72D297353CC}">
                  <c16:uniqueId val="{00000002-9AAC-B245-8E40-BA02389FF158}"/>
                </c:ext>
              </c:extLst>
            </c:dLbl>
            <c:dLbl>
              <c:idx val="3"/>
              <c:delete val="1"/>
              <c:extLst>
                <c:ext xmlns:c15="http://schemas.microsoft.com/office/drawing/2012/chart" uri="{CE6537A1-D6FC-4f65-9D91-7224C49458BB}"/>
                <c:ext xmlns:c16="http://schemas.microsoft.com/office/drawing/2014/chart" uri="{C3380CC4-5D6E-409C-BE32-E72D297353CC}">
                  <c16:uniqueId val="{00000003-9AAC-B245-8E40-BA02389FF158}"/>
                </c:ext>
              </c:extLst>
            </c:dLbl>
            <c:spPr>
              <a:noFill/>
              <a:ln>
                <a:noFill/>
              </a:ln>
              <a:effectLst/>
            </c:spPr>
            <c:txPr>
              <a:bodyPr/>
              <a:lstStyle/>
              <a:p>
                <a:pPr>
                  <a:defRPr lang="en-IN" sz="1000">
                    <a:latin typeface="Calibri" pitchFamily="34" charset="0"/>
                    <a:cs typeface="Calibri" pitchFamily="34" charset="0"/>
                  </a:defRPr>
                </a:pPr>
                <a:endParaRPr lang="en-US"/>
              </a:p>
            </c:txPr>
            <c:dLblPos val="bestFit"/>
            <c:showLegendKey val="0"/>
            <c:showVal val="0"/>
            <c:showCatName val="1"/>
            <c:showSerName val="0"/>
            <c:showPercent val="1"/>
            <c:showBubbleSize val="0"/>
            <c:showLeaderLines val="0"/>
            <c:extLst>
              <c:ext xmlns:c15="http://schemas.microsoft.com/office/drawing/2012/chart" uri="{CE6537A1-D6FC-4f65-9D91-7224C49458BB}"/>
            </c:extLst>
          </c:dLbls>
          <c:cat>
            <c:strRef>
              <c:f>Sheet1!$A$2:$A$5</c:f>
              <c:strCache>
                <c:ptCount val="4"/>
                <c:pt idx="0">
                  <c:v>Sub-conscious (Decider)</c:v>
                </c:pt>
                <c:pt idx="1">
                  <c:v>Conscious (Learner)</c:v>
                </c:pt>
                <c:pt idx="3">
                  <c:v>Total</c:v>
                </c:pt>
              </c:strCache>
            </c:strRef>
          </c:cat>
          <c:val>
            <c:numRef>
              <c:f>Sheet1!$C$2:$C$5</c:f>
              <c:numCache>
                <c:formatCode>0%</c:formatCode>
                <c:ptCount val="4"/>
                <c:pt idx="0">
                  <c:v>0.8071014837895607</c:v>
                </c:pt>
                <c:pt idx="1">
                  <c:v>0.19289851621043927</c:v>
                </c:pt>
              </c:numCache>
            </c:numRef>
          </c:val>
          <c:extLst>
            <c:ext xmlns:c16="http://schemas.microsoft.com/office/drawing/2014/chart" uri="{C3380CC4-5D6E-409C-BE32-E72D297353CC}">
              <c16:uniqueId val="{00000004-9AAC-B245-8E40-BA02389FF158}"/>
            </c:ext>
          </c:extLst>
        </c:ser>
        <c:dLbls>
          <c:showLegendKey val="0"/>
          <c:showVal val="0"/>
          <c:showCatName val="1"/>
          <c:showSerName val="0"/>
          <c:showPercent val="1"/>
          <c:showBubbleSize val="0"/>
          <c:showLeaderLines val="0"/>
        </c:dLbls>
        <c:firstSliceAng val="0"/>
      </c:pieChart>
    </c:plotArea>
    <c:plotVisOnly val="1"/>
    <c:dispBlanksAs val="zero"/>
    <c:showDLblsOverMax val="0"/>
  </c:chart>
  <c:txPr>
    <a:bodyPr/>
    <a:lstStyle/>
    <a:p>
      <a:pPr>
        <a:defRPr sz="1800"/>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Calibri" panose="020F0502020204030204" pitchFamily="34" charset="0"/>
                <a:ea typeface="+mn-ea"/>
                <a:cs typeface="Calibri" panose="020F0502020204030204" pitchFamily="34" charset="0"/>
              </a:defRPr>
            </a:pPr>
            <a:r>
              <a:rPr lang="en-US" sz="1400" b="1" dirty="0">
                <a:solidFill>
                  <a:schemeClr val="tx1"/>
                </a:solidFill>
              </a:rPr>
              <a:t>Brand Trust vs Brand Usage – BTR 2023</a:t>
            </a:r>
          </a:p>
        </c:rich>
      </c:tx>
      <c:layout>
        <c:manualLayout>
          <c:xMode val="edge"/>
          <c:yMode val="edge"/>
          <c:x val="0.32006435586433479"/>
          <c:y val="2.097902097902098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Calibri" panose="020F0502020204030204" pitchFamily="34" charset="0"/>
              <a:ea typeface="+mn-ea"/>
              <a:cs typeface="Calibri" panose="020F0502020204030204" pitchFamily="34" charset="0"/>
            </a:defRPr>
          </a:pPr>
          <a:endParaRPr lang="en-US"/>
        </a:p>
      </c:txPr>
    </c:title>
    <c:autoTitleDeleted val="0"/>
    <c:plotArea>
      <c:layout/>
      <c:barChart>
        <c:barDir val="col"/>
        <c:grouping val="clustered"/>
        <c:varyColors val="0"/>
        <c:ser>
          <c:idx val="0"/>
          <c:order val="0"/>
          <c:tx>
            <c:strRef>
              <c:f>Sheet1!$B$1</c:f>
              <c:strCache>
                <c:ptCount val="1"/>
                <c:pt idx="0">
                  <c:v>Brand Desire Index</c:v>
                </c:pt>
              </c:strCache>
            </c:strRef>
          </c:tx>
          <c:spPr>
            <a:solidFill>
              <a:schemeClr val="tx2">
                <a:lumMod val="75000"/>
              </a:schemeClr>
            </a:solidFill>
            <a:ln>
              <a:noFill/>
            </a:ln>
            <a:effectLst/>
          </c:spPr>
          <c:invertIfNegative val="0"/>
          <c:cat>
            <c:strRef>
              <c:f>Sheet1!$A$2:$A$4</c:f>
              <c:strCache>
                <c:ptCount val="3"/>
                <c:pt idx="0">
                  <c:v>Brand A</c:v>
                </c:pt>
                <c:pt idx="1">
                  <c:v>Brand B </c:v>
                </c:pt>
                <c:pt idx="2">
                  <c:v>Brand C </c:v>
                </c:pt>
              </c:strCache>
            </c:strRef>
          </c:cat>
          <c:val>
            <c:numRef>
              <c:f>Sheet1!$B$2:$B$4</c:f>
              <c:numCache>
                <c:formatCode>0.000</c:formatCode>
                <c:ptCount val="3"/>
                <c:pt idx="0">
                  <c:v>3.4036618001118423E-3</c:v>
                </c:pt>
                <c:pt idx="1">
                  <c:v>3.6171359831211281E-2</c:v>
                </c:pt>
                <c:pt idx="2">
                  <c:v>1.2225847387417225E-2</c:v>
                </c:pt>
              </c:numCache>
            </c:numRef>
          </c:val>
          <c:extLst>
            <c:ext xmlns:c16="http://schemas.microsoft.com/office/drawing/2014/chart" uri="{C3380CC4-5D6E-409C-BE32-E72D297353CC}">
              <c16:uniqueId val="{00000000-BF9A-864A-BD69-4422139E221F}"/>
            </c:ext>
          </c:extLst>
        </c:ser>
        <c:dLbls>
          <c:showLegendKey val="0"/>
          <c:showVal val="0"/>
          <c:showCatName val="0"/>
          <c:showSerName val="0"/>
          <c:showPercent val="0"/>
          <c:showBubbleSize val="0"/>
        </c:dLbls>
        <c:gapWidth val="219"/>
        <c:overlap val="-19"/>
        <c:axId val="131709568"/>
        <c:axId val="131711360"/>
      </c:barChart>
      <c:barChart>
        <c:barDir val="col"/>
        <c:grouping val="clustered"/>
        <c:varyColors val="0"/>
        <c:ser>
          <c:idx val="1"/>
          <c:order val="1"/>
          <c:tx>
            <c:strRef>
              <c:f>Sheet1!$C$1</c:f>
              <c:strCache>
                <c:ptCount val="1"/>
                <c:pt idx="0">
                  <c:v>Brand Usage</c:v>
                </c:pt>
              </c:strCache>
            </c:strRef>
          </c:tx>
          <c:spPr>
            <a:solidFill>
              <a:srgbClr val="FF9900"/>
            </a:solidFill>
            <a:ln>
              <a:noFill/>
            </a:ln>
            <a:effectLst/>
          </c:spPr>
          <c:invertIfNegative val="0"/>
          <c:cat>
            <c:strRef>
              <c:f>Sheet1!$A$2:$A$4</c:f>
              <c:strCache>
                <c:ptCount val="3"/>
                <c:pt idx="0">
                  <c:v>Brand A</c:v>
                </c:pt>
                <c:pt idx="1">
                  <c:v>Brand B </c:v>
                </c:pt>
                <c:pt idx="2">
                  <c:v>Brand C </c:v>
                </c:pt>
              </c:strCache>
            </c:strRef>
          </c:cat>
          <c:val>
            <c:numRef>
              <c:f>Sheet1!$C$2:$C$4</c:f>
              <c:numCache>
                <c:formatCode>General</c:formatCode>
                <c:ptCount val="3"/>
                <c:pt idx="0">
                  <c:v>1</c:v>
                </c:pt>
                <c:pt idx="1">
                  <c:v>18</c:v>
                </c:pt>
                <c:pt idx="2">
                  <c:v>5</c:v>
                </c:pt>
              </c:numCache>
            </c:numRef>
          </c:val>
          <c:extLst>
            <c:ext xmlns:c16="http://schemas.microsoft.com/office/drawing/2014/chart" uri="{C3380CC4-5D6E-409C-BE32-E72D297353CC}">
              <c16:uniqueId val="{00000001-BF9A-864A-BD69-4422139E221F}"/>
            </c:ext>
          </c:extLst>
        </c:ser>
        <c:dLbls>
          <c:showLegendKey val="0"/>
          <c:showVal val="0"/>
          <c:showCatName val="0"/>
          <c:showSerName val="0"/>
          <c:showPercent val="0"/>
          <c:showBubbleSize val="0"/>
        </c:dLbls>
        <c:gapWidth val="370"/>
        <c:overlap val="-19"/>
        <c:axId val="131714432"/>
        <c:axId val="131712896"/>
      </c:barChart>
      <c:catAx>
        <c:axId val="13170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31711360"/>
        <c:crosses val="autoZero"/>
        <c:auto val="1"/>
        <c:lblAlgn val="ctr"/>
        <c:lblOffset val="100"/>
        <c:noMultiLvlLbl val="0"/>
      </c:catAx>
      <c:valAx>
        <c:axId val="131711360"/>
        <c:scaling>
          <c:orientation val="minMax"/>
        </c:scaling>
        <c:delete val="0"/>
        <c:axPos val="l"/>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31709568"/>
        <c:crosses val="autoZero"/>
        <c:crossBetween val="between"/>
      </c:valAx>
      <c:valAx>
        <c:axId val="13171289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31714432"/>
        <c:crosses val="max"/>
        <c:crossBetween val="between"/>
      </c:valAx>
      <c:catAx>
        <c:axId val="131714432"/>
        <c:scaling>
          <c:orientation val="minMax"/>
        </c:scaling>
        <c:delete val="1"/>
        <c:axPos val="b"/>
        <c:numFmt formatCode="General" sourceLinked="1"/>
        <c:majorTickMark val="out"/>
        <c:minorTickMark val="none"/>
        <c:tickLblPos val="nextTo"/>
        <c:crossAx val="131712896"/>
        <c:crosses val="autoZero"/>
        <c:auto val="1"/>
        <c:lblAlgn val="ctr"/>
        <c:lblOffset val="100"/>
        <c:noMultiLvlLbl val="0"/>
      </c:catAx>
      <c:spPr>
        <a:noFill/>
        <a:ln>
          <a:noFill/>
        </a:ln>
        <a:effectLst/>
      </c:spPr>
    </c:plotArea>
    <c:legend>
      <c:legendPos val="b"/>
      <c:layout>
        <c:manualLayout>
          <c:xMode val="edge"/>
          <c:yMode val="edge"/>
          <c:x val="8.3462796836486067E-2"/>
          <c:y val="9.2801057210506036E-2"/>
          <c:w val="0.34647856340090327"/>
          <c:h val="8.204173778976928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a:defRPr sz="1400"/>
            </a:pPr>
            <a:r>
              <a:rPr lang="en-IN" sz="1400" dirty="0"/>
              <a:t>Brand Trust Comparison 2021 vs 2022</a:t>
            </a:r>
          </a:p>
        </c:rich>
      </c:tx>
      <c:layout>
        <c:manualLayout>
          <c:xMode val="edge"/>
          <c:yMode val="edge"/>
          <c:x val="0.35856774934383201"/>
          <c:y val="1.5625E-2"/>
        </c:manualLayout>
      </c:layout>
      <c:overlay val="0"/>
    </c:title>
    <c:autoTitleDeleted val="0"/>
    <c:plotArea>
      <c:layout>
        <c:manualLayout>
          <c:layoutTarget val="inner"/>
          <c:xMode val="edge"/>
          <c:yMode val="edge"/>
          <c:x val="8.1413385826771656E-2"/>
          <c:y val="0.12565649606299212"/>
          <c:w val="0.87753215223097114"/>
          <c:h val="0.78444734251968506"/>
        </c:manualLayout>
      </c:layout>
      <c:lineChart>
        <c:grouping val="standard"/>
        <c:varyColors val="0"/>
        <c:ser>
          <c:idx val="0"/>
          <c:order val="0"/>
          <c:tx>
            <c:strRef>
              <c:f>Sheet1!$B$1</c:f>
              <c:strCache>
                <c:ptCount val="1"/>
                <c:pt idx="0">
                  <c:v> MDB 2021</c:v>
                </c:pt>
              </c:strCache>
            </c:strRef>
          </c:tx>
          <c:spPr>
            <a:ln w="28575">
              <a:solidFill>
                <a:srgbClr val="846648">
                  <a:lumMod val="60000"/>
                  <a:lumOff val="40000"/>
                </a:srgbClr>
              </a:solidFill>
            </a:ln>
          </c:spPr>
          <c:marker>
            <c:symbol val="none"/>
          </c:marker>
          <c:dPt>
            <c:idx val="0"/>
            <c:bubble3D val="0"/>
            <c:extLst>
              <c:ext xmlns:c16="http://schemas.microsoft.com/office/drawing/2014/chart" uri="{C3380CC4-5D6E-409C-BE32-E72D297353CC}">
                <c16:uniqueId val="{00000000-7D33-3642-AF65-84DBAC48F5E3}"/>
              </c:ext>
            </c:extLst>
          </c:dPt>
          <c:dPt>
            <c:idx val="1"/>
            <c:bubble3D val="0"/>
            <c:extLst>
              <c:ext xmlns:c16="http://schemas.microsoft.com/office/drawing/2014/chart" uri="{C3380CC4-5D6E-409C-BE32-E72D297353CC}">
                <c16:uniqueId val="{00000001-7D33-3642-AF65-84DBAC48F5E3}"/>
              </c:ext>
            </c:extLst>
          </c:dPt>
          <c:dPt>
            <c:idx val="2"/>
            <c:bubble3D val="0"/>
            <c:extLst>
              <c:ext xmlns:c16="http://schemas.microsoft.com/office/drawing/2014/chart" uri="{C3380CC4-5D6E-409C-BE32-E72D297353CC}">
                <c16:uniqueId val="{00000002-7D33-3642-AF65-84DBAC48F5E3}"/>
              </c:ext>
            </c:extLst>
          </c:dPt>
          <c:dLbls>
            <c:dLbl>
              <c:idx val="0"/>
              <c:layout>
                <c:manualLayout>
                  <c:x val="-1.5185162140981107E-2"/>
                  <c:y val="-1.4073411278135687E-2"/>
                </c:manualLayout>
              </c:layout>
              <c:showLegendKey val="0"/>
              <c:showVal val="1"/>
              <c:showCatName val="0"/>
              <c:showSerName val="0"/>
              <c:showPercent val="0"/>
              <c:showBubbleSize val="0"/>
              <c:extLst>
                <c:ext xmlns:c15="http://schemas.microsoft.com/office/drawing/2012/chart" uri="{CE6537A1-D6FC-4f65-9D91-7224C49458BB}">
                  <c15:layout>
                    <c:manualLayout>
                      <c:w val="7.3370689800028518E-2"/>
                      <c:h val="3.7551383000201895E-2"/>
                    </c:manualLayout>
                  </c15:layout>
                </c:ext>
                <c:ext xmlns:c16="http://schemas.microsoft.com/office/drawing/2014/chart" uri="{C3380CC4-5D6E-409C-BE32-E72D297353CC}">
                  <c16:uniqueId val="{00000000-7D33-3642-AF65-84DBAC48F5E3}"/>
                </c:ext>
              </c:extLst>
            </c:dLbl>
            <c:dLbl>
              <c:idx val="1"/>
              <c:layout>
                <c:manualLayout>
                  <c:x val="-6.0708380549436586E-2"/>
                  <c:y val="1.5404040404040404E-2"/>
                </c:manualLayout>
              </c:layout>
              <c:numFmt formatCode="#,##0.00" sourceLinked="0"/>
              <c:spPr/>
              <c:txPr>
                <a:bodyPr/>
                <a:lstStyle/>
                <a:p>
                  <a:pPr>
                    <a:defRPr sz="1000">
                      <a:solidFill>
                        <a:schemeClr val="tx1"/>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D33-3642-AF65-84DBAC48F5E3}"/>
                </c:ext>
              </c:extLst>
            </c:dLbl>
            <c:dLbl>
              <c:idx val="2"/>
              <c:layout>
                <c:manualLayout>
                  <c:x val="-1.070470696009489E-2"/>
                  <c:y val="1.740475622365386E-2"/>
                </c:manualLayout>
              </c:layout>
              <c:numFmt formatCode="#,##0.00" sourceLinked="0"/>
              <c:spPr/>
              <c:txPr>
                <a:bodyPr/>
                <a:lstStyle/>
                <a:p>
                  <a:pPr>
                    <a:defRPr sz="1000">
                      <a:solidFill>
                        <a:schemeClr val="tx1"/>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D33-3642-AF65-84DBAC48F5E3}"/>
                </c:ext>
              </c:extLst>
            </c:dLbl>
            <c:dLbl>
              <c:idx val="3"/>
              <c:layout>
                <c:manualLayout>
                  <c:x val="-8.4062314665762933E-3"/>
                  <c:y val="-2.02020202020202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C91-4FCA-BDAA-CD9B105A7778}"/>
                </c:ext>
              </c:extLst>
            </c:dLbl>
            <c:numFmt formatCode="#,##0.00" sourceLinked="0"/>
            <c:spPr>
              <a:noFill/>
              <a:ln>
                <a:noFill/>
              </a:ln>
              <a:effectLst/>
            </c:spPr>
            <c:txPr>
              <a:bodyPr/>
              <a:lstStyle/>
              <a:p>
                <a:pPr>
                  <a:defRPr sz="10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Brand A</c:v>
                </c:pt>
                <c:pt idx="1">
                  <c:v>Brand B</c:v>
                </c:pt>
                <c:pt idx="2">
                  <c:v>Brand C</c:v>
                </c:pt>
              </c:strCache>
            </c:strRef>
          </c:cat>
          <c:val>
            <c:numRef>
              <c:f>Sheet1!$B$2:$B$4</c:f>
              <c:numCache>
                <c:formatCode>0.00</c:formatCode>
                <c:ptCount val="3"/>
                <c:pt idx="0">
                  <c:v>3.3358481897577744E-2</c:v>
                </c:pt>
                <c:pt idx="1">
                  <c:v>2.2222603592950658E-2</c:v>
                </c:pt>
                <c:pt idx="2">
                  <c:v>7.5346977833622514E-2</c:v>
                </c:pt>
              </c:numCache>
            </c:numRef>
          </c:val>
          <c:smooth val="0"/>
          <c:extLst>
            <c:ext xmlns:c16="http://schemas.microsoft.com/office/drawing/2014/chart" uri="{C3380CC4-5D6E-409C-BE32-E72D297353CC}">
              <c16:uniqueId val="{00000003-7D33-3642-AF65-84DBAC48F5E3}"/>
            </c:ext>
          </c:extLst>
        </c:ser>
        <c:ser>
          <c:idx val="1"/>
          <c:order val="1"/>
          <c:tx>
            <c:strRef>
              <c:f>Sheet1!$C$1</c:f>
              <c:strCache>
                <c:ptCount val="1"/>
                <c:pt idx="0">
                  <c:v> MDB 2022</c:v>
                </c:pt>
              </c:strCache>
            </c:strRef>
          </c:tx>
          <c:spPr>
            <a:ln w="28575">
              <a:solidFill>
                <a:srgbClr val="846648"/>
              </a:solidFill>
            </a:ln>
          </c:spPr>
          <c:marker>
            <c:symbol val="none"/>
          </c:marker>
          <c:dPt>
            <c:idx val="0"/>
            <c:bubble3D val="0"/>
            <c:extLst>
              <c:ext xmlns:c16="http://schemas.microsoft.com/office/drawing/2014/chart" uri="{C3380CC4-5D6E-409C-BE32-E72D297353CC}">
                <c16:uniqueId val="{00000004-7D33-3642-AF65-84DBAC48F5E3}"/>
              </c:ext>
            </c:extLst>
          </c:dPt>
          <c:dPt>
            <c:idx val="1"/>
            <c:bubble3D val="0"/>
            <c:extLst>
              <c:ext xmlns:c16="http://schemas.microsoft.com/office/drawing/2014/chart" uri="{C3380CC4-5D6E-409C-BE32-E72D297353CC}">
                <c16:uniqueId val="{00000005-7D33-3642-AF65-84DBAC48F5E3}"/>
              </c:ext>
            </c:extLst>
          </c:dPt>
          <c:dPt>
            <c:idx val="2"/>
            <c:bubble3D val="0"/>
            <c:extLst>
              <c:ext xmlns:c16="http://schemas.microsoft.com/office/drawing/2014/chart" uri="{C3380CC4-5D6E-409C-BE32-E72D297353CC}">
                <c16:uniqueId val="{00000006-7D33-3642-AF65-84DBAC48F5E3}"/>
              </c:ext>
            </c:extLst>
          </c:dPt>
          <c:dLbls>
            <c:dLbl>
              <c:idx val="0"/>
              <c:layout>
                <c:manualLayout>
                  <c:x val="-5.8315086736422946E-2"/>
                  <c:y val="1.5404040404040404E-2"/>
                </c:manualLayout>
              </c:layout>
              <c:numFmt formatCode="#,##0.00" sourceLinked="0"/>
              <c:spPr/>
              <c:txPr>
                <a:bodyPr/>
                <a:lstStyle/>
                <a:p>
                  <a:pPr>
                    <a:defRPr sz="1000">
                      <a:solidFill>
                        <a:schemeClr val="tx1"/>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D33-3642-AF65-84DBAC48F5E3}"/>
                </c:ext>
              </c:extLst>
            </c:dLbl>
            <c:dLbl>
              <c:idx val="1"/>
              <c:layout>
                <c:manualLayout>
                  <c:x val="-3.9091127520545624E-2"/>
                  <c:y val="-2.2919350990217132E-2"/>
                </c:manualLayout>
              </c:layout>
              <c:numFmt formatCode="#,##0.00" sourceLinked="0"/>
              <c:spPr/>
              <c:txPr>
                <a:bodyPr/>
                <a:lstStyle/>
                <a:p>
                  <a:pPr>
                    <a:defRPr sz="1000">
                      <a:solidFill>
                        <a:schemeClr val="tx1"/>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D33-3642-AF65-84DBAC48F5E3}"/>
                </c:ext>
              </c:extLst>
            </c:dLbl>
            <c:dLbl>
              <c:idx val="2"/>
              <c:layout>
                <c:manualLayout>
                  <c:x val="-2.1015578666440733E-3"/>
                  <c:y val="-1.2626461465044142E-2"/>
                </c:manualLayout>
              </c:layout>
              <c:numFmt formatCode="#,##0.00" sourceLinked="0"/>
              <c:spPr/>
              <c:txPr>
                <a:bodyPr/>
                <a:lstStyle/>
                <a:p>
                  <a:pPr>
                    <a:defRPr sz="1000">
                      <a:solidFill>
                        <a:schemeClr val="tx1"/>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D33-3642-AF65-84DBAC48F5E3}"/>
                </c:ext>
              </c:extLst>
            </c:dLbl>
            <c:dLbl>
              <c:idx val="3"/>
              <c:layout>
                <c:manualLayout>
                  <c:x val="-8.4062314665762933E-3"/>
                  <c:y val="7.575757575757576E-3"/>
                </c:manualLayout>
              </c:layout>
              <c:numFmt formatCode="#,##0.00" sourceLinked="0"/>
              <c:spPr>
                <a:noFill/>
                <a:ln>
                  <a:noFill/>
                </a:ln>
                <a:effectLst/>
              </c:spPr>
              <c:txPr>
                <a:bodyPr/>
                <a:lstStyle/>
                <a:p>
                  <a:pPr>
                    <a:defRPr sz="1000">
                      <a:solidFill>
                        <a:schemeClr val="tx1"/>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C91-4FCA-BDAA-CD9B105A7778}"/>
                </c:ext>
              </c:extLst>
            </c:dLbl>
            <c:numFmt formatCode="#,##0.00" sourceLinked="0"/>
            <c:spPr>
              <a:noFill/>
              <a:ln>
                <a:noFill/>
              </a:ln>
              <a:effectLst/>
            </c:spPr>
            <c:txPr>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Brand A</c:v>
                </c:pt>
                <c:pt idx="1">
                  <c:v>Brand B</c:v>
                </c:pt>
                <c:pt idx="2">
                  <c:v>Brand C</c:v>
                </c:pt>
              </c:strCache>
            </c:strRef>
          </c:cat>
          <c:val>
            <c:numRef>
              <c:f>Sheet1!$C$2:$C$4</c:f>
              <c:numCache>
                <c:formatCode>0.000</c:formatCode>
                <c:ptCount val="3"/>
                <c:pt idx="0">
                  <c:v>3.4036618001118423E-3</c:v>
                </c:pt>
                <c:pt idx="1">
                  <c:v>3.6171359831211281E-2</c:v>
                </c:pt>
                <c:pt idx="2">
                  <c:v>1.2225847387417225E-2</c:v>
                </c:pt>
              </c:numCache>
            </c:numRef>
          </c:val>
          <c:smooth val="0"/>
          <c:extLst>
            <c:ext xmlns:c16="http://schemas.microsoft.com/office/drawing/2014/chart" uri="{C3380CC4-5D6E-409C-BE32-E72D297353CC}">
              <c16:uniqueId val="{00000007-7D33-3642-AF65-84DBAC48F5E3}"/>
            </c:ext>
          </c:extLst>
        </c:ser>
        <c:dLbls>
          <c:showLegendKey val="0"/>
          <c:showVal val="0"/>
          <c:showCatName val="0"/>
          <c:showSerName val="0"/>
          <c:showPercent val="0"/>
          <c:showBubbleSize val="0"/>
        </c:dLbls>
        <c:smooth val="0"/>
        <c:axId val="132868736"/>
        <c:axId val="132886912"/>
      </c:lineChart>
      <c:catAx>
        <c:axId val="132868736"/>
        <c:scaling>
          <c:orientation val="minMax"/>
        </c:scaling>
        <c:delete val="0"/>
        <c:axPos val="b"/>
        <c:numFmt formatCode="General" sourceLinked="0"/>
        <c:majorTickMark val="none"/>
        <c:minorTickMark val="none"/>
        <c:tickLblPos val="nextTo"/>
        <c:txPr>
          <a:bodyPr/>
          <a:lstStyle/>
          <a:p>
            <a:pPr>
              <a:defRPr sz="1200"/>
            </a:pPr>
            <a:endParaRPr lang="en-US"/>
          </a:p>
        </c:txPr>
        <c:crossAx val="132886912"/>
        <c:crosses val="autoZero"/>
        <c:auto val="1"/>
        <c:lblAlgn val="ctr"/>
        <c:lblOffset val="100"/>
        <c:noMultiLvlLbl val="0"/>
      </c:catAx>
      <c:valAx>
        <c:axId val="132886912"/>
        <c:scaling>
          <c:orientation val="minMax"/>
        </c:scaling>
        <c:delete val="0"/>
        <c:axPos val="l"/>
        <c:numFmt formatCode="0.00" sourceLinked="0"/>
        <c:majorTickMark val="none"/>
        <c:minorTickMark val="none"/>
        <c:tickLblPos val="nextTo"/>
        <c:txPr>
          <a:bodyPr/>
          <a:lstStyle/>
          <a:p>
            <a:pPr>
              <a:defRPr sz="1200"/>
            </a:pPr>
            <a:endParaRPr lang="en-US"/>
          </a:p>
        </c:txPr>
        <c:crossAx val="132868736"/>
        <c:crosses val="autoZero"/>
        <c:crossBetween val="between"/>
      </c:valAx>
    </c:plotArea>
    <c:legend>
      <c:legendPos val="r"/>
      <c:layout>
        <c:manualLayout>
          <c:xMode val="edge"/>
          <c:yMode val="edge"/>
          <c:x val="0.40083631967374561"/>
          <c:y val="6.1507167373309107E-2"/>
          <c:w val="0.4097455372926892"/>
          <c:h val="6.5248334342822525E-2"/>
        </c:manualLayout>
      </c:layout>
      <c:overlay val="0"/>
      <c:txPr>
        <a:bodyPr/>
        <a:lstStyle/>
        <a:p>
          <a:pPr>
            <a:defRPr sz="1200"/>
          </a:pPr>
          <a:endParaRPr lang="en-US"/>
        </a:p>
      </c:txPr>
    </c:legend>
    <c:plotVisOnly val="1"/>
    <c:dispBlanksAs val="gap"/>
    <c:showDLblsOverMax val="0"/>
  </c:chart>
  <c:txPr>
    <a:bodyPr/>
    <a:lstStyle/>
    <a:p>
      <a:pPr>
        <a:defRPr sz="1800">
          <a:latin typeface="Calibri" panose="020F0502020204030204" pitchFamily="34" charset="0"/>
          <a:cs typeface="Calibri" panose="020F0502020204030204" pitchFamily="34" charset="0"/>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338388257023427E-2"/>
          <c:y val="3.037319553805775E-2"/>
          <c:w val="0.89989999513949681"/>
          <c:h val="0.80926509186351703"/>
        </c:manualLayout>
      </c:layout>
      <c:lineChart>
        <c:grouping val="standard"/>
        <c:varyColors val="0"/>
        <c:ser>
          <c:idx val="0"/>
          <c:order val="0"/>
          <c:tx>
            <c:strRef>
              <c:f>Sheet1!$B$1</c:f>
              <c:strCache>
                <c:ptCount val="1"/>
                <c:pt idx="0">
                  <c:v>Brand A</c:v>
                </c:pt>
              </c:strCache>
            </c:strRef>
          </c:tx>
          <c:spPr>
            <a:ln w="28575">
              <a:solidFill>
                <a:srgbClr val="2F5897"/>
              </a:solidFill>
              <a:headEnd type="oval"/>
              <a:tailEnd type="oval"/>
            </a:ln>
          </c:spPr>
          <c:marker>
            <c:symbol val="none"/>
          </c:marker>
          <c:dLbls>
            <c:dLbl>
              <c:idx val="0"/>
              <c:layout>
                <c:manualLayout>
                  <c:x val="-4.9393765591137728E-2"/>
                  <c:y val="9.5618747549022359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45E-4E64-B12F-154A2B43CD67}"/>
                </c:ext>
              </c:extLst>
            </c:dLbl>
            <c:dLbl>
              <c:idx val="1"/>
              <c:layout>
                <c:manualLayout>
                  <c:x val="-2.3980339744081043E-2"/>
                  <c:y val="-2.49238441217550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45E-4E64-B12F-154A2B43CD67}"/>
                </c:ext>
              </c:extLst>
            </c:dLbl>
            <c:dLbl>
              <c:idx val="2"/>
              <c:layout>
                <c:manualLayout>
                  <c:x val="-2.1698613856063476E-2"/>
                  <c:y val="-3.4394927361169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45E-4E64-B12F-154A2B43CD67}"/>
                </c:ext>
              </c:extLst>
            </c:dLbl>
            <c:dLbl>
              <c:idx val="3"/>
              <c:layout>
                <c:manualLayout>
                  <c:x val="-4.0019014180602393E-2"/>
                  <c:y val="-4.30479880352963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45E-4E64-B12F-154A2B43CD67}"/>
                </c:ext>
              </c:extLst>
            </c:dLbl>
            <c:dLbl>
              <c:idx val="4"/>
              <c:layout>
                <c:manualLayout>
                  <c:x val="-4.4764083830451724E-2"/>
                  <c:y val="2.35956811105330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45E-4E64-B12F-154A2B43CD67}"/>
                </c:ext>
              </c:extLst>
            </c:dLbl>
            <c:dLbl>
              <c:idx val="5"/>
              <c:layout>
                <c:manualLayout>
                  <c:x val="-3.6265457043195629E-2"/>
                  <c:y val="2.64499955615533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45E-4E64-B12F-154A2B43CD67}"/>
                </c:ext>
              </c:extLst>
            </c:dLbl>
            <c:dLbl>
              <c:idx val="6"/>
              <c:layout>
                <c:manualLayout>
                  <c:x val="-3.7064575687977587E-2"/>
                  <c:y val="2.01235798375416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45E-4E64-B12F-154A2B43CD67}"/>
                </c:ext>
              </c:extLst>
            </c:dLbl>
            <c:dLbl>
              <c:idx val="7"/>
              <c:layout>
                <c:manualLayout>
                  <c:x val="-3.613590295987492E-2"/>
                  <c:y val="2.28327177563708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45E-4E64-B12F-154A2B43CD67}"/>
                </c:ext>
              </c:extLst>
            </c:dLbl>
            <c:spPr>
              <a:noFill/>
              <a:ln>
                <a:noFill/>
              </a:ln>
              <a:effectLst/>
            </c:spPr>
            <c:txPr>
              <a:bodyPr/>
              <a:lstStyle/>
              <a:p>
                <a:pPr>
                  <a:defRPr sz="1000" b="1">
                    <a:solidFill>
                      <a:srgbClr val="2F5897"/>
                    </a:solidFill>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MDi 18</c:v>
                </c:pt>
                <c:pt idx="1">
                  <c:v>MDi 20</c:v>
                </c:pt>
                <c:pt idx="2">
                  <c:v>MDi 21</c:v>
                </c:pt>
                <c:pt idx="3">
                  <c:v>MDi 22</c:v>
                </c:pt>
              </c:strCache>
            </c:strRef>
          </c:cat>
          <c:val>
            <c:numRef>
              <c:f>Sheet1!$B$2:$B$5</c:f>
              <c:numCache>
                <c:formatCode>0.00</c:formatCode>
                <c:ptCount val="4"/>
                <c:pt idx="0">
                  <c:v>4.0401399852244987E-2</c:v>
                </c:pt>
                <c:pt idx="1">
                  <c:v>6.1979115256416008E-2</c:v>
                </c:pt>
                <c:pt idx="2">
                  <c:v>3.3358481897577744E-2</c:v>
                </c:pt>
                <c:pt idx="3" formatCode="0.000">
                  <c:v>3.4036618001118423E-3</c:v>
                </c:pt>
              </c:numCache>
            </c:numRef>
          </c:val>
          <c:smooth val="0"/>
          <c:extLst>
            <c:ext xmlns:c16="http://schemas.microsoft.com/office/drawing/2014/chart" uri="{C3380CC4-5D6E-409C-BE32-E72D297353CC}">
              <c16:uniqueId val="{00000008-B45E-4E64-B12F-154A2B43CD67}"/>
            </c:ext>
          </c:extLst>
        </c:ser>
        <c:ser>
          <c:idx val="1"/>
          <c:order val="1"/>
          <c:tx>
            <c:strRef>
              <c:f>Sheet1!$C$1</c:f>
              <c:strCache>
                <c:ptCount val="1"/>
                <c:pt idx="0">
                  <c:v>Brand B </c:v>
                </c:pt>
              </c:strCache>
            </c:strRef>
          </c:tx>
          <c:spPr>
            <a:ln w="28575">
              <a:solidFill>
                <a:srgbClr val="C00000"/>
              </a:solidFill>
              <a:headEnd type="oval" w="med" len="med"/>
              <a:tailEnd type="oval" w="med" len="med"/>
            </a:ln>
          </c:spPr>
          <c:marker>
            <c:symbol val="none"/>
          </c:marker>
          <c:dPt>
            <c:idx val="1"/>
            <c:bubble3D val="0"/>
            <c:extLst>
              <c:ext xmlns:c16="http://schemas.microsoft.com/office/drawing/2014/chart" uri="{C3380CC4-5D6E-409C-BE32-E72D297353CC}">
                <c16:uniqueId val="{00000009-B45E-4E64-B12F-154A2B43CD67}"/>
              </c:ext>
            </c:extLst>
          </c:dPt>
          <c:dPt>
            <c:idx val="3"/>
            <c:bubble3D val="0"/>
            <c:extLst>
              <c:ext xmlns:c16="http://schemas.microsoft.com/office/drawing/2014/chart" uri="{C3380CC4-5D6E-409C-BE32-E72D297353CC}">
                <c16:uniqueId val="{0000000A-B45E-4E64-B12F-154A2B43CD67}"/>
              </c:ext>
            </c:extLst>
          </c:dPt>
          <c:dLbls>
            <c:dLbl>
              <c:idx val="0"/>
              <c:layout>
                <c:manualLayout>
                  <c:x val="-3.2457051307896903E-2"/>
                  <c:y val="1.69398090456665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45E-4E64-B12F-154A2B43CD67}"/>
                </c:ext>
              </c:extLst>
            </c:dLbl>
            <c:dLbl>
              <c:idx val="1"/>
              <c:layout>
                <c:manualLayout>
                  <c:x val="-2.1643523101006538E-2"/>
                  <c:y val="-2.41087430656294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45E-4E64-B12F-154A2B43CD67}"/>
                </c:ext>
              </c:extLst>
            </c:dLbl>
            <c:dLbl>
              <c:idx val="2"/>
              <c:layout>
                <c:manualLayout>
                  <c:x val="-2.2045867230795997E-2"/>
                  <c:y val="-2.52831897486489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45E-4E64-B12F-154A2B43CD67}"/>
                </c:ext>
              </c:extLst>
            </c:dLbl>
            <c:dLbl>
              <c:idx val="3"/>
              <c:layout>
                <c:manualLayout>
                  <c:x val="-2.5099226925358209E-2"/>
                  <c:y val="-3.19909747840049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45E-4E64-B12F-154A2B43CD67}"/>
                </c:ext>
              </c:extLst>
            </c:dLbl>
            <c:dLbl>
              <c:idx val="4"/>
              <c:layout>
                <c:manualLayout>
                  <c:x val="-1.4992555483352361E-2"/>
                  <c:y val="-3.35283627975023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45E-4E64-B12F-154A2B43CD67}"/>
                </c:ext>
              </c:extLst>
            </c:dLbl>
            <c:dLbl>
              <c:idx val="5"/>
              <c:layout>
                <c:manualLayout>
                  <c:x val="-5.4365131111759286E-2"/>
                  <c:y val="-3.89354020614618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45E-4E64-B12F-154A2B43CD67}"/>
                </c:ext>
              </c:extLst>
            </c:dLbl>
            <c:dLbl>
              <c:idx val="6"/>
              <c:layout>
                <c:manualLayout>
                  <c:x val="-4.2286694953045118E-3"/>
                  <c:y val="-3.06742730779559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45E-4E64-B12F-154A2B43CD67}"/>
                </c:ext>
              </c:extLst>
            </c:dLbl>
            <c:dLbl>
              <c:idx val="7"/>
              <c:layout>
                <c:manualLayout>
                  <c:x val="-4.1133421454325705E-2"/>
                  <c:y val="-3.06742730779559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45E-4E64-B12F-154A2B43CD67}"/>
                </c:ext>
              </c:extLst>
            </c:dLbl>
            <c:spPr>
              <a:noFill/>
              <a:ln>
                <a:noFill/>
              </a:ln>
              <a:effectLst/>
            </c:spPr>
            <c:txPr>
              <a:bodyPr/>
              <a:lstStyle/>
              <a:p>
                <a:pPr>
                  <a:defRPr sz="1000" b="1">
                    <a:solidFill>
                      <a:srgbClr val="C00000"/>
                    </a:solidFil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MDi 18</c:v>
                </c:pt>
                <c:pt idx="1">
                  <c:v>MDi 20</c:v>
                </c:pt>
                <c:pt idx="2">
                  <c:v>MDi 21</c:v>
                </c:pt>
                <c:pt idx="3">
                  <c:v>MDi 22</c:v>
                </c:pt>
              </c:strCache>
            </c:strRef>
          </c:cat>
          <c:val>
            <c:numRef>
              <c:f>Sheet1!$C$2:$C$5</c:f>
              <c:numCache>
                <c:formatCode>0.00</c:formatCode>
                <c:ptCount val="4"/>
                <c:pt idx="0">
                  <c:v>2.8322872283338556E-2</c:v>
                </c:pt>
                <c:pt idx="1">
                  <c:v>5.2279152270007519E-2</c:v>
                </c:pt>
                <c:pt idx="2">
                  <c:v>2.2222603592950658E-2</c:v>
                </c:pt>
                <c:pt idx="3">
                  <c:v>3.6171359831211281E-2</c:v>
                </c:pt>
              </c:numCache>
            </c:numRef>
          </c:val>
          <c:smooth val="0"/>
          <c:extLst>
            <c:ext xmlns:c16="http://schemas.microsoft.com/office/drawing/2014/chart" uri="{C3380CC4-5D6E-409C-BE32-E72D297353CC}">
              <c16:uniqueId val="{00000011-B45E-4E64-B12F-154A2B43CD67}"/>
            </c:ext>
          </c:extLst>
        </c:ser>
        <c:ser>
          <c:idx val="2"/>
          <c:order val="2"/>
          <c:tx>
            <c:strRef>
              <c:f>Sheet1!$D$1</c:f>
              <c:strCache>
                <c:ptCount val="1"/>
                <c:pt idx="0">
                  <c:v>Brand C</c:v>
                </c:pt>
              </c:strCache>
            </c:strRef>
          </c:tx>
          <c:spPr>
            <a:ln>
              <a:solidFill>
                <a:srgbClr val="FF9900"/>
              </a:solidFill>
              <a:headEnd type="oval" w="med" len="med"/>
              <a:tailEnd type="oval" w="med" len="med"/>
            </a:ln>
          </c:spPr>
          <c:marker>
            <c:symbol val="none"/>
          </c:marker>
          <c:dLbls>
            <c:dLbl>
              <c:idx val="0"/>
              <c:layout>
                <c:manualLayout>
                  <c:x val="-4.7668637947069027E-2"/>
                  <c:y val="-8.562493890113051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B45E-4E64-B12F-154A2B43CD67}"/>
                </c:ext>
              </c:extLst>
            </c:dLbl>
            <c:dLbl>
              <c:idx val="1"/>
              <c:layout>
                <c:manualLayout>
                  <c:x val="-5.0744033943654142E-2"/>
                  <c:y val="-2.8541121926937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B45E-4E64-B12F-154A2B43CD67}"/>
                </c:ext>
              </c:extLst>
            </c:dLbl>
            <c:dLbl>
              <c:idx val="2"/>
              <c:layout>
                <c:manualLayout>
                  <c:x val="-2.3065469974388249E-2"/>
                  <c:y val="-3.1394986915009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B45E-4E64-B12F-154A2B43CD67}"/>
                </c:ext>
              </c:extLst>
            </c:dLbl>
            <c:dLbl>
              <c:idx val="3"/>
              <c:layout>
                <c:manualLayout>
                  <c:x val="-7.6884899914627493E-3"/>
                  <c:y val="-3.99572560736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B45E-4E64-B12F-154A2B43CD67}"/>
                </c:ext>
              </c:extLst>
            </c:dLbl>
            <c:dLbl>
              <c:idx val="4"/>
              <c:layout>
                <c:manualLayout>
                  <c:x val="-5.8432523935116894E-2"/>
                  <c:y val="-2.56868074759172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B45E-4E64-B12F-154A2B43CD67}"/>
                </c:ext>
              </c:extLst>
            </c:dLbl>
            <c:dLbl>
              <c:idx val="5"/>
              <c:layout>
                <c:manualLayout>
                  <c:x val="-1.8452375979510598E-2"/>
                  <c:y val="-2.56868074759172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B45E-4E64-B12F-154A2B43CD67}"/>
                </c:ext>
              </c:extLst>
            </c:dLbl>
            <c:dLbl>
              <c:idx val="6"/>
              <c:layout>
                <c:manualLayout>
                  <c:x val="-5.0744033943654142E-2"/>
                  <c:y val="-3.7103166354102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B45E-4E64-B12F-154A2B43CD67}"/>
                </c:ext>
              </c:extLst>
            </c:dLbl>
            <c:dLbl>
              <c:idx val="7"/>
              <c:layout>
                <c:manualLayout>
                  <c:x val="-4.3055543952191397E-2"/>
                  <c:y val="-2.56868074759172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B45E-4E64-B12F-154A2B43CD67}"/>
                </c:ext>
              </c:extLst>
            </c:dLbl>
            <c:spPr>
              <a:noFill/>
              <a:ln>
                <a:noFill/>
              </a:ln>
              <a:effectLst/>
            </c:spPr>
            <c:txPr>
              <a:bodyPr/>
              <a:lstStyle/>
              <a:p>
                <a:pPr>
                  <a:defRPr sz="1000" b="1">
                    <a:solidFill>
                      <a:srgbClr val="FF99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MDi 18</c:v>
                </c:pt>
                <c:pt idx="1">
                  <c:v>MDi 20</c:v>
                </c:pt>
                <c:pt idx="2">
                  <c:v>MDi 21</c:v>
                </c:pt>
                <c:pt idx="3">
                  <c:v>MDi 22</c:v>
                </c:pt>
              </c:strCache>
            </c:strRef>
          </c:cat>
          <c:val>
            <c:numRef>
              <c:f>Sheet1!$D$2:$D$5</c:f>
              <c:numCache>
                <c:formatCode>0.000</c:formatCode>
                <c:ptCount val="4"/>
                <c:pt idx="0" formatCode="0.00">
                  <c:v>8.7866565661043772E-3</c:v>
                </c:pt>
                <c:pt idx="1">
                  <c:v>3.1277924491996197E-3</c:v>
                </c:pt>
                <c:pt idx="2" formatCode="0.00">
                  <c:v>7.5346977833622514E-2</c:v>
                </c:pt>
                <c:pt idx="3" formatCode="0.00">
                  <c:v>1.2225847387417225E-2</c:v>
                </c:pt>
              </c:numCache>
            </c:numRef>
          </c:val>
          <c:smooth val="0"/>
          <c:extLst>
            <c:ext xmlns:c16="http://schemas.microsoft.com/office/drawing/2014/chart" uri="{C3380CC4-5D6E-409C-BE32-E72D297353CC}">
              <c16:uniqueId val="{0000001A-B45E-4E64-B12F-154A2B43CD67}"/>
            </c:ext>
          </c:extLst>
        </c:ser>
        <c:dLbls>
          <c:showLegendKey val="0"/>
          <c:showVal val="1"/>
          <c:showCatName val="0"/>
          <c:showSerName val="0"/>
          <c:showPercent val="0"/>
          <c:showBubbleSize val="0"/>
        </c:dLbls>
        <c:smooth val="0"/>
        <c:axId val="132673536"/>
        <c:axId val="132675072"/>
      </c:lineChart>
      <c:catAx>
        <c:axId val="132673536"/>
        <c:scaling>
          <c:orientation val="minMax"/>
        </c:scaling>
        <c:delete val="1"/>
        <c:axPos val="b"/>
        <c:numFmt formatCode="General" sourceLinked="0"/>
        <c:majorTickMark val="out"/>
        <c:minorTickMark val="none"/>
        <c:tickLblPos val="nextTo"/>
        <c:crossAx val="132675072"/>
        <c:crossesAt val="0"/>
        <c:auto val="1"/>
        <c:lblAlgn val="ctr"/>
        <c:lblOffset val="100"/>
        <c:noMultiLvlLbl val="0"/>
      </c:catAx>
      <c:valAx>
        <c:axId val="132675072"/>
        <c:scaling>
          <c:orientation val="minMax"/>
        </c:scaling>
        <c:delete val="0"/>
        <c:axPos val="l"/>
        <c:numFmt formatCode="0.00" sourceLinked="0"/>
        <c:majorTickMark val="out"/>
        <c:minorTickMark val="none"/>
        <c:tickLblPos val="nextTo"/>
        <c:txPr>
          <a:bodyPr/>
          <a:lstStyle/>
          <a:p>
            <a:pPr>
              <a:defRPr sz="1000"/>
            </a:pPr>
            <a:endParaRPr lang="en-US"/>
          </a:p>
        </c:txPr>
        <c:crossAx val="132673536"/>
        <c:crosses val="autoZero"/>
        <c:crossBetween val="between"/>
      </c:valAx>
    </c:plotArea>
    <c:legend>
      <c:legendPos val="t"/>
      <c:layout>
        <c:manualLayout>
          <c:xMode val="edge"/>
          <c:yMode val="edge"/>
          <c:x val="0.72496334043217059"/>
          <c:y val="0"/>
          <c:w val="0.27503665956782936"/>
          <c:h val="0.17607328942829437"/>
        </c:manualLayout>
      </c:layout>
      <c:overlay val="0"/>
      <c:txPr>
        <a:bodyPr/>
        <a:lstStyle/>
        <a:p>
          <a:pPr>
            <a:defRPr sz="11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9785155721514195E-2"/>
          <c:y val="0.14985833962535502"/>
          <c:w val="0.91951944151310983"/>
          <c:h val="0.75520314241541731"/>
        </c:manualLayout>
      </c:layout>
      <c:lineChart>
        <c:grouping val="standard"/>
        <c:varyColors val="0"/>
        <c:ser>
          <c:idx val="0"/>
          <c:order val="0"/>
          <c:tx>
            <c:strRef>
              <c:f>Sheet1!$B$1</c:f>
              <c:strCache>
                <c:ptCount val="1"/>
                <c:pt idx="0">
                  <c:v>Brand A</c:v>
                </c:pt>
              </c:strCache>
            </c:strRef>
          </c:tx>
          <c:spPr>
            <a:ln w="19050" cap="rnd" cmpd="sng" algn="ctr">
              <a:solidFill>
                <a:srgbClr val="2F5897"/>
              </a:solidFill>
              <a:round/>
            </a:ln>
            <a:effectLst/>
          </c:spPr>
          <c:marker>
            <c:symbol val="circle"/>
            <c:size val="17"/>
            <c:spPr>
              <a:solidFill>
                <a:schemeClr val="lt1"/>
              </a:solidFill>
              <a:ln>
                <a:solidFill>
                  <a:srgbClr val="2F5897"/>
                </a:solidFill>
              </a:ln>
              <a:effectLst/>
            </c:spPr>
          </c:marker>
          <c:dPt>
            <c:idx val="0"/>
            <c:bubble3D val="0"/>
            <c:extLst>
              <c:ext xmlns:c16="http://schemas.microsoft.com/office/drawing/2014/chart" uri="{C3380CC4-5D6E-409C-BE32-E72D297353CC}">
                <c16:uniqueId val="{00000000-B710-DE4D-894D-AC1021618088}"/>
              </c:ext>
            </c:extLst>
          </c:dPt>
          <c:dPt>
            <c:idx val="1"/>
            <c:bubble3D val="0"/>
            <c:spPr>
              <a:ln w="19050" cap="flat" cmpd="sng" algn="ctr">
                <a:solidFill>
                  <a:srgbClr val="2F5897"/>
                </a:solidFill>
                <a:prstDash val="solid"/>
                <a:bevel/>
                <a:headEnd type="oval"/>
                <a:tailEnd type="oval" w="sm" len="med"/>
              </a:ln>
              <a:effectLst/>
            </c:spPr>
            <c:extLst>
              <c:ext xmlns:c16="http://schemas.microsoft.com/office/drawing/2014/chart" uri="{C3380CC4-5D6E-409C-BE32-E72D297353CC}">
                <c16:uniqueId val="{00000001-B710-DE4D-894D-AC1021618088}"/>
              </c:ext>
            </c:extLst>
          </c:dPt>
          <c:dLbls>
            <c:dLbl>
              <c:idx val="0"/>
              <c:layout>
                <c:manualLayout>
                  <c:x val="-6.4008007303378925E-2"/>
                  <c:y val="-3.87718201891430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710-DE4D-894D-AC1021618088}"/>
                </c:ext>
              </c:extLst>
            </c:dLbl>
            <c:dLbl>
              <c:idx val="1"/>
              <c:layout>
                <c:manualLayout>
                  <c:x val="-5.5139827730427506E-2"/>
                  <c:y val="-4.1417531141940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710-DE4D-894D-AC1021618088}"/>
                </c:ext>
              </c:extLst>
            </c:dLbl>
            <c:dLbl>
              <c:idx val="2"/>
              <c:layout>
                <c:manualLayout>
                  <c:x val="-5.1210667122938099E-2"/>
                  <c:y val="-4.13304586926633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859-E94E-9323-1BCC63AC1B54}"/>
                </c:ext>
              </c:extLst>
            </c:dLbl>
            <c:dLbl>
              <c:idx val="3"/>
              <c:layout>
                <c:manualLayout>
                  <c:x val="-8.7323715959974537E-3"/>
                  <c:y val="-2.91005291005290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94E-4981-86F6-702F857EAC9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Building Capacity to Trust</c:v>
                </c:pt>
                <c:pt idx="1">
                  <c:v>Creating Perception of Positive Intent</c:v>
                </c:pt>
                <c:pt idx="2">
                  <c:v>Demonstrating Relevant Competence</c:v>
                </c:pt>
              </c:strCache>
            </c:strRef>
          </c:cat>
          <c:val>
            <c:numRef>
              <c:f>Sheet1!$B$2:$B$4</c:f>
              <c:numCache>
                <c:formatCode>0.000</c:formatCode>
                <c:ptCount val="3"/>
                <c:pt idx="0">
                  <c:v>0.50959943455929746</c:v>
                </c:pt>
                <c:pt idx="1">
                  <c:v>0.59673395158442644</c:v>
                </c:pt>
                <c:pt idx="2">
                  <c:v>0.55683672039362331</c:v>
                </c:pt>
              </c:numCache>
            </c:numRef>
          </c:val>
          <c:smooth val="0"/>
          <c:extLst>
            <c:ext xmlns:c16="http://schemas.microsoft.com/office/drawing/2014/chart" uri="{C3380CC4-5D6E-409C-BE32-E72D297353CC}">
              <c16:uniqueId val="{00000004-B710-DE4D-894D-AC1021618088}"/>
            </c:ext>
          </c:extLst>
        </c:ser>
        <c:ser>
          <c:idx val="1"/>
          <c:order val="1"/>
          <c:tx>
            <c:strRef>
              <c:f>Sheet1!$C$1</c:f>
              <c:strCache>
                <c:ptCount val="1"/>
                <c:pt idx="0">
                  <c:v>Brand B</c:v>
                </c:pt>
              </c:strCache>
            </c:strRef>
          </c:tx>
          <c:spPr>
            <a:ln w="19050" cap="flat" cmpd="sng" algn="ctr">
              <a:solidFill>
                <a:srgbClr val="C00000"/>
              </a:solidFill>
              <a:round/>
            </a:ln>
            <a:effectLst/>
          </c:spPr>
          <c:marker>
            <c:symbol val="circle"/>
            <c:size val="17"/>
            <c:spPr>
              <a:solidFill>
                <a:schemeClr val="bg1"/>
              </a:solidFill>
              <a:ln>
                <a:solidFill>
                  <a:srgbClr val="C00000"/>
                </a:solidFill>
              </a:ln>
              <a:effectLst/>
            </c:spPr>
          </c:marker>
          <c:dPt>
            <c:idx val="2"/>
            <c:bubble3D val="0"/>
            <c:extLst>
              <c:ext xmlns:c16="http://schemas.microsoft.com/office/drawing/2014/chart" uri="{C3380CC4-5D6E-409C-BE32-E72D297353CC}">
                <c16:uniqueId val="{00000005-B710-DE4D-894D-AC1021618088}"/>
              </c:ext>
            </c:extLst>
          </c:dPt>
          <c:dLbls>
            <c:dLbl>
              <c:idx val="0"/>
              <c:layout>
                <c:manualLayout>
                  <c:x val="-0.1154619902748477"/>
                  <c:y val="3.8163979502562179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710-DE4D-894D-AC1021618088}"/>
                </c:ext>
              </c:extLst>
            </c:dLbl>
            <c:dLbl>
              <c:idx val="1"/>
              <c:layout>
                <c:manualLayout>
                  <c:x val="-0.10432622409747468"/>
                  <c:y val="-1.9993125859267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710-DE4D-894D-AC1021618088}"/>
                </c:ext>
              </c:extLst>
            </c:dLbl>
            <c:dLbl>
              <c:idx val="2"/>
              <c:layout>
                <c:manualLayout>
                  <c:x val="-9.0617262706462684E-3"/>
                  <c:y val="-1.474607340749073E-3"/>
                </c:manualLayout>
              </c:layout>
              <c:spPr>
                <a:noFill/>
                <a:ln>
                  <a:noFill/>
                  <a:prstDash val="solid"/>
                </a:ln>
                <a:effectLst/>
              </c:spPr>
              <c:txPr>
                <a:bodyPr rot="0" spcFirstLastPara="1" vertOverflow="ellipsis" vert="horz" wrap="none" lIns="38100" tIns="19050" rIns="38100" bIns="19050" anchor="ctr" anchorCtr="1">
                  <a:spAutoFit/>
                </a:bodyPr>
                <a:lstStyle/>
                <a:p>
                  <a:pPr>
                    <a:defRPr sz="1197" b="1" i="0" u="none" strike="noStrike" kern="1200" baseline="0">
                      <a:solidFill>
                        <a:srgbClr val="C00000"/>
                      </a:solidFill>
                      <a:latin typeface="Calibri" panose="020F0502020204030204" pitchFamily="34" charset="0"/>
                      <a:ea typeface="+mn-ea"/>
                      <a:cs typeface="Calibri" panose="020F0502020204030204" pitchFamily="34"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B710-DE4D-894D-AC1021618088}"/>
                </c:ext>
              </c:extLst>
            </c:dLbl>
            <c:dLbl>
              <c:idx val="3"/>
              <c:layout>
                <c:manualLayout>
                  <c:x val="-8.7323715959974537E-3"/>
                  <c:y val="-2.645502645502645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94E-4981-86F6-702F857EAC98}"/>
                </c:ext>
              </c:extLst>
            </c:dLbl>
            <c:spPr>
              <a:noFill/>
              <a:ln>
                <a:noFill/>
                <a:prstDash val="solid"/>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C00000"/>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Building Capacity to Trust</c:v>
                </c:pt>
                <c:pt idx="1">
                  <c:v>Creating Perception of Positive Intent</c:v>
                </c:pt>
                <c:pt idx="2">
                  <c:v>Demonstrating Relevant Competence</c:v>
                </c:pt>
              </c:strCache>
            </c:strRef>
          </c:cat>
          <c:val>
            <c:numRef>
              <c:f>Sheet1!$C$2:$C$4</c:f>
              <c:numCache>
                <c:formatCode>0.000</c:formatCode>
                <c:ptCount val="3"/>
                <c:pt idx="0">
                  <c:v>0.15527479329555463</c:v>
                </c:pt>
                <c:pt idx="1">
                  <c:v>0.2003412136298614</c:v>
                </c:pt>
                <c:pt idx="2">
                  <c:v>0.19917079709707119</c:v>
                </c:pt>
              </c:numCache>
            </c:numRef>
          </c:val>
          <c:smooth val="0"/>
          <c:extLst>
            <c:ext xmlns:c16="http://schemas.microsoft.com/office/drawing/2014/chart" uri="{C3380CC4-5D6E-409C-BE32-E72D297353CC}">
              <c16:uniqueId val="{00000008-B710-DE4D-894D-AC1021618088}"/>
            </c:ext>
          </c:extLst>
        </c:ser>
        <c:ser>
          <c:idx val="2"/>
          <c:order val="2"/>
          <c:tx>
            <c:strRef>
              <c:f>Sheet1!$D$1</c:f>
              <c:strCache>
                <c:ptCount val="1"/>
                <c:pt idx="0">
                  <c:v>Brand C</c:v>
                </c:pt>
              </c:strCache>
            </c:strRef>
          </c:tx>
          <c:spPr>
            <a:ln w="19050" cap="rnd" cmpd="sng" algn="ctr">
              <a:solidFill>
                <a:srgbClr val="FF9900"/>
              </a:solidFill>
              <a:round/>
            </a:ln>
            <a:effectLst/>
          </c:spPr>
          <c:marker>
            <c:symbol val="circle"/>
            <c:size val="17"/>
            <c:spPr>
              <a:solidFill>
                <a:schemeClr val="lt1"/>
              </a:solidFill>
              <a:ln>
                <a:solidFill>
                  <a:srgbClr val="FF9900"/>
                </a:solidFill>
              </a:ln>
              <a:effectLst/>
            </c:spPr>
          </c:marker>
          <c:dLbls>
            <c:dLbl>
              <c:idx val="0"/>
              <c:layout>
                <c:manualLayout>
                  <c:x val="-0.11358214764295091"/>
                  <c:y val="1.72172228471441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859-E94E-9323-1BCC63AC1B54}"/>
                </c:ext>
              </c:extLst>
            </c:dLbl>
            <c:dLbl>
              <c:idx val="1"/>
              <c:layout>
                <c:manualLayout>
                  <c:x val="-7.2274240382070179E-3"/>
                  <c:y val="-2.26388368120651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859-E94E-9323-1BCC63AC1B54}"/>
                </c:ext>
              </c:extLst>
            </c:dLbl>
            <c:dLbl>
              <c:idx val="2"/>
              <c:layout>
                <c:manualLayout>
                  <c:x val="-7.8334366395609121E-3"/>
                  <c:y val="-2.29856684581094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859-E94E-9323-1BCC63AC1B54}"/>
                </c:ext>
              </c:extLst>
            </c:dLbl>
            <c:dLbl>
              <c:idx val="3"/>
              <c:layout>
                <c:manualLayout>
                  <c:x val="-4.5912854867463611E-2"/>
                  <c:y val="-4.23280423280423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94E-4981-86F6-702F857EAC9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9900"/>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Building Capacity to Trust</c:v>
                </c:pt>
                <c:pt idx="1">
                  <c:v>Creating Perception of Positive Intent</c:v>
                </c:pt>
                <c:pt idx="2">
                  <c:v>Demonstrating Relevant Competence</c:v>
                </c:pt>
              </c:strCache>
            </c:strRef>
          </c:cat>
          <c:val>
            <c:numRef>
              <c:f>Sheet1!$D$2:$D$4</c:f>
              <c:numCache>
                <c:formatCode>0.000</c:formatCode>
                <c:ptCount val="3"/>
                <c:pt idx="0">
                  <c:v>0.10723325749814849</c:v>
                </c:pt>
                <c:pt idx="1">
                  <c:v>0.10156108654500337</c:v>
                </c:pt>
                <c:pt idx="2">
                  <c:v>5.8275218949272185E-2</c:v>
                </c:pt>
              </c:numCache>
            </c:numRef>
          </c:val>
          <c:smooth val="0"/>
          <c:extLst>
            <c:ext xmlns:c16="http://schemas.microsoft.com/office/drawing/2014/chart" uri="{C3380CC4-5D6E-409C-BE32-E72D297353CC}">
              <c16:uniqueId val="{0000000C-B710-DE4D-894D-AC1021618088}"/>
            </c:ext>
          </c:extLst>
        </c:ser>
        <c:dLbls>
          <c:showLegendKey val="0"/>
          <c:showVal val="0"/>
          <c:showCatName val="0"/>
          <c:showSerName val="0"/>
          <c:showPercent val="0"/>
          <c:showBubbleSize val="0"/>
        </c:dLbls>
        <c:marker val="1"/>
        <c:smooth val="0"/>
        <c:axId val="235569920"/>
        <c:axId val="235571456"/>
      </c:lineChart>
      <c:catAx>
        <c:axId val="235569920"/>
        <c:scaling>
          <c:orientation val="minMax"/>
        </c:scaling>
        <c:delete val="0"/>
        <c:axPos val="b"/>
        <c:numFmt formatCode="General"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235571456"/>
        <c:crosses val="autoZero"/>
        <c:auto val="1"/>
        <c:lblAlgn val="ctr"/>
        <c:lblOffset val="100"/>
        <c:noMultiLvlLbl val="0"/>
      </c:catAx>
      <c:valAx>
        <c:axId val="235571456"/>
        <c:scaling>
          <c:orientation val="minMax"/>
        </c:scaling>
        <c:delete val="1"/>
        <c:axPos val="l"/>
        <c:numFmt formatCode="0.000" sourceLinked="1"/>
        <c:majorTickMark val="none"/>
        <c:minorTickMark val="none"/>
        <c:tickLblPos val="nextTo"/>
        <c:crossAx val="235569920"/>
        <c:crosses val="autoZero"/>
        <c:crossBetween val="between"/>
      </c:valAx>
      <c:spPr>
        <a:noFill/>
        <a:ln>
          <a:noFill/>
        </a:ln>
        <a:effectLst/>
      </c:spPr>
    </c:plotArea>
    <c:legend>
      <c:legendPos val="b"/>
      <c:layout>
        <c:manualLayout>
          <c:xMode val="edge"/>
          <c:yMode val="edge"/>
          <c:x val="4.4924465554949618E-2"/>
          <c:y val="1.9170861838991488E-2"/>
          <c:w val="0.79680475545862683"/>
          <c:h val="5.413739949173020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solidFill>
      <a:schemeClr val="lt1"/>
    </a:solidFill>
    <a:ln w="9525" cap="flat" cmpd="sng" algn="ctr">
      <a:noFill/>
      <a:round/>
    </a:ln>
    <a:effectLst/>
  </c:spPr>
  <c:txPr>
    <a:bodyPr/>
    <a:lstStyle/>
    <a:p>
      <a:pPr>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4941449626489E-2"/>
          <c:y val="3.1458333333333331E-2"/>
          <c:w val="0.92527508580658191"/>
          <c:h val="0.61043491633858271"/>
        </c:manualLayout>
      </c:layout>
      <c:lineChart>
        <c:grouping val="standard"/>
        <c:varyColors val="0"/>
        <c:ser>
          <c:idx val="0"/>
          <c:order val="0"/>
          <c:tx>
            <c:strRef>
              <c:f>Sheet1!$B$1</c:f>
              <c:strCache>
                <c:ptCount val="1"/>
                <c:pt idx="0">
                  <c:v>Brand A</c:v>
                </c:pt>
              </c:strCache>
            </c:strRef>
          </c:tx>
          <c:spPr>
            <a:ln w="31750" cap="flat">
              <a:solidFill>
                <a:schemeClr val="tx2"/>
              </a:solidFill>
              <a:prstDash val="solid"/>
              <a:round/>
              <a:headEnd type="none"/>
            </a:ln>
            <a:effectLst>
              <a:glow>
                <a:schemeClr val="accent1">
                  <a:alpha val="86000"/>
                </a:schemeClr>
              </a:glow>
              <a:softEdge rad="0"/>
            </a:effectLst>
          </c:spPr>
          <c:marker>
            <c:symbol val="circle"/>
            <c:size val="5"/>
            <c:spPr>
              <a:solidFill>
                <a:schemeClr val="tx2"/>
              </a:solidFill>
              <a:ln w="9525">
                <a:solidFill>
                  <a:schemeClr val="tx2"/>
                </a:solidFill>
              </a:ln>
              <a:effectLst>
                <a:glow>
                  <a:schemeClr val="accent1">
                    <a:alpha val="86000"/>
                  </a:schemeClr>
                </a:glow>
                <a:softEdge rad="0"/>
              </a:effectLst>
            </c:spPr>
          </c:marker>
          <c:cat>
            <c:strRef>
              <c:f>Sheet1!$A$2:$A$13</c:f>
              <c:strCache>
                <c:ptCount val="12"/>
                <c:pt idx="0">
                  <c:v>Self Control</c:v>
                </c:pt>
                <c:pt idx="1">
                  <c:v>Social Maturity</c:v>
                </c:pt>
                <c:pt idx="2">
                  <c:v>Winner's Attributes</c:v>
                </c:pt>
                <c:pt idx="3">
                  <c:v>Relevant Utility</c:v>
                </c:pt>
                <c:pt idx="4">
                  <c:v>Conscious Effort</c:v>
                </c:pt>
                <c:pt idx="5">
                  <c:v>Creativity</c:v>
                </c:pt>
                <c:pt idx="6">
                  <c:v>Positivity</c:v>
                </c:pt>
                <c:pt idx="7">
                  <c:v>Emotional Maturity</c:v>
                </c:pt>
                <c:pt idx="8">
                  <c:v>Feeds Hope</c:v>
                </c:pt>
                <c:pt idx="9">
                  <c:v>Charisma</c:v>
                </c:pt>
                <c:pt idx="10">
                  <c:v>Oration</c:v>
                </c:pt>
                <c:pt idx="11">
                  <c:v>Trust</c:v>
                </c:pt>
              </c:strCache>
            </c:strRef>
          </c:cat>
          <c:val>
            <c:numRef>
              <c:f>Sheet1!$B$2:$B$13</c:f>
              <c:numCache>
                <c:formatCode>0.000000000000000</c:formatCode>
                <c:ptCount val="12"/>
                <c:pt idx="0">
                  <c:v>1.5888027236618116E-2</c:v>
                </c:pt>
                <c:pt idx="1">
                  <c:v>9.1393754760091383E-3</c:v>
                </c:pt>
                <c:pt idx="2">
                  <c:v>1.365806881523072E-2</c:v>
                </c:pt>
                <c:pt idx="3">
                  <c:v>1.8118973539686837E-2</c:v>
                </c:pt>
                <c:pt idx="4">
                  <c:v>6.786050895381715E-3</c:v>
                </c:pt>
                <c:pt idx="5">
                  <c:v>2.8789441762201266E-2</c:v>
                </c:pt>
                <c:pt idx="6">
                  <c:v>8.4650112866817163E-3</c:v>
                </c:pt>
                <c:pt idx="7">
                  <c:v>1.2160717155242461E-2</c:v>
                </c:pt>
                <c:pt idx="8">
                  <c:v>2.5288086481830493E-2</c:v>
                </c:pt>
                <c:pt idx="9">
                  <c:v>1.376409864270694E-2</c:v>
                </c:pt>
                <c:pt idx="10">
                  <c:v>5.660377665937839E-3</c:v>
                </c:pt>
                <c:pt idx="11">
                  <c:v>1.5175642829727999E-2</c:v>
                </c:pt>
              </c:numCache>
            </c:numRef>
          </c:val>
          <c:smooth val="1"/>
          <c:extLst>
            <c:ext xmlns:c16="http://schemas.microsoft.com/office/drawing/2014/chart" uri="{C3380CC4-5D6E-409C-BE32-E72D297353CC}">
              <c16:uniqueId val="{00000000-45B1-5841-B5AF-6D935668DF6D}"/>
            </c:ext>
          </c:extLst>
        </c:ser>
        <c:ser>
          <c:idx val="1"/>
          <c:order val="1"/>
          <c:tx>
            <c:strRef>
              <c:f>Sheet1!$C$1</c:f>
              <c:strCache>
                <c:ptCount val="1"/>
                <c:pt idx="0">
                  <c:v>Brand B</c:v>
                </c:pt>
              </c:strCache>
            </c:strRef>
          </c:tx>
          <c:spPr>
            <a:ln w="25400" cap="rnd">
              <a:solidFill>
                <a:srgbClr val="C00000"/>
              </a:solidFill>
              <a:round/>
            </a:ln>
            <a:effectLst/>
          </c:spPr>
          <c:marker>
            <c:symbol val="circle"/>
            <c:size val="5"/>
            <c:spPr>
              <a:solidFill>
                <a:srgbClr val="C00000"/>
              </a:solidFill>
              <a:ln w="9525">
                <a:solidFill>
                  <a:srgbClr val="C00000"/>
                </a:solidFill>
              </a:ln>
              <a:effectLst/>
            </c:spPr>
          </c:marker>
          <c:cat>
            <c:strRef>
              <c:f>Sheet1!$A$2:$A$13</c:f>
              <c:strCache>
                <c:ptCount val="12"/>
                <c:pt idx="0">
                  <c:v>Self Control</c:v>
                </c:pt>
                <c:pt idx="1">
                  <c:v>Social Maturity</c:v>
                </c:pt>
                <c:pt idx="2">
                  <c:v>Winner's Attributes</c:v>
                </c:pt>
                <c:pt idx="3">
                  <c:v>Relevant Utility</c:v>
                </c:pt>
                <c:pt idx="4">
                  <c:v>Conscious Effort</c:v>
                </c:pt>
                <c:pt idx="5">
                  <c:v>Creativity</c:v>
                </c:pt>
                <c:pt idx="6">
                  <c:v>Positivity</c:v>
                </c:pt>
                <c:pt idx="7">
                  <c:v>Emotional Maturity</c:v>
                </c:pt>
                <c:pt idx="8">
                  <c:v>Feeds Hope</c:v>
                </c:pt>
                <c:pt idx="9">
                  <c:v>Charisma</c:v>
                </c:pt>
                <c:pt idx="10">
                  <c:v>Oration</c:v>
                </c:pt>
                <c:pt idx="11">
                  <c:v>Trust</c:v>
                </c:pt>
              </c:strCache>
            </c:strRef>
          </c:cat>
          <c:val>
            <c:numRef>
              <c:f>Sheet1!$C$2:$C$13</c:f>
              <c:numCache>
                <c:formatCode>0.000000000000000</c:formatCode>
                <c:ptCount val="12"/>
                <c:pt idx="0">
                  <c:v>9.5714885532522179E-3</c:v>
                </c:pt>
                <c:pt idx="1">
                  <c:v>1.428027418126428E-2</c:v>
                </c:pt>
                <c:pt idx="4">
                  <c:v>8.4825636192271438E-3</c:v>
                </c:pt>
                <c:pt idx="5">
                  <c:v>1.7094017094017096E-2</c:v>
                </c:pt>
                <c:pt idx="10">
                  <c:v>5.6043340183074908E-3</c:v>
                </c:pt>
                <c:pt idx="11">
                  <c:v>1.1267605633802818E-2</c:v>
                </c:pt>
              </c:numCache>
            </c:numRef>
          </c:val>
          <c:smooth val="1"/>
          <c:extLst>
            <c:ext xmlns:c16="http://schemas.microsoft.com/office/drawing/2014/chart" uri="{C3380CC4-5D6E-409C-BE32-E72D297353CC}">
              <c16:uniqueId val="{00000001-45B1-5841-B5AF-6D935668DF6D}"/>
            </c:ext>
          </c:extLst>
        </c:ser>
        <c:ser>
          <c:idx val="2"/>
          <c:order val="2"/>
          <c:tx>
            <c:strRef>
              <c:f>Sheet1!$D$1</c:f>
              <c:strCache>
                <c:ptCount val="1"/>
                <c:pt idx="0">
                  <c:v>Brand C</c:v>
                </c:pt>
              </c:strCache>
            </c:strRef>
          </c:tx>
          <c:spPr>
            <a:ln w="25400" cap="rnd">
              <a:solidFill>
                <a:srgbClr val="FF9900"/>
              </a:solidFill>
              <a:round/>
            </a:ln>
            <a:effectLst/>
          </c:spPr>
          <c:marker>
            <c:symbol val="circle"/>
            <c:size val="5"/>
            <c:spPr>
              <a:solidFill>
                <a:schemeClr val="accent3"/>
              </a:solidFill>
              <a:ln w="9525">
                <a:solidFill>
                  <a:srgbClr val="FF9900"/>
                </a:solidFill>
              </a:ln>
              <a:effectLst/>
            </c:spPr>
          </c:marker>
          <c:cat>
            <c:strRef>
              <c:f>Sheet1!$A$2:$A$13</c:f>
              <c:strCache>
                <c:ptCount val="12"/>
                <c:pt idx="0">
                  <c:v>Self Control</c:v>
                </c:pt>
                <c:pt idx="1">
                  <c:v>Social Maturity</c:v>
                </c:pt>
                <c:pt idx="2">
                  <c:v>Winner's Attributes</c:v>
                </c:pt>
                <c:pt idx="3">
                  <c:v>Relevant Utility</c:v>
                </c:pt>
                <c:pt idx="4">
                  <c:v>Conscious Effort</c:v>
                </c:pt>
                <c:pt idx="5">
                  <c:v>Creativity</c:v>
                </c:pt>
                <c:pt idx="6">
                  <c:v>Positivity</c:v>
                </c:pt>
                <c:pt idx="7">
                  <c:v>Emotional Maturity</c:v>
                </c:pt>
                <c:pt idx="8">
                  <c:v>Feeds Hope</c:v>
                </c:pt>
                <c:pt idx="9">
                  <c:v>Charisma</c:v>
                </c:pt>
                <c:pt idx="10">
                  <c:v>Oration</c:v>
                </c:pt>
                <c:pt idx="11">
                  <c:v>Trust</c:v>
                </c:pt>
              </c:strCache>
            </c:strRef>
          </c:cat>
          <c:val>
            <c:numRef>
              <c:f>Sheet1!$D$2:$D$13</c:f>
              <c:numCache>
                <c:formatCode>General</c:formatCode>
                <c:ptCount val="12"/>
                <c:pt idx="0" formatCode="0.000000000000000">
                  <c:v>4.5394363533194622E-3</c:v>
                </c:pt>
                <c:pt idx="2" formatCode="0.000000000000000">
                  <c:v>6.8014358586812769E-3</c:v>
                </c:pt>
                <c:pt idx="3" formatCode="0.000000000000000">
                  <c:v>4.5061960195268494E-3</c:v>
                </c:pt>
                <c:pt idx="4" formatCode="0.000000000000000">
                  <c:v>5.7632856245389726E-3</c:v>
                </c:pt>
                <c:pt idx="5" formatCode="0.000000000000000">
                  <c:v>1.1396011396011397E-2</c:v>
                </c:pt>
                <c:pt idx="8" formatCode="0.000000000000000">
                  <c:v>6.7962997923352846E-3</c:v>
                </c:pt>
                <c:pt idx="9" formatCode="0.000000000000000">
                  <c:v>2.8675205505639457E-3</c:v>
                </c:pt>
                <c:pt idx="10" formatCode="0.000000000000000">
                  <c:v>6.7252008219689883E-3</c:v>
                </c:pt>
                <c:pt idx="11" formatCode="0.000000000000000">
                  <c:v>2.8169014084507044E-3</c:v>
                </c:pt>
              </c:numCache>
            </c:numRef>
          </c:val>
          <c:smooth val="1"/>
          <c:extLst>
            <c:ext xmlns:c16="http://schemas.microsoft.com/office/drawing/2014/chart" uri="{C3380CC4-5D6E-409C-BE32-E72D297353CC}">
              <c16:uniqueId val="{00000002-45B1-5841-B5AF-6D935668DF6D}"/>
            </c:ext>
          </c:extLst>
        </c:ser>
        <c:ser>
          <c:idx val="3"/>
          <c:order val="3"/>
          <c:tx>
            <c:strRef>
              <c:f>Sheet1!$E$1</c:f>
              <c:strCache>
                <c:ptCount val="1"/>
                <c:pt idx="0">
                  <c:v>Brand A Average</c:v>
                </c:pt>
              </c:strCache>
            </c:strRef>
          </c:tx>
          <c:spPr>
            <a:ln w="12700" cap="rnd">
              <a:solidFill>
                <a:schemeClr val="tx2"/>
              </a:solidFill>
              <a:prstDash val="sysDot"/>
              <a:round/>
            </a:ln>
            <a:effectLst/>
          </c:spPr>
          <c:marker>
            <c:symbol val="none"/>
          </c:marker>
          <c:dPt>
            <c:idx val="3"/>
            <c:bubble3D val="0"/>
            <c:spPr>
              <a:ln w="12700" cap="rnd" cmpd="dbl">
                <a:solidFill>
                  <a:schemeClr val="tx2"/>
                </a:solidFill>
                <a:prstDash val="sysDot"/>
                <a:round/>
              </a:ln>
              <a:effectLst/>
            </c:spPr>
            <c:extLst>
              <c:ext xmlns:c16="http://schemas.microsoft.com/office/drawing/2014/chart" uri="{C3380CC4-5D6E-409C-BE32-E72D297353CC}">
                <c16:uniqueId val="{00000005-5981-ED4F-BAAE-6FDA34FEC72D}"/>
              </c:ext>
            </c:extLst>
          </c:dPt>
          <c:cat>
            <c:strRef>
              <c:f>Sheet1!$A$2:$A$13</c:f>
              <c:strCache>
                <c:ptCount val="12"/>
                <c:pt idx="0">
                  <c:v>Self Control</c:v>
                </c:pt>
                <c:pt idx="1">
                  <c:v>Social Maturity</c:v>
                </c:pt>
                <c:pt idx="2">
                  <c:v>Winner's Attributes</c:v>
                </c:pt>
                <c:pt idx="3">
                  <c:v>Relevant Utility</c:v>
                </c:pt>
                <c:pt idx="4">
                  <c:v>Conscious Effort</c:v>
                </c:pt>
                <c:pt idx="5">
                  <c:v>Creativity</c:v>
                </c:pt>
                <c:pt idx="6">
                  <c:v>Positivity</c:v>
                </c:pt>
                <c:pt idx="7">
                  <c:v>Emotional Maturity</c:v>
                </c:pt>
                <c:pt idx="8">
                  <c:v>Feeds Hope</c:v>
                </c:pt>
                <c:pt idx="9">
                  <c:v>Charisma</c:v>
                </c:pt>
                <c:pt idx="10">
                  <c:v>Oration</c:v>
                </c:pt>
                <c:pt idx="11">
                  <c:v>Trust</c:v>
                </c:pt>
              </c:strCache>
            </c:strRef>
          </c:cat>
          <c:val>
            <c:numRef>
              <c:f>Sheet1!$E$2:$E$13</c:f>
              <c:numCache>
                <c:formatCode>0.00</c:formatCode>
                <c:ptCount val="12"/>
                <c:pt idx="0">
                  <c:v>1.4407822648937934E-2</c:v>
                </c:pt>
                <c:pt idx="1">
                  <c:v>1.4407822648937934E-2</c:v>
                </c:pt>
                <c:pt idx="2">
                  <c:v>1.4407822648937934E-2</c:v>
                </c:pt>
                <c:pt idx="3">
                  <c:v>1.4407822648937934E-2</c:v>
                </c:pt>
                <c:pt idx="4">
                  <c:v>1.4407822648937934E-2</c:v>
                </c:pt>
                <c:pt idx="5">
                  <c:v>1.4407822648937934E-2</c:v>
                </c:pt>
                <c:pt idx="6">
                  <c:v>1.4407822648937934E-2</c:v>
                </c:pt>
                <c:pt idx="7">
                  <c:v>1.4407822648937934E-2</c:v>
                </c:pt>
                <c:pt idx="8">
                  <c:v>1.4407822648937934E-2</c:v>
                </c:pt>
                <c:pt idx="9">
                  <c:v>1.4407822648937934E-2</c:v>
                </c:pt>
                <c:pt idx="10">
                  <c:v>1.4407822648937934E-2</c:v>
                </c:pt>
                <c:pt idx="11">
                  <c:v>1.4407822648937934E-2</c:v>
                </c:pt>
              </c:numCache>
            </c:numRef>
          </c:val>
          <c:smooth val="0"/>
          <c:extLst>
            <c:ext xmlns:c16="http://schemas.microsoft.com/office/drawing/2014/chart" uri="{C3380CC4-5D6E-409C-BE32-E72D297353CC}">
              <c16:uniqueId val="{00000002-5981-ED4F-BAAE-6FDA34FEC72D}"/>
            </c:ext>
          </c:extLst>
        </c:ser>
        <c:ser>
          <c:idx val="4"/>
          <c:order val="4"/>
          <c:tx>
            <c:strRef>
              <c:f>Sheet1!$F$1</c:f>
              <c:strCache>
                <c:ptCount val="1"/>
                <c:pt idx="0">
                  <c:v>Brand B Average2</c:v>
                </c:pt>
              </c:strCache>
            </c:strRef>
          </c:tx>
          <c:spPr>
            <a:ln w="12700" cap="rnd">
              <a:solidFill>
                <a:schemeClr val="accent2"/>
              </a:solidFill>
              <a:prstDash val="sysDot"/>
              <a:round/>
            </a:ln>
            <a:effectLst/>
          </c:spPr>
          <c:marker>
            <c:symbol val="none"/>
          </c:marker>
          <c:cat>
            <c:strRef>
              <c:f>Sheet1!$A$2:$A$13</c:f>
              <c:strCache>
                <c:ptCount val="12"/>
                <c:pt idx="0">
                  <c:v>Self Control</c:v>
                </c:pt>
                <c:pt idx="1">
                  <c:v>Social Maturity</c:v>
                </c:pt>
                <c:pt idx="2">
                  <c:v>Winner's Attributes</c:v>
                </c:pt>
                <c:pt idx="3">
                  <c:v>Relevant Utility</c:v>
                </c:pt>
                <c:pt idx="4">
                  <c:v>Conscious Effort</c:v>
                </c:pt>
                <c:pt idx="5">
                  <c:v>Creativity</c:v>
                </c:pt>
                <c:pt idx="6">
                  <c:v>Positivity</c:v>
                </c:pt>
                <c:pt idx="7">
                  <c:v>Emotional Maturity</c:v>
                </c:pt>
                <c:pt idx="8">
                  <c:v>Feeds Hope</c:v>
                </c:pt>
                <c:pt idx="9">
                  <c:v>Charisma</c:v>
                </c:pt>
                <c:pt idx="10">
                  <c:v>Oration</c:v>
                </c:pt>
                <c:pt idx="11">
                  <c:v>Trust</c:v>
                </c:pt>
              </c:strCache>
            </c:strRef>
          </c:cat>
          <c:val>
            <c:numRef>
              <c:f>Sheet1!$F$2:$F$13</c:f>
              <c:numCache>
                <c:formatCode>0.00</c:formatCode>
                <c:ptCount val="12"/>
                <c:pt idx="0">
                  <c:v>1.105004718331184E-2</c:v>
                </c:pt>
                <c:pt idx="1">
                  <c:v>1.105004718331184E-2</c:v>
                </c:pt>
                <c:pt idx="2">
                  <c:v>1.105004718331184E-2</c:v>
                </c:pt>
                <c:pt idx="3">
                  <c:v>1.105004718331184E-2</c:v>
                </c:pt>
                <c:pt idx="4">
                  <c:v>1.105004718331184E-2</c:v>
                </c:pt>
                <c:pt idx="5">
                  <c:v>1.105004718331184E-2</c:v>
                </c:pt>
                <c:pt idx="6">
                  <c:v>1.105004718331184E-2</c:v>
                </c:pt>
                <c:pt idx="7">
                  <c:v>1.105004718331184E-2</c:v>
                </c:pt>
                <c:pt idx="8">
                  <c:v>1.105004718331184E-2</c:v>
                </c:pt>
                <c:pt idx="9">
                  <c:v>1.105004718331184E-2</c:v>
                </c:pt>
                <c:pt idx="10">
                  <c:v>1.105004718331184E-2</c:v>
                </c:pt>
                <c:pt idx="11">
                  <c:v>1.105004718331184E-2</c:v>
                </c:pt>
              </c:numCache>
            </c:numRef>
          </c:val>
          <c:smooth val="0"/>
          <c:extLst>
            <c:ext xmlns:c16="http://schemas.microsoft.com/office/drawing/2014/chart" uri="{C3380CC4-5D6E-409C-BE32-E72D297353CC}">
              <c16:uniqueId val="{00000003-5981-ED4F-BAAE-6FDA34FEC72D}"/>
            </c:ext>
          </c:extLst>
        </c:ser>
        <c:ser>
          <c:idx val="5"/>
          <c:order val="5"/>
          <c:tx>
            <c:strRef>
              <c:f>Sheet1!$G$1</c:f>
              <c:strCache>
                <c:ptCount val="1"/>
                <c:pt idx="0">
                  <c:v>Brand C Average3</c:v>
                </c:pt>
              </c:strCache>
            </c:strRef>
          </c:tx>
          <c:spPr>
            <a:ln w="12700" cap="rnd">
              <a:solidFill>
                <a:srgbClr val="FFC000"/>
              </a:solidFill>
              <a:prstDash val="sysDot"/>
              <a:round/>
            </a:ln>
            <a:effectLst/>
          </c:spPr>
          <c:marker>
            <c:symbol val="none"/>
          </c:marker>
          <c:cat>
            <c:strRef>
              <c:f>Sheet1!$A$2:$A$13</c:f>
              <c:strCache>
                <c:ptCount val="12"/>
                <c:pt idx="0">
                  <c:v>Self Control</c:v>
                </c:pt>
                <c:pt idx="1">
                  <c:v>Social Maturity</c:v>
                </c:pt>
                <c:pt idx="2">
                  <c:v>Winner's Attributes</c:v>
                </c:pt>
                <c:pt idx="3">
                  <c:v>Relevant Utility</c:v>
                </c:pt>
                <c:pt idx="4">
                  <c:v>Conscious Effort</c:v>
                </c:pt>
                <c:pt idx="5">
                  <c:v>Creativity</c:v>
                </c:pt>
                <c:pt idx="6">
                  <c:v>Positivity</c:v>
                </c:pt>
                <c:pt idx="7">
                  <c:v>Emotional Maturity</c:v>
                </c:pt>
                <c:pt idx="8">
                  <c:v>Feeds Hope</c:v>
                </c:pt>
                <c:pt idx="9">
                  <c:v>Charisma</c:v>
                </c:pt>
                <c:pt idx="10">
                  <c:v>Oration</c:v>
                </c:pt>
                <c:pt idx="11">
                  <c:v>Trust</c:v>
                </c:pt>
              </c:strCache>
            </c:strRef>
          </c:cat>
          <c:val>
            <c:numRef>
              <c:f>Sheet1!$G$2:$G$13</c:f>
              <c:numCache>
                <c:formatCode>0.00</c:formatCode>
                <c:ptCount val="12"/>
                <c:pt idx="0">
                  <c:v>5.8013653139329874E-3</c:v>
                </c:pt>
                <c:pt idx="1">
                  <c:v>5.8013653139329874E-3</c:v>
                </c:pt>
                <c:pt idx="2">
                  <c:v>5.8013653139329874E-3</c:v>
                </c:pt>
                <c:pt idx="3">
                  <c:v>5.8013653139329874E-3</c:v>
                </c:pt>
                <c:pt idx="4">
                  <c:v>5.8013653139329874E-3</c:v>
                </c:pt>
                <c:pt idx="5">
                  <c:v>5.8013653139329874E-3</c:v>
                </c:pt>
                <c:pt idx="6">
                  <c:v>5.8013653139329874E-3</c:v>
                </c:pt>
                <c:pt idx="7">
                  <c:v>5.8013653139329874E-3</c:v>
                </c:pt>
                <c:pt idx="8">
                  <c:v>5.8013653139329874E-3</c:v>
                </c:pt>
                <c:pt idx="9">
                  <c:v>5.8013653139329874E-3</c:v>
                </c:pt>
                <c:pt idx="10">
                  <c:v>5.8013653139329874E-3</c:v>
                </c:pt>
                <c:pt idx="11">
                  <c:v>5.8013653139329874E-3</c:v>
                </c:pt>
              </c:numCache>
            </c:numRef>
          </c:val>
          <c:smooth val="0"/>
          <c:extLst>
            <c:ext xmlns:c16="http://schemas.microsoft.com/office/drawing/2014/chart" uri="{C3380CC4-5D6E-409C-BE32-E72D297353CC}">
              <c16:uniqueId val="{00000004-5981-ED4F-BAAE-6FDA34FEC72D}"/>
            </c:ext>
          </c:extLst>
        </c:ser>
        <c:dLbls>
          <c:showLegendKey val="0"/>
          <c:showVal val="0"/>
          <c:showCatName val="0"/>
          <c:showSerName val="0"/>
          <c:showPercent val="0"/>
          <c:showBubbleSize val="0"/>
        </c:dLbls>
        <c:marker val="1"/>
        <c:smooth val="0"/>
        <c:axId val="159519872"/>
        <c:axId val="160958336"/>
      </c:lineChart>
      <c:catAx>
        <c:axId val="15951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60958336"/>
        <c:crosses val="autoZero"/>
        <c:auto val="1"/>
        <c:lblAlgn val="ctr"/>
        <c:lblOffset val="100"/>
        <c:noMultiLvlLbl val="0"/>
      </c:catAx>
      <c:valAx>
        <c:axId val="160958336"/>
        <c:scaling>
          <c:orientation val="minMax"/>
        </c:scaling>
        <c:delete val="0"/>
        <c:axPos val="l"/>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59519872"/>
        <c:crosses val="autoZero"/>
        <c:crossBetween val="between"/>
      </c:valAx>
      <c:spPr>
        <a:noFill/>
        <a:ln>
          <a:noFill/>
        </a:ln>
        <a:effectLst/>
      </c:spPr>
    </c:plotArea>
    <c:legend>
      <c:legendPos val="b"/>
      <c:layout>
        <c:manualLayout>
          <c:xMode val="edge"/>
          <c:yMode val="edge"/>
          <c:x val="0.16931215929739551"/>
          <c:y val="2.6857775590551171E-2"/>
          <c:w val="0.73613655865132244"/>
          <c:h val="5.387139107611548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23555676230126E-2"/>
          <c:y val="0.14016547127086484"/>
          <c:w val="0.86712553172232776"/>
          <c:h val="0.79481484864255658"/>
        </c:manualLayout>
      </c:layout>
      <c:barChart>
        <c:barDir val="col"/>
        <c:grouping val="clustered"/>
        <c:varyColors val="0"/>
        <c:ser>
          <c:idx val="0"/>
          <c:order val="0"/>
          <c:tx>
            <c:strRef>
              <c:f>Sheet1!$B$1</c:f>
              <c:strCache>
                <c:ptCount val="1"/>
                <c:pt idx="0">
                  <c:v>MDB 2021</c:v>
                </c:pt>
              </c:strCache>
            </c:strRef>
          </c:tx>
          <c:spPr>
            <a:solidFill>
              <a:srgbClr val="83A6D9"/>
            </a:solidFill>
          </c:spPr>
          <c:invertIfNegative val="0"/>
          <c:dLbls>
            <c:numFmt formatCode="#,##0.00" sourceLinked="0"/>
            <c:spPr>
              <a:noFill/>
              <a:ln>
                <a:noFill/>
              </a:ln>
              <a:effectLst/>
            </c:spPr>
            <c:txPr>
              <a:bodyPr/>
              <a:lstStyle/>
              <a:p>
                <a:pPr>
                  <a:defRPr sz="10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North</c:v>
                </c:pt>
                <c:pt idx="1">
                  <c:v>East</c:v>
                </c:pt>
                <c:pt idx="2">
                  <c:v>West</c:v>
                </c:pt>
                <c:pt idx="3">
                  <c:v>South</c:v>
                </c:pt>
              </c:strCache>
            </c:strRef>
          </c:cat>
          <c:val>
            <c:numRef>
              <c:f>Sheet1!$B$2:$B$5</c:f>
              <c:numCache>
                <c:formatCode>0.00</c:formatCode>
                <c:ptCount val="4"/>
                <c:pt idx="0">
                  <c:v>1.1837543350641702E-2</c:v>
                </c:pt>
                <c:pt idx="1">
                  <c:v>2.8276976592387211E-2</c:v>
                </c:pt>
                <c:pt idx="2">
                  <c:v>4.634118828595539E-2</c:v>
                </c:pt>
                <c:pt idx="3">
                  <c:v>3.8397387494095096E-2</c:v>
                </c:pt>
              </c:numCache>
            </c:numRef>
          </c:val>
          <c:extLst>
            <c:ext xmlns:c16="http://schemas.microsoft.com/office/drawing/2014/chart" uri="{C3380CC4-5D6E-409C-BE32-E72D297353CC}">
              <c16:uniqueId val="{00000000-7D83-F245-BEC6-EE8BA5F081FB}"/>
            </c:ext>
          </c:extLst>
        </c:ser>
        <c:ser>
          <c:idx val="1"/>
          <c:order val="1"/>
          <c:tx>
            <c:strRef>
              <c:f>Sheet1!$C$1</c:f>
              <c:strCache>
                <c:ptCount val="1"/>
                <c:pt idx="0">
                  <c:v>MDB 2022</c:v>
                </c:pt>
              </c:strCache>
            </c:strRef>
          </c:tx>
          <c:spPr>
            <a:solidFill>
              <a:srgbClr val="2F5897"/>
            </a:solidFill>
          </c:spPr>
          <c:invertIfNegative val="0"/>
          <c:dLbls>
            <c:dLbl>
              <c:idx val="3"/>
              <c:layout>
                <c:manualLayout>
                  <c:x val="-3.8314176245210726E-3"/>
                  <c:y val="5.471477660861443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179-4B88-894A-1693B2C4A001}"/>
                </c:ext>
              </c:extLst>
            </c:dLbl>
            <c:numFmt formatCode="#,##0.00" sourceLinked="0"/>
            <c:spPr>
              <a:noFill/>
              <a:ln>
                <a:noFill/>
              </a:ln>
              <a:effectLst/>
            </c:spPr>
            <c:txPr>
              <a:bodyPr/>
              <a:lstStyle/>
              <a:p>
                <a:pPr>
                  <a:defRPr sz="10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North</c:v>
                </c:pt>
                <c:pt idx="1">
                  <c:v>East</c:v>
                </c:pt>
                <c:pt idx="2">
                  <c:v>West</c:v>
                </c:pt>
                <c:pt idx="3">
                  <c:v>South</c:v>
                </c:pt>
              </c:strCache>
            </c:strRef>
          </c:cat>
          <c:val>
            <c:numRef>
              <c:f>Sheet1!$C$2:$C$5</c:f>
              <c:numCache>
                <c:formatCode>General</c:formatCode>
                <c:ptCount val="4"/>
                <c:pt idx="2" formatCode="0.000">
                  <c:v>1.9881081520005833E-3</c:v>
                </c:pt>
                <c:pt idx="3" formatCode="0.00">
                  <c:v>9.8975308459427428E-3</c:v>
                </c:pt>
              </c:numCache>
            </c:numRef>
          </c:val>
          <c:extLst>
            <c:ext xmlns:c16="http://schemas.microsoft.com/office/drawing/2014/chart" uri="{C3380CC4-5D6E-409C-BE32-E72D297353CC}">
              <c16:uniqueId val="{00000001-7D83-F245-BEC6-EE8BA5F081FB}"/>
            </c:ext>
          </c:extLst>
        </c:ser>
        <c:dLbls>
          <c:showLegendKey val="0"/>
          <c:showVal val="0"/>
          <c:showCatName val="0"/>
          <c:showSerName val="0"/>
          <c:showPercent val="0"/>
          <c:showBubbleSize val="0"/>
        </c:dLbls>
        <c:gapWidth val="150"/>
        <c:axId val="132179456"/>
        <c:axId val="132180992"/>
      </c:barChart>
      <c:catAx>
        <c:axId val="132179456"/>
        <c:scaling>
          <c:orientation val="minMax"/>
        </c:scaling>
        <c:delete val="0"/>
        <c:axPos val="b"/>
        <c:numFmt formatCode="General" sourceLinked="0"/>
        <c:majorTickMark val="none"/>
        <c:minorTickMark val="none"/>
        <c:tickLblPos val="nextTo"/>
        <c:txPr>
          <a:bodyPr/>
          <a:lstStyle/>
          <a:p>
            <a:pPr>
              <a:defRPr sz="1100" b="0">
                <a:latin typeface="Calibri" pitchFamily="34" charset="0"/>
              </a:defRPr>
            </a:pPr>
            <a:endParaRPr lang="en-US"/>
          </a:p>
        </c:txPr>
        <c:crossAx val="132180992"/>
        <c:crosses val="autoZero"/>
        <c:auto val="1"/>
        <c:lblAlgn val="ctr"/>
        <c:lblOffset val="100"/>
        <c:noMultiLvlLbl val="0"/>
      </c:catAx>
      <c:valAx>
        <c:axId val="132180992"/>
        <c:scaling>
          <c:orientation val="minMax"/>
        </c:scaling>
        <c:delete val="0"/>
        <c:axPos val="l"/>
        <c:numFmt formatCode="0.00" sourceLinked="1"/>
        <c:majorTickMark val="none"/>
        <c:minorTickMark val="none"/>
        <c:tickLblPos val="nextTo"/>
        <c:txPr>
          <a:bodyPr/>
          <a:lstStyle/>
          <a:p>
            <a:pPr>
              <a:defRPr sz="1100" b="0">
                <a:latin typeface="Calibri" pitchFamily="34" charset="0"/>
              </a:defRPr>
            </a:pPr>
            <a:endParaRPr lang="en-US"/>
          </a:p>
        </c:txPr>
        <c:crossAx val="132179456"/>
        <c:crosses val="autoZero"/>
        <c:crossBetween val="between"/>
      </c:valAx>
    </c:plotArea>
    <c:legend>
      <c:legendPos val="r"/>
      <c:layout>
        <c:manualLayout>
          <c:xMode val="edge"/>
          <c:yMode val="edge"/>
          <c:x val="0.11194346396355628"/>
          <c:y val="3.1395295735521696E-2"/>
          <c:w val="0.28460826017437474"/>
          <c:h val="8.951337453169321E-2"/>
        </c:manualLayout>
      </c:layout>
      <c:overlay val="0"/>
      <c:txPr>
        <a:bodyPr/>
        <a:lstStyle/>
        <a:p>
          <a:pPr>
            <a:defRPr sz="1100" b="0">
              <a:latin typeface="Calibri"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OTTO</c:v>
                </c:pt>
              </c:strCache>
            </c:strRef>
          </c:tx>
          <c:dPt>
            <c:idx val="0"/>
            <c:bubble3D val="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1-93A4-7345-98A5-31AFD5C5664D}"/>
              </c:ext>
            </c:extLst>
          </c:dPt>
          <c:dPt>
            <c:idx val="1"/>
            <c:bubble3D val="0"/>
            <c:spPr>
              <a:solidFill>
                <a:schemeClr val="accent3">
                  <a:lumMod val="20000"/>
                  <a:lumOff val="80000"/>
                </a:schemeClr>
              </a:solidFill>
              <a:ln w="19050">
                <a:solidFill>
                  <a:schemeClr val="lt1"/>
                </a:solidFill>
              </a:ln>
              <a:effectLst/>
            </c:spPr>
            <c:extLst>
              <c:ext xmlns:c16="http://schemas.microsoft.com/office/drawing/2014/chart" uri="{C3380CC4-5D6E-409C-BE32-E72D297353CC}">
                <c16:uniqueId val="{00000003-93A4-7345-98A5-31AFD5C5664D}"/>
              </c:ext>
            </c:extLst>
          </c:dPt>
          <c:dPt>
            <c:idx val="2"/>
            <c:bubble3D val="0"/>
            <c:spPr>
              <a:solidFill>
                <a:schemeClr val="accent6">
                  <a:lumMod val="20000"/>
                  <a:lumOff val="80000"/>
                </a:schemeClr>
              </a:solidFill>
              <a:ln w="19050">
                <a:solidFill>
                  <a:schemeClr val="lt1"/>
                </a:solidFill>
              </a:ln>
              <a:effectLst/>
            </c:spPr>
            <c:extLst>
              <c:ext xmlns:c16="http://schemas.microsoft.com/office/drawing/2014/chart" uri="{C3380CC4-5D6E-409C-BE32-E72D297353CC}">
                <c16:uniqueId val="{00000005-93A4-7345-98A5-31AFD5C5664D}"/>
              </c:ext>
            </c:extLst>
          </c:dPt>
          <c:dPt>
            <c:idx val="3"/>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7-93A4-7345-98A5-31AFD5C5664D}"/>
              </c:ext>
            </c:extLst>
          </c:dPt>
          <c:dPt>
            <c:idx val="4"/>
            <c:bubble3D val="0"/>
            <c:spPr>
              <a:solidFill>
                <a:srgbClr val="9CD23A"/>
              </a:solidFill>
              <a:ln w="19050">
                <a:solidFill>
                  <a:schemeClr val="lt1"/>
                </a:solidFill>
              </a:ln>
              <a:effectLst/>
            </c:spPr>
            <c:extLst>
              <c:ext xmlns:c16="http://schemas.microsoft.com/office/drawing/2014/chart" uri="{C3380CC4-5D6E-409C-BE32-E72D297353CC}">
                <c16:uniqueId val="{00000009-93A4-7345-98A5-31AFD5C5664D}"/>
              </c:ext>
            </c:extLst>
          </c:dPt>
          <c:dPt>
            <c:idx val="5"/>
            <c:bubble3D val="0"/>
            <c:spPr>
              <a:solidFill>
                <a:srgbClr val="FFFF00"/>
              </a:solidFill>
              <a:ln w="19050">
                <a:solidFill>
                  <a:schemeClr val="lt1"/>
                </a:solidFill>
              </a:ln>
              <a:effectLst/>
            </c:spPr>
            <c:extLst>
              <c:ext xmlns:c16="http://schemas.microsoft.com/office/drawing/2014/chart" uri="{C3380CC4-5D6E-409C-BE32-E72D297353CC}">
                <c16:uniqueId val="{0000000B-93A4-7345-98A5-31AFD5C5664D}"/>
              </c:ext>
            </c:extLst>
          </c:dPt>
          <c:dPt>
            <c:idx val="6"/>
            <c:bubble3D val="0"/>
            <c:spPr>
              <a:solidFill>
                <a:srgbClr val="C00000"/>
              </a:solidFill>
              <a:ln w="19050">
                <a:solidFill>
                  <a:schemeClr val="lt1"/>
                </a:solidFill>
              </a:ln>
              <a:effectLst/>
            </c:spPr>
            <c:extLst>
              <c:ext xmlns:c16="http://schemas.microsoft.com/office/drawing/2014/chart" uri="{C3380CC4-5D6E-409C-BE32-E72D297353CC}">
                <c16:uniqueId val="{0000000D-93A4-7345-98A5-31AFD5C5664D}"/>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93A4-7345-98A5-31AFD5C5664D}"/>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93A4-7345-98A5-31AFD5C5664D}"/>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4-93A4-7345-98A5-31AFD5C5664D}"/>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3-93A4-7345-98A5-31AFD5C5664D}"/>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5-93A4-7345-98A5-31AFD5C5664D}"/>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6-93A4-7345-98A5-31AFD5C5664D}"/>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7-93A4-7345-98A5-31AFD5C5664D}"/>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8-93A4-7345-98A5-31AFD5C5664D}"/>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19-93A4-7345-98A5-31AFD5C5664D}"/>
              </c:ext>
            </c:extLst>
          </c:dPt>
          <c:dLbls>
            <c:dLbl>
              <c:idx val="0"/>
              <c:layout>
                <c:manualLayout>
                  <c:x val="-0.11315480611182589"/>
                  <c:y val="-0.1710359955005625"/>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3A4-7345-98A5-31AFD5C5664D}"/>
                </c:ext>
              </c:extLst>
            </c:dLbl>
            <c:dLbl>
              <c:idx val="1"/>
              <c:layout>
                <c:manualLayout>
                  <c:x val="0.10406981352220844"/>
                  <c:y val="0.1194784401949756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93A4-7345-98A5-31AFD5C5664D}"/>
                </c:ext>
              </c:extLst>
            </c:dLbl>
            <c:dLbl>
              <c:idx val="3"/>
              <c:layout>
                <c:manualLayout>
                  <c:x val="0.10481594571348697"/>
                  <c:y val="-0.10286426696662918"/>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93A4-7345-98A5-31AFD5C5664D}"/>
                </c:ext>
              </c:extLst>
            </c:dLbl>
            <c:dLbl>
              <c:idx val="4"/>
              <c:layout>
                <c:manualLayout>
                  <c:x val="8.187354639341525E-2"/>
                  <c:y val="-7.750224971878515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93A4-7345-98A5-31AFD5C5664D}"/>
                </c:ext>
              </c:extLst>
            </c:dLbl>
            <c:dLbl>
              <c:idx val="5"/>
              <c:layout>
                <c:manualLayout>
                  <c:x val="6.8293457019867568E-2"/>
                  <c:y val="-2.801574803149606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93A4-7345-98A5-31AFD5C5664D}"/>
                </c:ext>
              </c:extLst>
            </c:dLbl>
            <c:dLbl>
              <c:idx val="6"/>
              <c:layout>
                <c:manualLayout>
                  <c:x val="3.7280708191861481E-2"/>
                  <c:y val="1.28179602549681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93A4-7345-98A5-31AFD5C5664D}"/>
                </c:ext>
              </c:extLst>
            </c:dLbl>
            <c:dLbl>
              <c:idx val="7"/>
              <c:layout>
                <c:manualLayout>
                  <c:x val="2.388607264229739E-2"/>
                  <c:y val="2.140419947506561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93A4-7345-98A5-31AFD5C5664D}"/>
                </c:ext>
              </c:extLst>
            </c:dLbl>
            <c:dLbl>
              <c:idx val="8"/>
              <c:layout>
                <c:manualLayout>
                  <c:x val="3.045414257047634E-2"/>
                  <c:y val="2.2023809523809525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93A4-7345-98A5-31AFD5C5664D}"/>
                </c:ext>
              </c:extLst>
            </c:dLbl>
            <c:dLbl>
              <c:idx val="9"/>
              <c:layout>
                <c:manualLayout>
                  <c:x val="3.4381826630374812E-2"/>
                  <c:y val="3.809523809523809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4-93A4-7345-98A5-31AFD5C5664D}"/>
                </c:ext>
              </c:extLst>
            </c:dLbl>
            <c:dLbl>
              <c:idx val="10"/>
              <c:layout>
                <c:manualLayout>
                  <c:x val="4.0369187796862098E-2"/>
                  <c:y val="2.916666666666665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3-93A4-7345-98A5-31AFD5C5664D}"/>
                </c:ext>
              </c:extLst>
            </c:dLbl>
            <c:dLbl>
              <c:idx val="11"/>
              <c:layout>
                <c:manualLayout>
                  <c:x val="-3.146930367960072E-2"/>
                  <c:y val="-1.36904761904761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93A4-7345-98A5-31AFD5C5664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Coimbatore</c:v>
                </c:pt>
                <c:pt idx="1">
                  <c:v>Cochin</c:v>
                </c:pt>
                <c:pt idx="2">
                  <c:v>Nagpur</c:v>
                </c:pt>
                <c:pt idx="3">
                  <c:v>Hyderabad</c:v>
                </c:pt>
                <c:pt idx="4">
                  <c:v>Mumbai</c:v>
                </c:pt>
                <c:pt idx="5">
                  <c:v>Chennai</c:v>
                </c:pt>
                <c:pt idx="6">
                  <c:v>Bangalore</c:v>
                </c:pt>
              </c:strCache>
            </c:strRef>
          </c:cat>
          <c:val>
            <c:numRef>
              <c:f>Sheet1!$B$2:$B$8</c:f>
              <c:numCache>
                <c:formatCode>0.00</c:formatCode>
                <c:ptCount val="7"/>
                <c:pt idx="0">
                  <c:v>7.8589587544555806E-2</c:v>
                </c:pt>
                <c:pt idx="1">
                  <c:v>3.0996760797822931E-2</c:v>
                </c:pt>
                <c:pt idx="2" formatCode="0.000">
                  <c:v>8.3179297597042508E-3</c:v>
                </c:pt>
                <c:pt idx="3" formatCode="0.000">
                  <c:v>4.5832665001263482E-3</c:v>
                </c:pt>
                <c:pt idx="4" formatCode="0.000">
                  <c:v>2.3580456517638183E-3</c:v>
                </c:pt>
                <c:pt idx="5" formatCode="0.000">
                  <c:v>1.003848084323239E-3</c:v>
                </c:pt>
                <c:pt idx="6" formatCode="0.000">
                  <c:v>8.6132644272179156E-4</c:v>
                </c:pt>
              </c:numCache>
            </c:numRef>
          </c:val>
          <c:extLst>
            <c:ext xmlns:c16="http://schemas.microsoft.com/office/drawing/2014/chart" uri="{C3380CC4-5D6E-409C-BE32-E72D297353CC}">
              <c16:uniqueId val="{0000001A-93A4-7345-98A5-31AFD5C5664D}"/>
            </c:ext>
          </c:extLst>
        </c:ser>
        <c:dLbls>
          <c:showLegendKey val="0"/>
          <c:showVal val="0"/>
          <c:showCatName val="1"/>
          <c:showSerName val="0"/>
          <c:showPercent val="1"/>
          <c:showBubbleSize val="0"/>
          <c:showLeaderLines val="1"/>
        </c:dLbls>
        <c:firstSliceAng val="6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tx1"/>
                </a:solidFill>
                <a:latin typeface="Calibri" pitchFamily="34" charset="0"/>
              </a:defRPr>
            </a:pPr>
            <a:r>
              <a:rPr lang="en-IN" sz="1400" dirty="0">
                <a:solidFill>
                  <a:schemeClr val="tx1"/>
                </a:solidFill>
                <a:latin typeface="Calibri" pitchFamily="34" charset="0"/>
              </a:rPr>
              <a:t>City-wise Brand A Brand Trust 2021 vs 2022</a:t>
            </a:r>
          </a:p>
        </c:rich>
      </c:tx>
      <c:overlay val="0"/>
      <c:spPr>
        <a:noFill/>
      </c:spPr>
    </c:title>
    <c:autoTitleDeleted val="0"/>
    <c:plotArea>
      <c:layout/>
      <c:barChart>
        <c:barDir val="col"/>
        <c:grouping val="clustered"/>
        <c:varyColors val="0"/>
        <c:ser>
          <c:idx val="0"/>
          <c:order val="0"/>
          <c:tx>
            <c:strRef>
              <c:f>Sheet1!$B$1</c:f>
              <c:strCache>
                <c:ptCount val="1"/>
                <c:pt idx="0">
                  <c:v>MDB 2021</c:v>
                </c:pt>
              </c:strCache>
            </c:strRef>
          </c:tx>
          <c:spPr>
            <a:solidFill>
              <a:srgbClr val="A0BAE1"/>
            </a:solidFill>
            <a:ln>
              <a:solidFill>
                <a:schemeClr val="tx2">
                  <a:lumMod val="60000"/>
                  <a:lumOff val="40000"/>
                </a:schemeClr>
              </a:solidFill>
            </a:ln>
          </c:spPr>
          <c:invertIfNegative val="0"/>
          <c:dLbls>
            <c:spPr>
              <a:noFill/>
              <a:ln>
                <a:noFill/>
              </a:ln>
              <a:effectLst/>
            </c:spPr>
            <c:txPr>
              <a:bodyPr/>
              <a:lstStyle/>
              <a:p>
                <a:pPr>
                  <a:defRPr sz="900">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Sheet1!$A$2:$A$17</c:f>
              <c:strCache>
                <c:ptCount val="16"/>
                <c:pt idx="0">
                  <c:v>Jaipur</c:v>
                </c:pt>
                <c:pt idx="1">
                  <c:v>Delhi</c:v>
                </c:pt>
                <c:pt idx="2">
                  <c:v>Chandigarh</c:v>
                </c:pt>
                <c:pt idx="3">
                  <c:v>Lucknow</c:v>
                </c:pt>
                <c:pt idx="4">
                  <c:v>Kolkata</c:v>
                </c:pt>
                <c:pt idx="5">
                  <c:v>Guwahati</c:v>
                </c:pt>
                <c:pt idx="6">
                  <c:v>Pune</c:v>
                </c:pt>
                <c:pt idx="7">
                  <c:v>Mumbai</c:v>
                </c:pt>
                <c:pt idx="8">
                  <c:v>Nagpur</c:v>
                </c:pt>
                <c:pt idx="9">
                  <c:v>Indore</c:v>
                </c:pt>
                <c:pt idx="10">
                  <c:v>Ahmedabad</c:v>
                </c:pt>
                <c:pt idx="11">
                  <c:v>Hyderabad</c:v>
                </c:pt>
                <c:pt idx="12">
                  <c:v>Coimbatore</c:v>
                </c:pt>
                <c:pt idx="13">
                  <c:v>Cochin</c:v>
                </c:pt>
                <c:pt idx="14">
                  <c:v>Bangalore</c:v>
                </c:pt>
                <c:pt idx="15">
                  <c:v>Chennai</c:v>
                </c:pt>
              </c:strCache>
            </c:strRef>
          </c:cat>
          <c:val>
            <c:numRef>
              <c:f>Sheet1!$B$2:$B$17</c:f>
              <c:numCache>
                <c:formatCode>0.0</c:formatCode>
                <c:ptCount val="16"/>
                <c:pt idx="0" formatCode="0">
                  <c:v>0</c:v>
                </c:pt>
                <c:pt idx="1">
                  <c:v>0.14224751066856331</c:v>
                </c:pt>
                <c:pt idx="2" formatCode="0">
                  <c:v>2.7312454479242536</c:v>
                </c:pt>
                <c:pt idx="3" formatCode="0">
                  <c:v>3.8348951487130982</c:v>
                </c:pt>
                <c:pt idx="4" formatCode="0">
                  <c:v>3.0870174458420316</c:v>
                </c:pt>
                <c:pt idx="5" formatCode="0">
                  <c:v>0.68870523415977969</c:v>
                </c:pt>
                <c:pt idx="6" formatCode="0">
                  <c:v>0</c:v>
                </c:pt>
                <c:pt idx="7" formatCode="0">
                  <c:v>2.2148912057134322</c:v>
                </c:pt>
                <c:pt idx="8" formatCode="0">
                  <c:v>0</c:v>
                </c:pt>
                <c:pt idx="9" formatCode="0">
                  <c:v>2</c:v>
                </c:pt>
                <c:pt idx="10" formatCode="0">
                  <c:v>16.991851180659552</c:v>
                </c:pt>
                <c:pt idx="11" formatCode="0">
                  <c:v>12.032120648308316</c:v>
                </c:pt>
                <c:pt idx="12" formatCode="0">
                  <c:v>0</c:v>
                </c:pt>
                <c:pt idx="13" formatCode="0">
                  <c:v>4.3644531899207362</c:v>
                </c:pt>
                <c:pt idx="14" formatCode="0">
                  <c:v>0.85332174397089022</c:v>
                </c:pt>
                <c:pt idx="15" formatCode="0">
                  <c:v>2.2775852299010602</c:v>
                </c:pt>
              </c:numCache>
            </c:numRef>
          </c:val>
          <c:extLst>
            <c:ext xmlns:c16="http://schemas.microsoft.com/office/drawing/2014/chart" uri="{C3380CC4-5D6E-409C-BE32-E72D297353CC}">
              <c16:uniqueId val="{00000002-091E-5049-9943-DFC12AF32D5E}"/>
            </c:ext>
          </c:extLst>
        </c:ser>
        <c:ser>
          <c:idx val="1"/>
          <c:order val="1"/>
          <c:tx>
            <c:strRef>
              <c:f>Sheet1!$C$1</c:f>
              <c:strCache>
                <c:ptCount val="1"/>
                <c:pt idx="0">
                  <c:v>MDB 2022</c:v>
                </c:pt>
              </c:strCache>
            </c:strRef>
          </c:tx>
          <c:spPr>
            <a:solidFill>
              <a:srgbClr val="2F5897"/>
            </a:solidFill>
            <a:ln>
              <a:solidFill>
                <a:schemeClr val="tx2">
                  <a:lumMod val="50000"/>
                </a:schemeClr>
              </a:solidFill>
            </a:ln>
          </c:spPr>
          <c:invertIfNegative val="0"/>
          <c:dLbls>
            <c:spPr>
              <a:noFill/>
              <a:ln>
                <a:noFill/>
              </a:ln>
              <a:effectLst/>
            </c:spPr>
            <c:txPr>
              <a:bodyPr/>
              <a:lstStyle/>
              <a:p>
                <a:pPr>
                  <a:defRPr sz="900">
                    <a:latin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Sheet1!$A$2:$A$17</c:f>
              <c:strCache>
                <c:ptCount val="16"/>
                <c:pt idx="0">
                  <c:v>Jaipur</c:v>
                </c:pt>
                <c:pt idx="1">
                  <c:v>Delhi</c:v>
                </c:pt>
                <c:pt idx="2">
                  <c:v>Chandigarh</c:v>
                </c:pt>
                <c:pt idx="3">
                  <c:v>Lucknow</c:v>
                </c:pt>
                <c:pt idx="4">
                  <c:v>Kolkata</c:v>
                </c:pt>
                <c:pt idx="5">
                  <c:v>Guwahati</c:v>
                </c:pt>
                <c:pt idx="6">
                  <c:v>Pune</c:v>
                </c:pt>
                <c:pt idx="7">
                  <c:v>Mumbai</c:v>
                </c:pt>
                <c:pt idx="8">
                  <c:v>Nagpur</c:v>
                </c:pt>
                <c:pt idx="9">
                  <c:v>Indore</c:v>
                </c:pt>
                <c:pt idx="10">
                  <c:v>Ahmedabad</c:v>
                </c:pt>
                <c:pt idx="11">
                  <c:v>Hyderabad</c:v>
                </c:pt>
                <c:pt idx="12">
                  <c:v>Coimbatore</c:v>
                </c:pt>
                <c:pt idx="13">
                  <c:v>Cochin</c:v>
                </c:pt>
                <c:pt idx="14">
                  <c:v>Bangalore</c:v>
                </c:pt>
                <c:pt idx="15">
                  <c:v>Chennai</c:v>
                </c:pt>
              </c:strCache>
            </c:strRef>
          </c:cat>
          <c:val>
            <c:numRef>
              <c:f>Sheet1!$C$2:$C$17</c:f>
              <c:numCache>
                <c:formatCode>0</c:formatCode>
                <c:ptCount val="16"/>
                <c:pt idx="0">
                  <c:v>0</c:v>
                </c:pt>
                <c:pt idx="1">
                  <c:v>0</c:v>
                </c:pt>
                <c:pt idx="2">
                  <c:v>0</c:v>
                </c:pt>
                <c:pt idx="3">
                  <c:v>0</c:v>
                </c:pt>
                <c:pt idx="4">
                  <c:v>0</c:v>
                </c:pt>
                <c:pt idx="5">
                  <c:v>0</c:v>
                </c:pt>
                <c:pt idx="6">
                  <c:v>0</c:v>
                </c:pt>
                <c:pt idx="7" formatCode="0.0">
                  <c:v>0.23580456517638182</c:v>
                </c:pt>
                <c:pt idx="8" formatCode="0.0">
                  <c:v>0.83179297597042512</c:v>
                </c:pt>
                <c:pt idx="9">
                  <c:v>0</c:v>
                </c:pt>
                <c:pt idx="10">
                  <c:v>0</c:v>
                </c:pt>
                <c:pt idx="11" formatCode="0.0">
                  <c:v>0.45832665001263484</c:v>
                </c:pt>
                <c:pt idx="12" formatCode="0.0">
                  <c:v>7.8589587544555801</c:v>
                </c:pt>
                <c:pt idx="13" formatCode="0.0">
                  <c:v>3.0996760797822933</c:v>
                </c:pt>
                <c:pt idx="14" formatCode="0.0">
                  <c:v>8.6132644272179162E-2</c:v>
                </c:pt>
                <c:pt idx="15" formatCode="0.0">
                  <c:v>0.1003848084323239</c:v>
                </c:pt>
              </c:numCache>
            </c:numRef>
          </c:val>
          <c:extLst>
            <c:ext xmlns:c16="http://schemas.microsoft.com/office/drawing/2014/chart" uri="{C3380CC4-5D6E-409C-BE32-E72D297353CC}">
              <c16:uniqueId val="{00000004-091E-5049-9943-DFC12AF32D5E}"/>
            </c:ext>
          </c:extLst>
        </c:ser>
        <c:dLbls>
          <c:showLegendKey val="0"/>
          <c:showVal val="1"/>
          <c:showCatName val="0"/>
          <c:showSerName val="0"/>
          <c:showPercent val="0"/>
          <c:showBubbleSize val="0"/>
        </c:dLbls>
        <c:gapWidth val="150"/>
        <c:overlap val="-25"/>
        <c:axId val="133867776"/>
        <c:axId val="133873664"/>
      </c:barChart>
      <c:catAx>
        <c:axId val="133867776"/>
        <c:scaling>
          <c:orientation val="minMax"/>
        </c:scaling>
        <c:delete val="0"/>
        <c:axPos val="b"/>
        <c:numFmt formatCode="General" sourceLinked="0"/>
        <c:majorTickMark val="none"/>
        <c:minorTickMark val="none"/>
        <c:tickLblPos val="nextTo"/>
        <c:txPr>
          <a:bodyPr rot="-5400000" vert="horz"/>
          <a:lstStyle/>
          <a:p>
            <a:pPr>
              <a:defRPr sz="1100" b="0">
                <a:latin typeface="Calibri" pitchFamily="34" charset="0"/>
              </a:defRPr>
            </a:pPr>
            <a:endParaRPr lang="en-US"/>
          </a:p>
        </c:txPr>
        <c:crossAx val="133873664"/>
        <c:crosses val="autoZero"/>
        <c:auto val="1"/>
        <c:lblAlgn val="ctr"/>
        <c:lblOffset val="100"/>
        <c:noMultiLvlLbl val="0"/>
      </c:catAx>
      <c:valAx>
        <c:axId val="133873664"/>
        <c:scaling>
          <c:orientation val="minMax"/>
        </c:scaling>
        <c:delete val="1"/>
        <c:axPos val="l"/>
        <c:numFmt formatCode="0" sourceLinked="1"/>
        <c:majorTickMark val="out"/>
        <c:minorTickMark val="none"/>
        <c:tickLblPos val="nextTo"/>
        <c:crossAx val="133867776"/>
        <c:crosses val="autoZero"/>
        <c:crossBetween val="between"/>
      </c:valAx>
    </c:plotArea>
    <c:legend>
      <c:legendPos val="t"/>
      <c:layout>
        <c:manualLayout>
          <c:xMode val="edge"/>
          <c:yMode val="edge"/>
          <c:x val="6.4173228346456695E-2"/>
          <c:y val="9.6846590909090924E-2"/>
          <c:w val="0.19887066868934961"/>
          <c:h val="5.4817242304939152E-2"/>
        </c:manualLayout>
      </c:layout>
      <c:overlay val="0"/>
      <c:txPr>
        <a:bodyPr/>
        <a:lstStyle/>
        <a:p>
          <a:pPr>
            <a:defRPr sz="1100" b="0">
              <a:latin typeface="Calibri"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837051618547678"/>
          <c:y val="5.7887345342998539E-2"/>
          <c:w val="0.5307245188101487"/>
          <c:h val="0.89699951831707458"/>
        </c:manualLayout>
      </c:layout>
      <c:radarChart>
        <c:radarStyle val="marker"/>
        <c:varyColors val="0"/>
        <c:ser>
          <c:idx val="0"/>
          <c:order val="0"/>
          <c:tx>
            <c:strRef>
              <c:f>Sheet1!$B$1</c:f>
              <c:strCache>
                <c:ptCount val="1"/>
                <c:pt idx="0">
                  <c:v>Brand A</c:v>
                </c:pt>
              </c:strCache>
            </c:strRef>
          </c:tx>
          <c:spPr>
            <a:ln w="12700" cap="flat">
              <a:solidFill>
                <a:srgbClr val="2F5897"/>
              </a:solidFill>
              <a:headEnd type="none" w="med" len="med"/>
              <a:tailEnd type="none" w="med" len="med"/>
            </a:ln>
          </c:spPr>
          <c:marker>
            <c:spPr>
              <a:solidFill>
                <a:srgbClr val="2F5897"/>
              </a:solidFill>
              <a:ln w="12700">
                <a:solidFill>
                  <a:srgbClr val="2F5897"/>
                </a:solidFill>
                <a:headEnd type="none" w="med" len="med"/>
                <a:tailEnd type="none" w="med" len="med"/>
              </a:ln>
            </c:spPr>
          </c:marker>
          <c:dLbls>
            <c:dLbl>
              <c:idx val="0"/>
              <c:layout>
                <c:manualLayout>
                  <c:x val="1.3888888888888889E-3"/>
                  <c:y val="4.22535367467142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190-46DE-9189-3BA90C071E54}"/>
                </c:ext>
              </c:extLst>
            </c:dLbl>
            <c:dLbl>
              <c:idx val="1"/>
              <c:layout>
                <c:manualLayout>
                  <c:x val="8.3333333333333332E-3"/>
                  <c:y val="-2.58216057896587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190-46DE-9189-3BA90C071E54}"/>
                </c:ext>
              </c:extLst>
            </c:dLbl>
            <c:dLbl>
              <c:idx val="2"/>
              <c:layout>
                <c:manualLayout>
                  <c:x val="2.7777777777777779E-3"/>
                  <c:y val="1.40845122489047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190-46DE-9189-3BA90C071E54}"/>
                </c:ext>
              </c:extLst>
            </c:dLbl>
            <c:dLbl>
              <c:idx val="3"/>
              <c:layout>
                <c:manualLayout>
                  <c:x val="-1.388888888888888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190-46DE-9189-3BA90C071E54}"/>
                </c:ext>
              </c:extLst>
            </c:dLbl>
            <c:dLbl>
              <c:idx val="4"/>
              <c:layout>
                <c:manualLayout>
                  <c:x val="5.5555555555556061E-3"/>
                  <c:y val="2.347418708150792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190-46DE-9189-3BA90C071E54}"/>
                </c:ext>
              </c:extLst>
            </c:dLbl>
            <c:dLbl>
              <c:idx val="5"/>
              <c:layout>
                <c:manualLayout>
                  <c:x val="0"/>
                  <c:y val="1.8779349665206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190-46DE-9189-3BA90C071E54}"/>
                </c:ext>
              </c:extLst>
            </c:dLbl>
            <c:spPr>
              <a:noFill/>
              <a:ln>
                <a:noFill/>
              </a:ln>
              <a:effectLst/>
            </c:spPr>
            <c:txPr>
              <a:bodyPr/>
              <a:lstStyle/>
              <a:p>
                <a:pPr>
                  <a:defRPr sz="1000">
                    <a:solidFill>
                      <a:srgbClr val="2F5897"/>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21 - 25 yrs</c:v>
                </c:pt>
                <c:pt idx="1">
                  <c:v>26 - 30 yrs</c:v>
                </c:pt>
                <c:pt idx="2">
                  <c:v>31 - 35 yrs</c:v>
                </c:pt>
                <c:pt idx="3">
                  <c:v>36 - 40 yrs</c:v>
                </c:pt>
                <c:pt idx="4">
                  <c:v>41 - 45 yrs</c:v>
                </c:pt>
                <c:pt idx="5">
                  <c:v>46 - 50 yrs</c:v>
                </c:pt>
              </c:strCache>
            </c:strRef>
          </c:cat>
          <c:val>
            <c:numRef>
              <c:f>Sheet1!$B$2:$B$7</c:f>
              <c:numCache>
                <c:formatCode>0.000</c:formatCode>
                <c:ptCount val="6"/>
                <c:pt idx="0">
                  <c:v>3.98203734684161E-3</c:v>
                </c:pt>
                <c:pt idx="1">
                  <c:v>2.2274528425145863E-3</c:v>
                </c:pt>
                <c:pt idx="2">
                  <c:v>7.3604665646979763E-3</c:v>
                </c:pt>
                <c:pt idx="3">
                  <c:v>4.1447815610005786E-3</c:v>
                </c:pt>
                <c:pt idx="4">
                  <c:v>8.3888353088747722E-4</c:v>
                </c:pt>
                <c:pt idx="5">
                  <c:v>1.0327911179963851E-3</c:v>
                </c:pt>
              </c:numCache>
            </c:numRef>
          </c:val>
          <c:extLst>
            <c:ext xmlns:c16="http://schemas.microsoft.com/office/drawing/2014/chart" uri="{C3380CC4-5D6E-409C-BE32-E72D297353CC}">
              <c16:uniqueId val="{00000006-A8C8-B840-AA20-A7F79B38DDBA}"/>
            </c:ext>
          </c:extLst>
        </c:ser>
        <c:ser>
          <c:idx val="1"/>
          <c:order val="1"/>
          <c:tx>
            <c:strRef>
              <c:f>Sheet1!$C$1</c:f>
              <c:strCache>
                <c:ptCount val="1"/>
                <c:pt idx="0">
                  <c:v>Brand B</c:v>
                </c:pt>
              </c:strCache>
            </c:strRef>
          </c:tx>
          <c:spPr>
            <a:ln w="12700">
              <a:solidFill>
                <a:srgbClr val="C00000"/>
              </a:solidFill>
              <a:headEnd type="none" w="med" len="med"/>
              <a:tailEnd type="none" w="med" len="med"/>
            </a:ln>
          </c:spPr>
          <c:marker>
            <c:spPr>
              <a:solidFill>
                <a:srgbClr val="C00000"/>
              </a:solidFill>
              <a:ln w="12700">
                <a:solidFill>
                  <a:srgbClr val="C00000"/>
                </a:solidFill>
                <a:headEnd type="none" w="med" len="med"/>
                <a:tailEnd type="none" w="med" len="med"/>
              </a:ln>
            </c:spPr>
          </c:marker>
          <c:dLbls>
            <c:dLbl>
              <c:idx val="0"/>
              <c:layout>
                <c:manualLayout>
                  <c:x val="-9.7222222222222224E-3"/>
                  <c:y val="5.39906302874682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190-46DE-9189-3BA90C071E54}"/>
                </c:ext>
              </c:extLst>
            </c:dLbl>
            <c:dLbl>
              <c:idx val="1"/>
              <c:layout>
                <c:manualLayout>
                  <c:x val="3.7499999999999999E-2"/>
                  <c:y val="-6.33803051200713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190-46DE-9189-3BA90C071E54}"/>
                </c:ext>
              </c:extLst>
            </c:dLbl>
            <c:dLbl>
              <c:idx val="2"/>
              <c:layout>
                <c:manualLayout>
                  <c:x val="2.6388888888888889E-2"/>
                  <c:y val="3.75586993304126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214-4B8C-94C9-B548D50BF0AA}"/>
                </c:ext>
              </c:extLst>
            </c:dLbl>
            <c:dLbl>
              <c:idx val="3"/>
              <c:layout>
                <c:manualLayout>
                  <c:x val="-9.7222222222222224E-3"/>
                  <c:y val="-5.39909999597057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190-46DE-9189-3BA90C071E54}"/>
                </c:ext>
              </c:extLst>
            </c:dLbl>
            <c:dLbl>
              <c:idx val="4"/>
              <c:layout>
                <c:manualLayout>
                  <c:x val="3.888888888888889E-2"/>
                  <c:y val="-1.40848819211422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190-46DE-9189-3BA90C071E54}"/>
                </c:ext>
              </c:extLst>
            </c:dLbl>
            <c:dLbl>
              <c:idx val="5"/>
              <c:layout>
                <c:manualLayout>
                  <c:x val="2.2222222222222223E-2"/>
                  <c:y val="3.28636770779922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190-46DE-9189-3BA90C071E54}"/>
                </c:ext>
              </c:extLst>
            </c:dLbl>
            <c:spPr>
              <a:noFill/>
              <a:ln>
                <a:noFill/>
              </a:ln>
              <a:effectLst/>
            </c:spPr>
            <c:txPr>
              <a:bodyPr/>
              <a:lstStyle/>
              <a:p>
                <a:pPr>
                  <a:defRPr sz="1000">
                    <a:solidFill>
                      <a:srgbClr val="C0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21 - 25 yrs</c:v>
                </c:pt>
                <c:pt idx="1">
                  <c:v>26 - 30 yrs</c:v>
                </c:pt>
                <c:pt idx="2">
                  <c:v>31 - 35 yrs</c:v>
                </c:pt>
                <c:pt idx="3">
                  <c:v>36 - 40 yrs</c:v>
                </c:pt>
                <c:pt idx="4">
                  <c:v>41 - 45 yrs</c:v>
                </c:pt>
                <c:pt idx="5">
                  <c:v>46 - 50 yrs</c:v>
                </c:pt>
              </c:strCache>
            </c:strRef>
          </c:cat>
          <c:val>
            <c:numRef>
              <c:f>Sheet1!$C$2:$C$7</c:f>
              <c:numCache>
                <c:formatCode>0.00</c:formatCode>
                <c:ptCount val="6"/>
                <c:pt idx="0">
                  <c:v>2.5178569543318409E-2</c:v>
                </c:pt>
                <c:pt idx="1">
                  <c:v>2.0774402573708571E-2</c:v>
                </c:pt>
                <c:pt idx="2">
                  <c:v>4.324912474432914E-2</c:v>
                </c:pt>
                <c:pt idx="3">
                  <c:v>3.9287306200379145E-2</c:v>
                </c:pt>
                <c:pt idx="4">
                  <c:v>4.4872041170863144E-2</c:v>
                </c:pt>
                <c:pt idx="5">
                  <c:v>4.9009745188312102E-2</c:v>
                </c:pt>
              </c:numCache>
            </c:numRef>
          </c:val>
          <c:extLst>
            <c:ext xmlns:c16="http://schemas.microsoft.com/office/drawing/2014/chart" uri="{C3380CC4-5D6E-409C-BE32-E72D297353CC}">
              <c16:uniqueId val="{0000000D-A8C8-B840-AA20-A7F79B38DDBA}"/>
            </c:ext>
          </c:extLst>
        </c:ser>
        <c:ser>
          <c:idx val="2"/>
          <c:order val="2"/>
          <c:tx>
            <c:strRef>
              <c:f>Sheet1!$D$1</c:f>
              <c:strCache>
                <c:ptCount val="1"/>
                <c:pt idx="0">
                  <c:v>Brand C</c:v>
                </c:pt>
              </c:strCache>
            </c:strRef>
          </c:tx>
          <c:spPr>
            <a:ln w="12700">
              <a:solidFill>
                <a:srgbClr val="FF9900"/>
              </a:solidFill>
            </a:ln>
          </c:spPr>
          <c:marker>
            <c:spPr>
              <a:solidFill>
                <a:srgbClr val="FF9900"/>
              </a:solidFill>
              <a:ln w="12700">
                <a:solidFill>
                  <a:srgbClr val="FF9900"/>
                </a:solidFill>
              </a:ln>
            </c:spPr>
          </c:marker>
          <c:dLbls>
            <c:dLbl>
              <c:idx val="0"/>
              <c:layout>
                <c:manualLayout>
                  <c:x val="-9.7222222222222224E-3"/>
                  <c:y val="3.05164432059602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190-46DE-9189-3BA90C071E54}"/>
                </c:ext>
              </c:extLst>
            </c:dLbl>
            <c:dLbl>
              <c:idx val="1"/>
              <c:layout>
                <c:manualLayout>
                  <c:x val="2.7777777777777776E-2"/>
                  <c:y val="-3.99061180385634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190-46DE-9189-3BA90C071E54}"/>
                </c:ext>
              </c:extLst>
            </c:dLbl>
            <c:dLbl>
              <c:idx val="2"/>
              <c:layout>
                <c:manualLayout>
                  <c:x val="-3.1944444444444442E-2"/>
                  <c:y val="-1.8779349665206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190-46DE-9189-3BA90C071E54}"/>
                </c:ext>
              </c:extLst>
            </c:dLbl>
            <c:dLbl>
              <c:idx val="3"/>
              <c:layout>
                <c:manualLayout>
                  <c:x val="-2.7777777777777779E-3"/>
                  <c:y val="3.52112806222617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190-46DE-9189-3BA90C071E54}"/>
                </c:ext>
              </c:extLst>
            </c:dLbl>
            <c:dLbl>
              <c:idx val="4"/>
              <c:layout>
                <c:manualLayout>
                  <c:x val="-1.6666666666666666E-2"/>
                  <c:y val="2.11267683733571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190-46DE-9189-3BA90C071E54}"/>
                </c:ext>
              </c:extLst>
            </c:dLbl>
            <c:dLbl>
              <c:idx val="5"/>
              <c:layout>
                <c:manualLayout>
                  <c:x val="-8.3334426946631169E-3"/>
                  <c:y val="2.347418708150792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190-46DE-9189-3BA90C071E54}"/>
                </c:ext>
              </c:extLst>
            </c:dLbl>
            <c:spPr>
              <a:noFill/>
              <a:ln>
                <a:noFill/>
              </a:ln>
              <a:effectLst/>
            </c:spPr>
            <c:txPr>
              <a:bodyPr/>
              <a:lstStyle/>
              <a:p>
                <a:pPr>
                  <a:defRPr sz="1000">
                    <a:solidFill>
                      <a:srgbClr val="FF99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21 - 25 yrs</c:v>
                </c:pt>
                <c:pt idx="1">
                  <c:v>26 - 30 yrs</c:v>
                </c:pt>
                <c:pt idx="2">
                  <c:v>31 - 35 yrs</c:v>
                </c:pt>
                <c:pt idx="3">
                  <c:v>36 - 40 yrs</c:v>
                </c:pt>
                <c:pt idx="4">
                  <c:v>41 - 45 yrs</c:v>
                </c:pt>
                <c:pt idx="5">
                  <c:v>46 - 50 yrs</c:v>
                </c:pt>
              </c:strCache>
            </c:strRef>
          </c:cat>
          <c:val>
            <c:numRef>
              <c:f>Sheet1!$D$2:$D$7</c:f>
              <c:numCache>
                <c:formatCode>0.00</c:formatCode>
                <c:ptCount val="6"/>
                <c:pt idx="0">
                  <c:v>6.8875316200837037E-3</c:v>
                </c:pt>
                <c:pt idx="1">
                  <c:v>8.888952664385618E-3</c:v>
                </c:pt>
                <c:pt idx="2">
                  <c:v>3.9845415192952531E-2</c:v>
                </c:pt>
                <c:pt idx="3">
                  <c:v>5.4461637349669688E-3</c:v>
                </c:pt>
                <c:pt idx="4" formatCode="0.000">
                  <c:v>4.428242057736417E-3</c:v>
                </c:pt>
                <c:pt idx="5">
                  <c:v>9.5822035303050682E-3</c:v>
                </c:pt>
              </c:numCache>
            </c:numRef>
          </c:val>
          <c:extLst>
            <c:ext xmlns:c16="http://schemas.microsoft.com/office/drawing/2014/chart" uri="{C3380CC4-5D6E-409C-BE32-E72D297353CC}">
              <c16:uniqueId val="{00000014-A8C8-B840-AA20-A7F79B38DDBA}"/>
            </c:ext>
          </c:extLst>
        </c:ser>
        <c:dLbls>
          <c:showLegendKey val="0"/>
          <c:showVal val="1"/>
          <c:showCatName val="0"/>
          <c:showSerName val="0"/>
          <c:showPercent val="0"/>
          <c:showBubbleSize val="0"/>
        </c:dLbls>
        <c:axId val="134449408"/>
        <c:axId val="134221824"/>
      </c:radarChart>
      <c:catAx>
        <c:axId val="134449408"/>
        <c:scaling>
          <c:orientation val="minMax"/>
        </c:scaling>
        <c:delete val="0"/>
        <c:axPos val="b"/>
        <c:majorGridlines/>
        <c:numFmt formatCode="General" sourceLinked="0"/>
        <c:majorTickMark val="none"/>
        <c:minorTickMark val="none"/>
        <c:tickLblPos val="nextTo"/>
        <c:spPr>
          <a:ln w="9525">
            <a:noFill/>
          </a:ln>
        </c:spPr>
        <c:txPr>
          <a:bodyPr/>
          <a:lstStyle/>
          <a:p>
            <a:pPr>
              <a:defRPr sz="1100" b="0">
                <a:latin typeface="Calibri" panose="020F0502020204030204" pitchFamily="34" charset="0"/>
              </a:defRPr>
            </a:pPr>
            <a:endParaRPr lang="en-US"/>
          </a:p>
        </c:txPr>
        <c:crossAx val="134221824"/>
        <c:crosses val="autoZero"/>
        <c:auto val="1"/>
        <c:lblAlgn val="ctr"/>
        <c:lblOffset val="100"/>
        <c:noMultiLvlLbl val="0"/>
      </c:catAx>
      <c:valAx>
        <c:axId val="134221824"/>
        <c:scaling>
          <c:orientation val="minMax"/>
        </c:scaling>
        <c:delete val="0"/>
        <c:axPos val="l"/>
        <c:majorGridlines>
          <c:spPr>
            <a:ln>
              <a:solidFill>
                <a:srgbClr val="758085">
                  <a:lumMod val="20000"/>
                  <a:lumOff val="80000"/>
                </a:srgbClr>
              </a:solidFill>
              <a:prstDash val="sysDot"/>
            </a:ln>
          </c:spPr>
        </c:majorGridlines>
        <c:minorGridlines>
          <c:spPr>
            <a:ln>
              <a:solidFill>
                <a:srgbClr val="2F5897">
                  <a:lumMod val="20000"/>
                  <a:lumOff val="80000"/>
                </a:srgbClr>
              </a:solidFill>
              <a:prstDash val="sysDot"/>
            </a:ln>
          </c:spPr>
        </c:minorGridlines>
        <c:numFmt formatCode="General" sourceLinked="0"/>
        <c:majorTickMark val="none"/>
        <c:minorTickMark val="none"/>
        <c:tickLblPos val="none"/>
        <c:crossAx val="134449408"/>
        <c:crosses val="autoZero"/>
        <c:crossBetween val="between"/>
        <c:minorUnit val="0.1"/>
      </c:valAx>
    </c:plotArea>
    <c:legend>
      <c:legendPos val="t"/>
      <c:layout>
        <c:manualLayout>
          <c:xMode val="edge"/>
          <c:yMode val="edge"/>
          <c:x val="0.57301870078740158"/>
          <c:y val="4.3883606477988425E-2"/>
          <c:w val="0.42420352143482065"/>
          <c:h val="0.14153918211496141"/>
        </c:manualLayout>
      </c:layout>
      <c:overlay val="0"/>
      <c:txPr>
        <a:bodyPr/>
        <a:lstStyle/>
        <a:p>
          <a:pPr>
            <a:defRPr sz="1100">
              <a:latin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837051618547678"/>
          <c:y val="5.7887345342998539E-2"/>
          <c:w val="0.5307245188101487"/>
          <c:h val="0.89699951831707458"/>
        </c:manualLayout>
      </c:layout>
      <c:radarChart>
        <c:radarStyle val="marker"/>
        <c:varyColors val="0"/>
        <c:ser>
          <c:idx val="0"/>
          <c:order val="0"/>
          <c:tx>
            <c:strRef>
              <c:f>Sheet1!$B$1</c:f>
              <c:strCache>
                <c:ptCount val="1"/>
                <c:pt idx="0">
                  <c:v>Brand A</c:v>
                </c:pt>
              </c:strCache>
            </c:strRef>
          </c:tx>
          <c:spPr>
            <a:ln w="12700" cap="flat">
              <a:solidFill>
                <a:srgbClr val="2F5897"/>
              </a:solidFill>
              <a:headEnd type="none" w="med" len="med"/>
              <a:tailEnd type="none" w="med" len="med"/>
            </a:ln>
          </c:spPr>
          <c:marker>
            <c:spPr>
              <a:solidFill>
                <a:srgbClr val="2F5897"/>
              </a:solidFill>
              <a:ln w="12700">
                <a:solidFill>
                  <a:srgbClr val="2F5897"/>
                </a:solidFill>
                <a:headEnd type="none" w="med" len="med"/>
                <a:tailEnd type="none" w="med" len="med"/>
              </a:ln>
            </c:spPr>
          </c:marker>
          <c:dLbls>
            <c:dLbl>
              <c:idx val="0"/>
              <c:layout>
                <c:manualLayout>
                  <c:x val="-9.7222222222222224E-3"/>
                  <c:y val="0.1314554476564443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190-46DE-9189-3BA90C071E54}"/>
                </c:ext>
              </c:extLst>
            </c:dLbl>
            <c:dLbl>
              <c:idx val="1"/>
              <c:layout>
                <c:manualLayout>
                  <c:x val="-7.3611111111111113E-2"/>
                  <c:y val="4.92957928711666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190-46DE-9189-3BA90C071E54}"/>
                </c:ext>
              </c:extLst>
            </c:dLbl>
            <c:dLbl>
              <c:idx val="2"/>
              <c:layout>
                <c:manualLayout>
                  <c:x val="-6.5277777777777782E-2"/>
                  <c:y val="-4.46009554548650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190-46DE-9189-3BA90C071E54}"/>
                </c:ext>
              </c:extLst>
            </c:dLbl>
            <c:dLbl>
              <c:idx val="3"/>
              <c:layout>
                <c:manualLayout>
                  <c:x val="1.3888888888888888E-2"/>
                  <c:y val="-0.1431925411971983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190-46DE-9189-3BA90C071E54}"/>
                </c:ext>
              </c:extLst>
            </c:dLbl>
            <c:dLbl>
              <c:idx val="4"/>
              <c:layout>
                <c:manualLayout>
                  <c:x val="7.0833333333333276E-2"/>
                  <c:y val="-4.92959777072853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190-46DE-9189-3BA90C071E54}"/>
                </c:ext>
              </c:extLst>
            </c:dLbl>
            <c:dLbl>
              <c:idx val="5"/>
              <c:layout>
                <c:manualLayout>
                  <c:x val="0.10416666666666667"/>
                  <c:y val="6.1032701575801804E-2"/>
                </c:manualLayout>
              </c:layout>
              <c:showLegendKey val="0"/>
              <c:showVal val="1"/>
              <c:showCatName val="0"/>
              <c:showSerName val="0"/>
              <c:showPercent val="0"/>
              <c:showBubbleSize val="0"/>
              <c:extLst>
                <c:ext xmlns:c15="http://schemas.microsoft.com/office/drawing/2012/chart" uri="{CE6537A1-D6FC-4f65-9D91-7224C49458BB}">
                  <c15:layout>
                    <c:manualLayout>
                      <c:w val="3.9583333333333331E-2"/>
                      <c:h val="3.8720764009006696E-2"/>
                    </c:manualLayout>
                  </c15:layout>
                </c:ext>
                <c:ext xmlns:c16="http://schemas.microsoft.com/office/drawing/2014/chart" uri="{C3380CC4-5D6E-409C-BE32-E72D297353CC}">
                  <c16:uniqueId val="{00000005-7190-46DE-9189-3BA90C071E54}"/>
                </c:ext>
              </c:extLst>
            </c:dLbl>
            <c:numFmt formatCode="#,##0.000" sourceLinked="0"/>
            <c:spPr>
              <a:noFill/>
              <a:ln>
                <a:noFill/>
              </a:ln>
              <a:effectLst/>
            </c:spPr>
            <c:txPr>
              <a:bodyPr/>
              <a:lstStyle/>
              <a:p>
                <a:pPr>
                  <a:defRPr sz="1000">
                    <a:solidFill>
                      <a:srgbClr val="2F5897"/>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21 - 25 yrs</c:v>
                </c:pt>
                <c:pt idx="1">
                  <c:v>26 - 30 yrs</c:v>
                </c:pt>
                <c:pt idx="2">
                  <c:v>31 - 35 yrs</c:v>
                </c:pt>
                <c:pt idx="3">
                  <c:v>36 - 40 yrs</c:v>
                </c:pt>
                <c:pt idx="4">
                  <c:v>41 - 45 yrs</c:v>
                </c:pt>
                <c:pt idx="5">
                  <c:v>46 - 50 yrs</c:v>
                </c:pt>
              </c:strCache>
            </c:strRef>
          </c:cat>
          <c:val>
            <c:numRef>
              <c:f>Sheet1!$B$2:$B$7</c:f>
              <c:numCache>
                <c:formatCode>0.000</c:formatCode>
                <c:ptCount val="6"/>
                <c:pt idx="0">
                  <c:v>3.98203734684161E-3</c:v>
                </c:pt>
                <c:pt idx="1">
                  <c:v>2.2274528425145863E-3</c:v>
                </c:pt>
                <c:pt idx="2">
                  <c:v>7.3604665646979763E-3</c:v>
                </c:pt>
                <c:pt idx="3">
                  <c:v>4.1447815610005786E-3</c:v>
                </c:pt>
                <c:pt idx="4">
                  <c:v>8.3888353088747722E-4</c:v>
                </c:pt>
                <c:pt idx="5">
                  <c:v>1.0327911179963851E-3</c:v>
                </c:pt>
              </c:numCache>
            </c:numRef>
          </c:val>
          <c:extLst>
            <c:ext xmlns:c16="http://schemas.microsoft.com/office/drawing/2014/chart" uri="{C3380CC4-5D6E-409C-BE32-E72D297353CC}">
              <c16:uniqueId val="{00000006-A8C8-B840-AA20-A7F79B38DDBA}"/>
            </c:ext>
          </c:extLst>
        </c:ser>
        <c:ser>
          <c:idx val="1"/>
          <c:order val="1"/>
          <c:tx>
            <c:strRef>
              <c:f>Sheet1!$C$1</c:f>
              <c:strCache>
                <c:ptCount val="1"/>
                <c:pt idx="0">
                  <c:v>Brand C</c:v>
                </c:pt>
              </c:strCache>
            </c:strRef>
          </c:tx>
          <c:spPr>
            <a:ln w="12700">
              <a:solidFill>
                <a:srgbClr val="FF9900"/>
              </a:solidFill>
              <a:headEnd type="none" w="med" len="med"/>
              <a:tailEnd type="none" w="med" len="med"/>
            </a:ln>
          </c:spPr>
          <c:marker>
            <c:spPr>
              <a:solidFill>
                <a:srgbClr val="FF9900"/>
              </a:solidFill>
              <a:ln w="12700">
                <a:solidFill>
                  <a:srgbClr val="FF9900"/>
                </a:solidFill>
                <a:headEnd type="none" w="med" len="med"/>
                <a:tailEnd type="none" w="med" len="med"/>
              </a:ln>
            </c:spPr>
          </c:marker>
          <c:dLbls>
            <c:dLbl>
              <c:idx val="0"/>
              <c:layout>
                <c:manualLayout>
                  <c:x val="-1.8055555555555554E-2"/>
                  <c:y val="7.04225612445237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190-46DE-9189-3BA90C071E54}"/>
                </c:ext>
              </c:extLst>
            </c:dLbl>
            <c:dLbl>
              <c:idx val="1"/>
              <c:layout>
                <c:manualLayout>
                  <c:x val="-3.0555555555555555E-2"/>
                  <c:y val="1.64319309570555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190-46DE-9189-3BA90C071E54}"/>
                </c:ext>
              </c:extLst>
            </c:dLbl>
            <c:dLbl>
              <c:idx val="2"/>
              <c:layout>
                <c:manualLayout>
                  <c:x val="-5.1388888888888887E-2"/>
                  <c:y val="-2.11267683733571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A79-4A21-8F6E-00142BE3ECD5}"/>
                </c:ext>
              </c:extLst>
            </c:dLbl>
            <c:dLbl>
              <c:idx val="3"/>
              <c:layout>
                <c:manualLayout>
                  <c:x val="-9.7222222222222224E-3"/>
                  <c:y val="-6.57280935004596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190-46DE-9189-3BA90C071E54}"/>
                </c:ext>
              </c:extLst>
            </c:dLbl>
            <c:dLbl>
              <c:idx val="4"/>
              <c:layout>
                <c:manualLayout>
                  <c:x val="3.7499999999999999E-2"/>
                  <c:y val="-1.1737463212991552E-2"/>
                </c:manualLayout>
              </c:layout>
              <c:numFmt formatCode="#,##0.000" sourceLinked="0"/>
              <c:spPr>
                <a:noFill/>
                <a:ln>
                  <a:noFill/>
                </a:ln>
                <a:effectLst/>
              </c:spPr>
              <c:txPr>
                <a:bodyPr/>
                <a:lstStyle/>
                <a:p>
                  <a:pPr>
                    <a:defRPr sz="1000">
                      <a:solidFill>
                        <a:srgbClr val="FF99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190-46DE-9189-3BA90C071E54}"/>
                </c:ext>
              </c:extLst>
            </c:dLbl>
            <c:dLbl>
              <c:idx val="5"/>
              <c:layout>
                <c:manualLayout>
                  <c:x val="2.7777777777777776E-2"/>
                  <c:y val="2.1126583537238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190-46DE-9189-3BA90C071E54}"/>
                </c:ext>
              </c:extLst>
            </c:dLbl>
            <c:spPr>
              <a:noFill/>
              <a:ln>
                <a:noFill/>
              </a:ln>
              <a:effectLst/>
            </c:spPr>
            <c:txPr>
              <a:bodyPr/>
              <a:lstStyle/>
              <a:p>
                <a:pPr>
                  <a:defRPr sz="1000">
                    <a:solidFill>
                      <a:srgbClr val="FF99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21 - 25 yrs</c:v>
                </c:pt>
                <c:pt idx="1">
                  <c:v>26 - 30 yrs</c:v>
                </c:pt>
                <c:pt idx="2">
                  <c:v>31 - 35 yrs</c:v>
                </c:pt>
                <c:pt idx="3">
                  <c:v>36 - 40 yrs</c:v>
                </c:pt>
                <c:pt idx="4">
                  <c:v>41 - 45 yrs</c:v>
                </c:pt>
                <c:pt idx="5">
                  <c:v>46 - 50 yrs</c:v>
                </c:pt>
              </c:strCache>
            </c:strRef>
          </c:cat>
          <c:val>
            <c:numRef>
              <c:f>Sheet1!$C$2:$C$7</c:f>
              <c:numCache>
                <c:formatCode>0.00</c:formatCode>
                <c:ptCount val="6"/>
                <c:pt idx="0">
                  <c:v>6.8875316200837037E-3</c:v>
                </c:pt>
                <c:pt idx="1">
                  <c:v>8.888952664385618E-3</c:v>
                </c:pt>
                <c:pt idx="2">
                  <c:v>3.9845415192952531E-2</c:v>
                </c:pt>
                <c:pt idx="3">
                  <c:v>5.4461637349669688E-3</c:v>
                </c:pt>
                <c:pt idx="4">
                  <c:v>4.428242057736417E-3</c:v>
                </c:pt>
                <c:pt idx="5">
                  <c:v>9.5822035303050682E-3</c:v>
                </c:pt>
              </c:numCache>
            </c:numRef>
          </c:val>
          <c:extLst>
            <c:ext xmlns:c16="http://schemas.microsoft.com/office/drawing/2014/chart" uri="{C3380CC4-5D6E-409C-BE32-E72D297353CC}">
              <c16:uniqueId val="{0000000D-A8C8-B840-AA20-A7F79B38DDBA}"/>
            </c:ext>
          </c:extLst>
        </c:ser>
        <c:dLbls>
          <c:showLegendKey val="0"/>
          <c:showVal val="1"/>
          <c:showCatName val="0"/>
          <c:showSerName val="0"/>
          <c:showPercent val="0"/>
          <c:showBubbleSize val="0"/>
        </c:dLbls>
        <c:axId val="134300416"/>
        <c:axId val="134301952"/>
      </c:radarChart>
      <c:catAx>
        <c:axId val="134300416"/>
        <c:scaling>
          <c:orientation val="minMax"/>
        </c:scaling>
        <c:delete val="0"/>
        <c:axPos val="b"/>
        <c:majorGridlines/>
        <c:numFmt formatCode="General" sourceLinked="0"/>
        <c:majorTickMark val="none"/>
        <c:minorTickMark val="none"/>
        <c:tickLblPos val="nextTo"/>
        <c:spPr>
          <a:ln w="9525">
            <a:noFill/>
          </a:ln>
        </c:spPr>
        <c:txPr>
          <a:bodyPr/>
          <a:lstStyle/>
          <a:p>
            <a:pPr>
              <a:defRPr sz="1100" b="0">
                <a:latin typeface="Calibri" panose="020F0502020204030204" pitchFamily="34" charset="0"/>
              </a:defRPr>
            </a:pPr>
            <a:endParaRPr lang="en-US"/>
          </a:p>
        </c:txPr>
        <c:crossAx val="134301952"/>
        <c:crosses val="autoZero"/>
        <c:auto val="1"/>
        <c:lblAlgn val="ctr"/>
        <c:lblOffset val="100"/>
        <c:noMultiLvlLbl val="0"/>
      </c:catAx>
      <c:valAx>
        <c:axId val="134301952"/>
        <c:scaling>
          <c:orientation val="minMax"/>
          <c:max val="4.0000000000000008E-2"/>
        </c:scaling>
        <c:delete val="0"/>
        <c:axPos val="l"/>
        <c:majorGridlines>
          <c:spPr>
            <a:ln>
              <a:solidFill>
                <a:srgbClr val="758085">
                  <a:lumMod val="20000"/>
                  <a:lumOff val="80000"/>
                </a:srgbClr>
              </a:solidFill>
              <a:prstDash val="sysDot"/>
            </a:ln>
          </c:spPr>
        </c:majorGridlines>
        <c:minorGridlines>
          <c:spPr>
            <a:ln>
              <a:solidFill>
                <a:srgbClr val="2F5897">
                  <a:lumMod val="20000"/>
                  <a:lumOff val="80000"/>
                </a:srgbClr>
              </a:solidFill>
              <a:prstDash val="sysDot"/>
            </a:ln>
          </c:spPr>
        </c:minorGridlines>
        <c:numFmt formatCode="General" sourceLinked="0"/>
        <c:majorTickMark val="none"/>
        <c:minorTickMark val="none"/>
        <c:tickLblPos val="none"/>
        <c:crossAx val="134300416"/>
        <c:crosses val="autoZero"/>
        <c:crossBetween val="between"/>
        <c:minorUnit val="0.1"/>
      </c:valAx>
    </c:plotArea>
    <c:legend>
      <c:legendPos val="t"/>
      <c:layout>
        <c:manualLayout>
          <c:xMode val="edge"/>
          <c:yMode val="edge"/>
          <c:x val="0.57301870078740158"/>
          <c:y val="4.3883606477988425E-2"/>
          <c:w val="0.42420352143482065"/>
          <c:h val="0.14153918211496141"/>
        </c:manualLayout>
      </c:layout>
      <c:overlay val="0"/>
      <c:txPr>
        <a:bodyPr/>
        <a:lstStyle/>
        <a:p>
          <a:pPr>
            <a:defRPr sz="1100">
              <a:latin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21 - 25 yrs</c:v>
                </c:pt>
              </c:strCache>
            </c:strRef>
          </c:tx>
          <c:spPr>
            <a:solidFill>
              <a:schemeClr val="accent2"/>
            </a:solidFill>
            <a:ln>
              <a:noFill/>
            </a:ln>
            <a:effectLst/>
          </c:spPr>
          <c:invertIfNegative val="0"/>
          <c:dPt>
            <c:idx val="0"/>
            <c:invertIfNegative val="0"/>
            <c:bubble3D val="0"/>
            <c:extLst>
              <c:ext xmlns:c16="http://schemas.microsoft.com/office/drawing/2014/chart" uri="{C3380CC4-5D6E-409C-BE32-E72D297353CC}">
                <c16:uniqueId val="{00000000-6138-4F14-88CF-330FA61F1E35}"/>
              </c:ext>
            </c:extLst>
          </c:dPt>
          <c:dPt>
            <c:idx val="1"/>
            <c:invertIfNegative val="0"/>
            <c:bubble3D val="0"/>
            <c:extLst>
              <c:ext xmlns:c16="http://schemas.microsoft.com/office/drawing/2014/chart" uri="{C3380CC4-5D6E-409C-BE32-E72D297353CC}">
                <c16:uniqueId val="{00000001-6138-4F14-88CF-330FA61F1E35}"/>
              </c:ext>
            </c:extLst>
          </c:dPt>
          <c:dPt>
            <c:idx val="2"/>
            <c:invertIfNegative val="0"/>
            <c:bubble3D val="0"/>
            <c:extLst>
              <c:ext xmlns:c16="http://schemas.microsoft.com/office/drawing/2014/chart" uri="{C3380CC4-5D6E-409C-BE32-E72D297353CC}">
                <c16:uniqueId val="{00000002-6138-4F14-88CF-330FA61F1E35}"/>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Brand A</c:v>
                </c:pt>
                <c:pt idx="1">
                  <c:v>Brand B</c:v>
                </c:pt>
                <c:pt idx="2">
                  <c:v>Brand C</c:v>
                </c:pt>
              </c:strCache>
            </c:strRef>
          </c:cat>
          <c:val>
            <c:numRef>
              <c:f>Sheet1!$B$2:$D$2</c:f>
              <c:numCache>
                <c:formatCode>0.000</c:formatCode>
                <c:ptCount val="3"/>
                <c:pt idx="0">
                  <c:v>3.98203734684161E-3</c:v>
                </c:pt>
                <c:pt idx="1">
                  <c:v>2.5178569543318409E-2</c:v>
                </c:pt>
                <c:pt idx="2">
                  <c:v>6.8875316200837037E-3</c:v>
                </c:pt>
              </c:numCache>
            </c:numRef>
          </c:val>
          <c:extLst>
            <c:ext xmlns:c16="http://schemas.microsoft.com/office/drawing/2014/chart" uri="{C3380CC4-5D6E-409C-BE32-E72D297353CC}">
              <c16:uniqueId val="{00000006-E983-1347-9B1C-A71F256BBC6A}"/>
            </c:ext>
          </c:extLst>
        </c:ser>
        <c:ser>
          <c:idx val="1"/>
          <c:order val="1"/>
          <c:tx>
            <c:strRef>
              <c:f>Sheet1!$A$3</c:f>
              <c:strCache>
                <c:ptCount val="1"/>
                <c:pt idx="0">
                  <c:v>26 - 30 yrs</c:v>
                </c:pt>
              </c:strCache>
            </c:strRef>
          </c:tx>
          <c:spPr>
            <a:solidFill>
              <a:schemeClr val="accent4"/>
            </a:solidFill>
            <a:ln>
              <a:noFill/>
            </a:ln>
            <a:effectLst/>
          </c:spPr>
          <c:invertIfNegative val="0"/>
          <c:dPt>
            <c:idx val="1"/>
            <c:invertIfNegative val="0"/>
            <c:bubble3D val="0"/>
            <c:extLst>
              <c:ext xmlns:c16="http://schemas.microsoft.com/office/drawing/2014/chart" uri="{C3380CC4-5D6E-409C-BE32-E72D297353CC}">
                <c16:uniqueId val="{00000003-6138-4F14-88CF-330FA61F1E35}"/>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Brand A</c:v>
                </c:pt>
                <c:pt idx="1">
                  <c:v>Brand B</c:v>
                </c:pt>
                <c:pt idx="2">
                  <c:v>Brand C</c:v>
                </c:pt>
              </c:strCache>
            </c:strRef>
          </c:cat>
          <c:val>
            <c:numRef>
              <c:f>Sheet1!$B$3:$D$3</c:f>
              <c:numCache>
                <c:formatCode>0.000</c:formatCode>
                <c:ptCount val="3"/>
                <c:pt idx="0">
                  <c:v>2.2274528425145863E-3</c:v>
                </c:pt>
                <c:pt idx="1">
                  <c:v>2.0774402573708571E-2</c:v>
                </c:pt>
                <c:pt idx="2">
                  <c:v>8.888952664385618E-3</c:v>
                </c:pt>
              </c:numCache>
            </c:numRef>
          </c:val>
          <c:extLst>
            <c:ext xmlns:c16="http://schemas.microsoft.com/office/drawing/2014/chart" uri="{C3380CC4-5D6E-409C-BE32-E72D297353CC}">
              <c16:uniqueId val="{0000000D-E983-1347-9B1C-A71F256BBC6A}"/>
            </c:ext>
          </c:extLst>
        </c:ser>
        <c:ser>
          <c:idx val="2"/>
          <c:order val="2"/>
          <c:tx>
            <c:strRef>
              <c:f>Sheet1!$A$4</c:f>
              <c:strCache>
                <c:ptCount val="1"/>
                <c:pt idx="0">
                  <c:v>31 - 35 yrs</c:v>
                </c:pt>
              </c:strCache>
            </c:strRef>
          </c:tx>
          <c:spPr>
            <a:solidFill>
              <a:schemeClr val="accent2">
                <a:lumMod val="20000"/>
                <a:lumOff val="80000"/>
              </a:schemeClr>
            </a:solidFill>
            <a:ln w="6350">
              <a:solidFill>
                <a:schemeClr val="tx1"/>
              </a:solidFill>
            </a:ln>
            <a:effectLst/>
          </c:spPr>
          <c:invertIfNegative val="0"/>
          <c:dPt>
            <c:idx val="0"/>
            <c:invertIfNegative val="0"/>
            <c:bubble3D val="0"/>
            <c:spPr>
              <a:solidFill>
                <a:schemeClr val="accent2">
                  <a:lumMod val="20000"/>
                  <a:lumOff val="80000"/>
                </a:schemeClr>
              </a:solidFill>
              <a:ln w="6350">
                <a:solidFill>
                  <a:srgbClr val="00B050"/>
                </a:solidFill>
              </a:ln>
              <a:effectLst/>
            </c:spPr>
            <c:extLst>
              <c:ext xmlns:c16="http://schemas.microsoft.com/office/drawing/2014/chart" uri="{C3380CC4-5D6E-409C-BE32-E72D297353CC}">
                <c16:uniqueId val="{0000000E-E983-1347-9B1C-A71F256BBC6A}"/>
              </c:ext>
            </c:extLst>
          </c:dPt>
          <c:dPt>
            <c:idx val="1"/>
            <c:invertIfNegative val="0"/>
            <c:bubble3D val="0"/>
            <c:spPr>
              <a:solidFill>
                <a:schemeClr val="accent2">
                  <a:lumMod val="20000"/>
                  <a:lumOff val="80000"/>
                </a:schemeClr>
              </a:solidFill>
              <a:ln w="6350">
                <a:noFill/>
              </a:ln>
              <a:effectLst/>
            </c:spPr>
            <c:extLst>
              <c:ext xmlns:c16="http://schemas.microsoft.com/office/drawing/2014/chart" uri="{C3380CC4-5D6E-409C-BE32-E72D297353CC}">
                <c16:uniqueId val="{00000003-5FEB-40CB-9D50-C8EE6C703915}"/>
              </c:ext>
            </c:extLst>
          </c:dPt>
          <c:dPt>
            <c:idx val="2"/>
            <c:invertIfNegative val="0"/>
            <c:bubble3D val="0"/>
            <c:spPr>
              <a:solidFill>
                <a:schemeClr val="accent2">
                  <a:lumMod val="20000"/>
                  <a:lumOff val="80000"/>
                </a:schemeClr>
              </a:solidFill>
              <a:ln w="6350">
                <a:solidFill>
                  <a:srgbClr val="00B050"/>
                </a:solidFill>
              </a:ln>
              <a:effectLst/>
            </c:spPr>
            <c:extLst>
              <c:ext xmlns:c16="http://schemas.microsoft.com/office/drawing/2014/chart" uri="{C3380CC4-5D6E-409C-BE32-E72D297353CC}">
                <c16:uniqueId val="{00000010-E983-1347-9B1C-A71F256BBC6A}"/>
              </c:ext>
            </c:extLst>
          </c:dPt>
          <c:dPt>
            <c:idx val="3"/>
            <c:invertIfNegative val="0"/>
            <c:bubble3D val="0"/>
            <c:spPr>
              <a:solidFill>
                <a:schemeClr val="accent2">
                  <a:lumMod val="20000"/>
                  <a:lumOff val="80000"/>
                </a:schemeClr>
              </a:solidFill>
              <a:ln w="6350">
                <a:solidFill>
                  <a:srgbClr val="00B050"/>
                </a:solidFill>
              </a:ln>
              <a:effectLst/>
            </c:spPr>
            <c:extLst>
              <c:ext xmlns:c16="http://schemas.microsoft.com/office/drawing/2014/chart" uri="{C3380CC4-5D6E-409C-BE32-E72D297353CC}">
                <c16:uniqueId val="{0000000B-6138-4F14-88CF-330FA61F1E35}"/>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Brand A</c:v>
                </c:pt>
                <c:pt idx="1">
                  <c:v>Brand B</c:v>
                </c:pt>
                <c:pt idx="2">
                  <c:v>Brand C</c:v>
                </c:pt>
              </c:strCache>
            </c:strRef>
          </c:cat>
          <c:val>
            <c:numRef>
              <c:f>Sheet1!$B$4:$D$4</c:f>
              <c:numCache>
                <c:formatCode>0.000</c:formatCode>
                <c:ptCount val="3"/>
                <c:pt idx="0">
                  <c:v>7.3604665646979763E-3</c:v>
                </c:pt>
                <c:pt idx="1">
                  <c:v>4.324912474432914E-2</c:v>
                </c:pt>
                <c:pt idx="2">
                  <c:v>3.9845415192952531E-2</c:v>
                </c:pt>
              </c:numCache>
            </c:numRef>
          </c:val>
          <c:extLst>
            <c:ext xmlns:c16="http://schemas.microsoft.com/office/drawing/2014/chart" uri="{C3380CC4-5D6E-409C-BE32-E72D297353CC}">
              <c16:uniqueId val="{00000014-E983-1347-9B1C-A71F256BBC6A}"/>
            </c:ext>
          </c:extLst>
        </c:ser>
        <c:ser>
          <c:idx val="3"/>
          <c:order val="3"/>
          <c:tx>
            <c:strRef>
              <c:f>Sheet1!$A$5</c:f>
              <c:strCache>
                <c:ptCount val="1"/>
                <c:pt idx="0">
                  <c:v>36 - 40 yrs</c:v>
                </c:pt>
              </c:strCache>
            </c:strRef>
          </c:tx>
          <c:spPr>
            <a:solidFill>
              <a:schemeClr val="accent2">
                <a:lumMod val="60000"/>
              </a:schemeClr>
            </a:solidFill>
            <a:ln w="6350">
              <a:noFill/>
            </a:ln>
            <a:effectLst/>
          </c:spPr>
          <c:invertIfNegative val="0"/>
          <c:dPt>
            <c:idx val="0"/>
            <c:invertIfNegative val="0"/>
            <c:bubble3D val="0"/>
            <c:spPr>
              <a:solidFill>
                <a:schemeClr val="accent2">
                  <a:lumMod val="60000"/>
                </a:schemeClr>
              </a:solidFill>
              <a:ln w="6350">
                <a:solidFill>
                  <a:srgbClr val="00B050"/>
                </a:solidFill>
              </a:ln>
              <a:effectLst/>
            </c:spPr>
            <c:extLst>
              <c:ext xmlns:c16="http://schemas.microsoft.com/office/drawing/2014/chart" uri="{C3380CC4-5D6E-409C-BE32-E72D297353CC}">
                <c16:uniqueId val="{00000000-3F86-3743-A8A0-2694940FA237}"/>
              </c:ext>
            </c:extLst>
          </c:dPt>
          <c:dPt>
            <c:idx val="2"/>
            <c:invertIfNegative val="0"/>
            <c:bubble3D val="0"/>
            <c:extLst>
              <c:ext xmlns:c16="http://schemas.microsoft.com/office/drawing/2014/chart" uri="{C3380CC4-5D6E-409C-BE32-E72D297353CC}">
                <c16:uniqueId val="{0000000E-6138-4F14-88CF-330FA61F1E35}"/>
              </c:ext>
            </c:extLst>
          </c:dPt>
          <c:dPt>
            <c:idx val="3"/>
            <c:invertIfNegative val="0"/>
            <c:bubble3D val="0"/>
            <c:extLst>
              <c:ext xmlns:c16="http://schemas.microsoft.com/office/drawing/2014/chart" uri="{C3380CC4-5D6E-409C-BE32-E72D297353CC}">
                <c16:uniqueId val="{0000000F-6138-4F14-88CF-330FA61F1E35}"/>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Sheet1!$B$1:$D$1</c:f>
              <c:strCache>
                <c:ptCount val="3"/>
                <c:pt idx="0">
                  <c:v>Brand A</c:v>
                </c:pt>
                <c:pt idx="1">
                  <c:v>Brand B</c:v>
                </c:pt>
                <c:pt idx="2">
                  <c:v>Brand C</c:v>
                </c:pt>
              </c:strCache>
            </c:strRef>
          </c:cat>
          <c:val>
            <c:numRef>
              <c:f>Sheet1!$B$5:$D$5</c:f>
              <c:numCache>
                <c:formatCode>0.000</c:formatCode>
                <c:ptCount val="3"/>
                <c:pt idx="0">
                  <c:v>4.1447815610005786E-3</c:v>
                </c:pt>
                <c:pt idx="1">
                  <c:v>3.9287306200379145E-2</c:v>
                </c:pt>
                <c:pt idx="2">
                  <c:v>5.4461637349669688E-3</c:v>
                </c:pt>
              </c:numCache>
            </c:numRef>
          </c:val>
          <c:extLst>
            <c:ext xmlns:c16="http://schemas.microsoft.com/office/drawing/2014/chart" uri="{C3380CC4-5D6E-409C-BE32-E72D297353CC}">
              <c16:uniqueId val="{00000001-54FC-8945-A3D2-D3B377839F9B}"/>
            </c:ext>
          </c:extLst>
        </c:ser>
        <c:ser>
          <c:idx val="4"/>
          <c:order val="4"/>
          <c:tx>
            <c:strRef>
              <c:f>Sheet1!$A$6</c:f>
              <c:strCache>
                <c:ptCount val="1"/>
                <c:pt idx="0">
                  <c:v>41 - 45 yrs</c:v>
                </c:pt>
              </c:strCache>
            </c:strRef>
          </c:tx>
          <c:spPr>
            <a:solidFill>
              <a:schemeClr val="accent4">
                <a:lumMod val="60000"/>
              </a:schemeClr>
            </a:solidFill>
            <a:ln>
              <a:noFill/>
            </a:ln>
            <a:effectLst/>
          </c:spPr>
          <c:invertIfNegative val="0"/>
          <c:dPt>
            <c:idx val="1"/>
            <c:invertIfNegative val="0"/>
            <c:bubble3D val="0"/>
            <c:spPr>
              <a:solidFill>
                <a:schemeClr val="accent4">
                  <a:lumMod val="60000"/>
                </a:schemeClr>
              </a:solidFill>
              <a:ln>
                <a:solidFill>
                  <a:srgbClr val="00B050"/>
                </a:solidFill>
              </a:ln>
              <a:effectLst/>
            </c:spPr>
            <c:extLst>
              <c:ext xmlns:c16="http://schemas.microsoft.com/office/drawing/2014/chart" uri="{C3380CC4-5D6E-409C-BE32-E72D297353CC}">
                <c16:uniqueId val="{00000011-6138-4F14-88CF-330FA61F1E35}"/>
              </c:ext>
            </c:extLst>
          </c:dPt>
          <c:dPt>
            <c:idx val="2"/>
            <c:invertIfNegative val="0"/>
            <c:bubble3D val="0"/>
            <c:extLst>
              <c:ext xmlns:c16="http://schemas.microsoft.com/office/drawing/2014/chart" uri="{C3380CC4-5D6E-409C-BE32-E72D297353CC}">
                <c16:uniqueId val="{00000009-5FEB-40CB-9D50-C8EE6C703915}"/>
              </c:ext>
            </c:extLst>
          </c:dPt>
          <c:dPt>
            <c:idx val="3"/>
            <c:invertIfNegative val="0"/>
            <c:bubble3D val="0"/>
            <c:spPr>
              <a:solidFill>
                <a:schemeClr val="accent4">
                  <a:lumMod val="60000"/>
                </a:schemeClr>
              </a:solidFill>
              <a:ln>
                <a:solidFill>
                  <a:srgbClr val="00B050"/>
                </a:solidFill>
              </a:ln>
              <a:effectLst/>
            </c:spPr>
            <c:extLst>
              <c:ext xmlns:c16="http://schemas.microsoft.com/office/drawing/2014/chart" uri="{C3380CC4-5D6E-409C-BE32-E72D297353CC}">
                <c16:uniqueId val="{00000014-6138-4F14-88CF-330FA61F1E35}"/>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Sheet1!$B$1:$D$1</c:f>
              <c:strCache>
                <c:ptCount val="3"/>
                <c:pt idx="0">
                  <c:v>Brand A</c:v>
                </c:pt>
                <c:pt idx="1">
                  <c:v>Brand B</c:v>
                </c:pt>
                <c:pt idx="2">
                  <c:v>Brand C</c:v>
                </c:pt>
              </c:strCache>
            </c:strRef>
          </c:cat>
          <c:val>
            <c:numRef>
              <c:f>Sheet1!$B$6:$D$6</c:f>
              <c:numCache>
                <c:formatCode>0.000</c:formatCode>
                <c:ptCount val="3"/>
                <c:pt idx="0">
                  <c:v>8.3888353088747722E-4</c:v>
                </c:pt>
                <c:pt idx="1">
                  <c:v>4.4872041170863144E-2</c:v>
                </c:pt>
                <c:pt idx="2">
                  <c:v>4.428242057736417E-3</c:v>
                </c:pt>
              </c:numCache>
            </c:numRef>
          </c:val>
          <c:extLst>
            <c:ext xmlns:c16="http://schemas.microsoft.com/office/drawing/2014/chart" uri="{C3380CC4-5D6E-409C-BE32-E72D297353CC}">
              <c16:uniqueId val="{00000002-54FC-8945-A3D2-D3B377839F9B}"/>
            </c:ext>
          </c:extLst>
        </c:ser>
        <c:ser>
          <c:idx val="5"/>
          <c:order val="5"/>
          <c:tx>
            <c:strRef>
              <c:f>Sheet1!$A$7</c:f>
              <c:strCache>
                <c:ptCount val="1"/>
                <c:pt idx="0">
                  <c:v>46 - 50 yrs</c:v>
                </c:pt>
              </c:strCache>
            </c:strRef>
          </c:tx>
          <c:spPr>
            <a:solidFill>
              <a:schemeClr val="accent6">
                <a:lumMod val="60000"/>
              </a:schemeClr>
            </a:solidFill>
            <a:ln w="6350">
              <a:noFill/>
            </a:ln>
            <a:effectLst/>
          </c:spPr>
          <c:invertIfNegative val="0"/>
          <c:dPt>
            <c:idx val="0"/>
            <c:invertIfNegative val="0"/>
            <c:bubble3D val="0"/>
            <c:extLst>
              <c:ext xmlns:c16="http://schemas.microsoft.com/office/drawing/2014/chart" uri="{C3380CC4-5D6E-409C-BE32-E72D297353CC}">
                <c16:uniqueId val="{0000000B-5FEB-40CB-9D50-C8EE6C703915}"/>
              </c:ext>
            </c:extLst>
          </c:dPt>
          <c:dPt>
            <c:idx val="1"/>
            <c:invertIfNegative val="0"/>
            <c:bubble3D val="0"/>
            <c:extLst>
              <c:ext xmlns:c16="http://schemas.microsoft.com/office/drawing/2014/chart" uri="{C3380CC4-5D6E-409C-BE32-E72D297353CC}">
                <c16:uniqueId val="{00000001-3F86-3743-A8A0-2694940FA237}"/>
              </c:ext>
            </c:extLst>
          </c:dPt>
          <c:dPt>
            <c:idx val="2"/>
            <c:invertIfNegative val="0"/>
            <c:bubble3D val="0"/>
            <c:spPr>
              <a:solidFill>
                <a:schemeClr val="accent6">
                  <a:lumMod val="60000"/>
                </a:schemeClr>
              </a:solidFill>
              <a:ln w="6350">
                <a:solidFill>
                  <a:srgbClr val="00B050"/>
                </a:solidFill>
              </a:ln>
              <a:effectLst/>
            </c:spPr>
            <c:extLst>
              <c:ext xmlns:c16="http://schemas.microsoft.com/office/drawing/2014/chart" uri="{C3380CC4-5D6E-409C-BE32-E72D297353CC}">
                <c16:uniqueId val="{0000000E-5FEB-40CB-9D50-C8EE6C703915}"/>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Sheet1!$B$1:$D$1</c:f>
              <c:strCache>
                <c:ptCount val="3"/>
                <c:pt idx="0">
                  <c:v>Brand A</c:v>
                </c:pt>
                <c:pt idx="1">
                  <c:v>Brand B</c:v>
                </c:pt>
                <c:pt idx="2">
                  <c:v>Brand C</c:v>
                </c:pt>
              </c:strCache>
            </c:strRef>
          </c:cat>
          <c:val>
            <c:numRef>
              <c:f>Sheet1!$B$7:$D$7</c:f>
              <c:numCache>
                <c:formatCode>0.000</c:formatCode>
                <c:ptCount val="3"/>
                <c:pt idx="0">
                  <c:v>1.0327911179963851E-3</c:v>
                </c:pt>
                <c:pt idx="1">
                  <c:v>4.9009745188312102E-2</c:v>
                </c:pt>
                <c:pt idx="2">
                  <c:v>9.5822035303050682E-3</c:v>
                </c:pt>
              </c:numCache>
            </c:numRef>
          </c:val>
          <c:extLst>
            <c:ext xmlns:c16="http://schemas.microsoft.com/office/drawing/2014/chart" uri="{C3380CC4-5D6E-409C-BE32-E72D297353CC}">
              <c16:uniqueId val="{00000003-54FC-8945-A3D2-D3B377839F9B}"/>
            </c:ext>
          </c:extLst>
        </c:ser>
        <c:dLbls>
          <c:showLegendKey val="0"/>
          <c:showVal val="1"/>
          <c:showCatName val="0"/>
          <c:showSerName val="0"/>
          <c:showPercent val="0"/>
          <c:showBubbleSize val="0"/>
        </c:dLbls>
        <c:gapWidth val="84"/>
        <c:overlap val="-6"/>
        <c:axId val="134913408"/>
        <c:axId val="134927488"/>
      </c:barChart>
      <c:catAx>
        <c:axId val="134913408"/>
        <c:scaling>
          <c:orientation val="minMax"/>
        </c:scaling>
        <c:delete val="0"/>
        <c:axPos val="b"/>
        <c:numFmt formatCode="General"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2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34927488"/>
        <c:crosses val="autoZero"/>
        <c:auto val="1"/>
        <c:lblAlgn val="ctr"/>
        <c:lblOffset val="100"/>
        <c:noMultiLvlLbl val="0"/>
      </c:catAx>
      <c:valAx>
        <c:axId val="134927488"/>
        <c:scaling>
          <c:orientation val="minMax"/>
        </c:scaling>
        <c:delete val="0"/>
        <c:axPos val="l"/>
        <c:numFmt formatCode="General" sourceLinked="0"/>
        <c:majorTickMark val="none"/>
        <c:minorTickMark val="none"/>
        <c:tickLblPos val="none"/>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34913408"/>
        <c:crosses val="autoZero"/>
        <c:crossBetween val="between"/>
        <c:minorUnit val="0.1"/>
      </c:valAx>
      <c:spPr>
        <a:noFill/>
        <a:ln>
          <a:noFill/>
        </a:ln>
        <a:effectLst/>
      </c:spPr>
    </c:plotArea>
    <c:legend>
      <c:legendPos val="t"/>
      <c:layout>
        <c:manualLayout>
          <c:xMode val="edge"/>
          <c:yMode val="edge"/>
          <c:x val="2.9905623782362972E-2"/>
          <c:y val="0.30462833425666375"/>
          <c:w val="0.44751532087721008"/>
          <c:h val="0.1028586271553666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w="9525" cap="flat" cmpd="sng" algn="ctr">
      <a:noFill/>
      <a:prstDash val="solid"/>
    </a:ln>
    <a:effectLst/>
  </c:spPr>
  <c:txPr>
    <a:bodyPr/>
    <a:lstStyle/>
    <a:p>
      <a:pPr>
        <a:defRPr sz="1000">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a:solidFill>
                  <a:schemeClr val="tx1"/>
                </a:solidFill>
                <a:latin typeface="Calibri" pitchFamily="34" charset="0"/>
              </a:defRPr>
            </a:pPr>
            <a:r>
              <a:rPr lang="en-IN" sz="1400" dirty="0">
                <a:solidFill>
                  <a:schemeClr val="tx1"/>
                </a:solidFill>
                <a:latin typeface="Calibri" pitchFamily="34" charset="0"/>
              </a:rPr>
              <a:t>Brand A Trust</a:t>
            </a:r>
            <a:r>
              <a:rPr lang="en-IN" sz="1400" baseline="0" dirty="0">
                <a:solidFill>
                  <a:schemeClr val="tx1"/>
                </a:solidFill>
                <a:latin typeface="Calibri" pitchFamily="34" charset="0"/>
              </a:rPr>
              <a:t> </a:t>
            </a:r>
            <a:r>
              <a:rPr lang="en-IN" sz="1400" dirty="0">
                <a:solidFill>
                  <a:schemeClr val="tx1"/>
                </a:solidFill>
                <a:latin typeface="Calibri" pitchFamily="34" charset="0"/>
              </a:rPr>
              <a:t>2021</a:t>
            </a:r>
            <a:r>
              <a:rPr lang="en-IN" sz="1400" baseline="0" dirty="0">
                <a:solidFill>
                  <a:schemeClr val="tx1"/>
                </a:solidFill>
                <a:latin typeface="Calibri" pitchFamily="34" charset="0"/>
              </a:rPr>
              <a:t> </a:t>
            </a:r>
            <a:r>
              <a:rPr lang="en-IN" sz="1400" dirty="0">
                <a:solidFill>
                  <a:schemeClr val="tx1"/>
                </a:solidFill>
                <a:latin typeface="Calibri" pitchFamily="34" charset="0"/>
              </a:rPr>
              <a:t>vs </a:t>
            </a:r>
            <a:r>
              <a:rPr lang="en-IN" sz="1400" baseline="0" dirty="0">
                <a:solidFill>
                  <a:schemeClr val="tx1"/>
                </a:solidFill>
                <a:latin typeface="Calibri" pitchFamily="34" charset="0"/>
              </a:rPr>
              <a:t>2022</a:t>
            </a:r>
            <a:endParaRPr lang="en-IN" sz="1400" dirty="0">
              <a:solidFill>
                <a:schemeClr val="tx1"/>
              </a:solidFill>
              <a:latin typeface="Calibri" pitchFamily="34" charset="0"/>
            </a:endParaRPr>
          </a:p>
        </c:rich>
      </c:tx>
      <c:layout>
        <c:manualLayout>
          <c:xMode val="edge"/>
          <c:yMode val="edge"/>
          <c:x val="0.29694919600567171"/>
          <c:y val="1.0942955321722887E-2"/>
        </c:manualLayout>
      </c:layout>
      <c:overlay val="0"/>
      <c:spPr>
        <a:noFill/>
      </c:spPr>
    </c:title>
    <c:autoTitleDeleted val="0"/>
    <c:plotArea>
      <c:layout>
        <c:manualLayout>
          <c:layoutTarget val="inner"/>
          <c:xMode val="edge"/>
          <c:yMode val="edge"/>
          <c:x val="7.623555676230126E-2"/>
          <c:y val="0.14016547127086484"/>
          <c:w val="0.88819832865719373"/>
          <c:h val="0.79481484864255658"/>
        </c:manualLayout>
      </c:layout>
      <c:barChart>
        <c:barDir val="col"/>
        <c:grouping val="clustered"/>
        <c:varyColors val="0"/>
        <c:ser>
          <c:idx val="0"/>
          <c:order val="0"/>
          <c:tx>
            <c:strRef>
              <c:f>Sheet1!$B$1</c:f>
              <c:strCache>
                <c:ptCount val="1"/>
                <c:pt idx="0">
                  <c:v>MDB 2021</c:v>
                </c:pt>
              </c:strCache>
            </c:strRef>
          </c:tx>
          <c:spPr>
            <a:solidFill>
              <a:srgbClr val="83A6D9"/>
            </a:solidFill>
          </c:spPr>
          <c:invertIfNegative val="0"/>
          <c:dLbls>
            <c:spPr>
              <a:noFill/>
              <a:ln>
                <a:noFill/>
              </a:ln>
              <a:effectLst/>
            </c:spPr>
            <c:txPr>
              <a:bodyPr/>
              <a:lstStyle/>
              <a:p>
                <a:pPr>
                  <a:defRPr sz="1000" b="0">
                    <a:solidFill>
                      <a:schemeClr val="tx2">
                        <a:lumMod val="60000"/>
                        <a:lumOff val="40000"/>
                      </a:schemeClr>
                    </a:solidFill>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21 - 25 yrs</c:v>
                </c:pt>
                <c:pt idx="1">
                  <c:v>26 - 30 yrs</c:v>
                </c:pt>
                <c:pt idx="2">
                  <c:v>31 - 35 yrs</c:v>
                </c:pt>
                <c:pt idx="3">
                  <c:v>36 - 40 yrs</c:v>
                </c:pt>
                <c:pt idx="4">
                  <c:v>41 - 45 yrs</c:v>
                </c:pt>
                <c:pt idx="5">
                  <c:v>46 - 50 yrs</c:v>
                </c:pt>
              </c:strCache>
            </c:strRef>
          </c:cat>
          <c:val>
            <c:numRef>
              <c:f>Sheet1!$B$2:$B$7</c:f>
              <c:numCache>
                <c:formatCode>0.00</c:formatCode>
                <c:ptCount val="6"/>
                <c:pt idx="0">
                  <c:v>1.0893702703499805E-2</c:v>
                </c:pt>
                <c:pt idx="1">
                  <c:v>2.3090226938124882E-2</c:v>
                </c:pt>
                <c:pt idx="2">
                  <c:v>7.8248370629124306E-2</c:v>
                </c:pt>
                <c:pt idx="3">
                  <c:v>2.9753822364059587E-2</c:v>
                </c:pt>
                <c:pt idx="4">
                  <c:v>3.0742742629437287E-2</c:v>
                </c:pt>
                <c:pt idx="5">
                  <c:v>2.6665477639143682E-2</c:v>
                </c:pt>
              </c:numCache>
            </c:numRef>
          </c:val>
          <c:extLst>
            <c:ext xmlns:c16="http://schemas.microsoft.com/office/drawing/2014/chart" uri="{C3380CC4-5D6E-409C-BE32-E72D297353CC}">
              <c16:uniqueId val="{00000000-153D-DC4A-93FE-CB229B2F9904}"/>
            </c:ext>
          </c:extLst>
        </c:ser>
        <c:ser>
          <c:idx val="1"/>
          <c:order val="1"/>
          <c:tx>
            <c:strRef>
              <c:f>Sheet1!$C$1</c:f>
              <c:strCache>
                <c:ptCount val="1"/>
                <c:pt idx="0">
                  <c:v>MDB 2022</c:v>
                </c:pt>
              </c:strCache>
            </c:strRef>
          </c:tx>
          <c:spPr>
            <a:solidFill>
              <a:srgbClr val="2F5897"/>
            </a:solidFill>
          </c:spPr>
          <c:invertIfNegative val="0"/>
          <c:dLbls>
            <c:spPr>
              <a:noFill/>
              <a:ln>
                <a:noFill/>
              </a:ln>
              <a:effectLst/>
            </c:spPr>
            <c:txPr>
              <a:bodyPr/>
              <a:lstStyle/>
              <a:p>
                <a:pPr>
                  <a:defRPr sz="1000" b="0">
                    <a:solidFill>
                      <a:schemeClr val="tx2"/>
                    </a:solidFill>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21 - 25 yrs</c:v>
                </c:pt>
                <c:pt idx="1">
                  <c:v>26 - 30 yrs</c:v>
                </c:pt>
                <c:pt idx="2">
                  <c:v>31 - 35 yrs</c:v>
                </c:pt>
                <c:pt idx="3">
                  <c:v>36 - 40 yrs</c:v>
                </c:pt>
                <c:pt idx="4">
                  <c:v>41 - 45 yrs</c:v>
                </c:pt>
                <c:pt idx="5">
                  <c:v>46 - 50 yrs</c:v>
                </c:pt>
              </c:strCache>
            </c:strRef>
          </c:cat>
          <c:val>
            <c:numRef>
              <c:f>Sheet1!$C$2:$C$7</c:f>
              <c:numCache>
                <c:formatCode>0.000</c:formatCode>
                <c:ptCount val="6"/>
                <c:pt idx="0">
                  <c:v>3.98203734684161E-3</c:v>
                </c:pt>
                <c:pt idx="1">
                  <c:v>2.2274528425145863E-3</c:v>
                </c:pt>
                <c:pt idx="2">
                  <c:v>7.3604665646979763E-3</c:v>
                </c:pt>
                <c:pt idx="3">
                  <c:v>4.1447815610005786E-3</c:v>
                </c:pt>
                <c:pt idx="4">
                  <c:v>8.3888353088747722E-4</c:v>
                </c:pt>
                <c:pt idx="5">
                  <c:v>1.0327911179963851E-3</c:v>
                </c:pt>
              </c:numCache>
            </c:numRef>
          </c:val>
          <c:extLst>
            <c:ext xmlns:c16="http://schemas.microsoft.com/office/drawing/2014/chart" uri="{C3380CC4-5D6E-409C-BE32-E72D297353CC}">
              <c16:uniqueId val="{00000001-153D-DC4A-93FE-CB229B2F9904}"/>
            </c:ext>
          </c:extLst>
        </c:ser>
        <c:dLbls>
          <c:showLegendKey val="0"/>
          <c:showVal val="0"/>
          <c:showCatName val="0"/>
          <c:showSerName val="0"/>
          <c:showPercent val="0"/>
          <c:showBubbleSize val="0"/>
        </c:dLbls>
        <c:gapWidth val="150"/>
        <c:axId val="135732224"/>
        <c:axId val="135742208"/>
      </c:barChart>
      <c:catAx>
        <c:axId val="135732224"/>
        <c:scaling>
          <c:orientation val="minMax"/>
        </c:scaling>
        <c:delete val="0"/>
        <c:axPos val="b"/>
        <c:numFmt formatCode="General" sourceLinked="0"/>
        <c:majorTickMark val="none"/>
        <c:minorTickMark val="none"/>
        <c:tickLblPos val="nextTo"/>
        <c:txPr>
          <a:bodyPr/>
          <a:lstStyle/>
          <a:p>
            <a:pPr>
              <a:defRPr sz="1100" b="0">
                <a:latin typeface="Calibri" pitchFamily="34" charset="0"/>
              </a:defRPr>
            </a:pPr>
            <a:endParaRPr lang="en-US"/>
          </a:p>
        </c:txPr>
        <c:crossAx val="135742208"/>
        <c:crosses val="autoZero"/>
        <c:auto val="1"/>
        <c:lblAlgn val="ctr"/>
        <c:lblOffset val="100"/>
        <c:noMultiLvlLbl val="0"/>
      </c:catAx>
      <c:valAx>
        <c:axId val="135742208"/>
        <c:scaling>
          <c:orientation val="minMax"/>
        </c:scaling>
        <c:delete val="0"/>
        <c:axPos val="l"/>
        <c:numFmt formatCode="0.00" sourceLinked="1"/>
        <c:majorTickMark val="none"/>
        <c:minorTickMark val="none"/>
        <c:tickLblPos val="nextTo"/>
        <c:txPr>
          <a:bodyPr/>
          <a:lstStyle/>
          <a:p>
            <a:pPr>
              <a:defRPr sz="1100" b="0">
                <a:latin typeface="Calibri" pitchFamily="34" charset="0"/>
              </a:defRPr>
            </a:pPr>
            <a:endParaRPr lang="en-US"/>
          </a:p>
        </c:txPr>
        <c:crossAx val="135732224"/>
        <c:crosses val="autoZero"/>
        <c:crossBetween val="between"/>
      </c:valAx>
    </c:plotArea>
    <c:legend>
      <c:legendPos val="r"/>
      <c:layout>
        <c:manualLayout>
          <c:xMode val="edge"/>
          <c:yMode val="edge"/>
          <c:x val="0.30159863637734941"/>
          <c:y val="0.10669381438679813"/>
          <c:w val="0.32219009261773313"/>
          <c:h val="5.3542501749149547E-2"/>
        </c:manualLayout>
      </c:layout>
      <c:overlay val="0"/>
      <c:txPr>
        <a:bodyPr/>
        <a:lstStyle/>
        <a:p>
          <a:pPr>
            <a:defRPr sz="1100" b="0">
              <a:latin typeface="Calibri"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837051618547678"/>
          <c:y val="5.7887345342998539E-2"/>
          <c:w val="0.5307245188101487"/>
          <c:h val="0.89699951831707458"/>
        </c:manualLayout>
      </c:layout>
      <c:radarChart>
        <c:radarStyle val="marker"/>
        <c:varyColors val="0"/>
        <c:ser>
          <c:idx val="0"/>
          <c:order val="0"/>
          <c:tx>
            <c:strRef>
              <c:f>Sheet1!$B$1</c:f>
              <c:strCache>
                <c:ptCount val="1"/>
                <c:pt idx="0">
                  <c:v>Brand A</c:v>
                </c:pt>
              </c:strCache>
            </c:strRef>
          </c:tx>
          <c:spPr>
            <a:ln w="12700" cap="flat">
              <a:solidFill>
                <a:srgbClr val="2F5897"/>
              </a:solidFill>
              <a:headEnd type="none" w="med" len="med"/>
              <a:tailEnd type="none" w="med" len="med"/>
            </a:ln>
          </c:spPr>
          <c:marker>
            <c:spPr>
              <a:solidFill>
                <a:srgbClr val="2F5897"/>
              </a:solidFill>
              <a:ln w="12700">
                <a:solidFill>
                  <a:srgbClr val="2F5897"/>
                </a:solidFill>
                <a:headEnd type="none" w="med" len="med"/>
                <a:tailEnd type="none" w="med" len="med"/>
              </a:ln>
            </c:spPr>
          </c:marker>
          <c:dLbls>
            <c:dLbl>
              <c:idx val="0"/>
              <c:layout>
                <c:manualLayout>
                  <c:x val="-2.7777777777777779E-3"/>
                  <c:y val="4.22535367467142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190-4FDA-BBD7-2C06FDBB32FD}"/>
                </c:ext>
              </c:extLst>
            </c:dLbl>
            <c:dLbl>
              <c:idx val="1"/>
              <c:layout>
                <c:manualLayout>
                  <c:x val="-7.0833333333333331E-2"/>
                  <c:y val="3.52112806222618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190-4FDA-BBD7-2C06FDBB32FD}"/>
                </c:ext>
              </c:extLst>
            </c:dLbl>
            <c:dLbl>
              <c:idx val="2"/>
              <c:layout>
                <c:manualLayout>
                  <c:x val="-7.0833333333333331E-2"/>
                  <c:y val="-5.16432115793174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190-4FDA-BBD7-2C06FDBB32FD}"/>
                </c:ext>
              </c:extLst>
            </c:dLbl>
            <c:dLbl>
              <c:idx val="3"/>
              <c:layout>
                <c:manualLayout>
                  <c:x val="9.7222222222222224E-3"/>
                  <c:y val="-0.145539959905349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90-4FDA-BBD7-2C06FDBB32FD}"/>
                </c:ext>
              </c:extLst>
            </c:dLbl>
            <c:dLbl>
              <c:idx val="4"/>
              <c:layout>
                <c:manualLayout>
                  <c:x val="6.3888888888888884E-2"/>
                  <c:y val="-7.7464817368976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190-4FDA-BBD7-2C06FDBB32FD}"/>
                </c:ext>
              </c:extLst>
            </c:dLbl>
            <c:dLbl>
              <c:idx val="5"/>
              <c:layout>
                <c:manualLayout>
                  <c:x val="7.4999999999999997E-2"/>
                  <c:y val="2.8169024497809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90-4FDA-BBD7-2C06FDBB32FD}"/>
                </c:ext>
              </c:extLst>
            </c:dLbl>
            <c:spPr>
              <a:noFill/>
              <a:ln>
                <a:noFill/>
              </a:ln>
              <a:effectLst/>
            </c:spPr>
            <c:txPr>
              <a:bodyPr/>
              <a:lstStyle/>
              <a:p>
                <a:pPr>
                  <a:defRPr sz="1000">
                    <a:solidFill>
                      <a:srgbClr val="2F5897"/>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20k - 30k</c:v>
                </c:pt>
                <c:pt idx="1">
                  <c:v>30k - 35k</c:v>
                </c:pt>
                <c:pt idx="2">
                  <c:v>35k - 40k</c:v>
                </c:pt>
                <c:pt idx="3">
                  <c:v>40k - 45k</c:v>
                </c:pt>
                <c:pt idx="4">
                  <c:v>45k - 50k</c:v>
                </c:pt>
                <c:pt idx="5">
                  <c:v>50k+</c:v>
                </c:pt>
              </c:strCache>
            </c:strRef>
          </c:cat>
          <c:val>
            <c:numRef>
              <c:f>Sheet1!$B$2:$B$7</c:f>
              <c:numCache>
                <c:formatCode>0.000</c:formatCode>
                <c:ptCount val="6"/>
                <c:pt idx="1">
                  <c:v>1.3019101527086171E-3</c:v>
                </c:pt>
                <c:pt idx="2">
                  <c:v>2.5901143967191889E-3</c:v>
                </c:pt>
                <c:pt idx="3">
                  <c:v>9.7458572501378047E-3</c:v>
                </c:pt>
                <c:pt idx="4">
                  <c:v>1.7175552968994162E-3</c:v>
                </c:pt>
                <c:pt idx="5">
                  <c:v>6.7232998669102184E-3</c:v>
                </c:pt>
              </c:numCache>
            </c:numRef>
          </c:val>
          <c:extLst>
            <c:ext xmlns:c16="http://schemas.microsoft.com/office/drawing/2014/chart" uri="{C3380CC4-5D6E-409C-BE32-E72D297353CC}">
              <c16:uniqueId val="{00000006-A8C8-B840-AA20-A7F79B38DDBA}"/>
            </c:ext>
          </c:extLst>
        </c:ser>
        <c:ser>
          <c:idx val="1"/>
          <c:order val="1"/>
          <c:tx>
            <c:strRef>
              <c:f>Sheet1!$C$1</c:f>
              <c:strCache>
                <c:ptCount val="1"/>
                <c:pt idx="0">
                  <c:v>Brand C</c:v>
                </c:pt>
              </c:strCache>
            </c:strRef>
          </c:tx>
          <c:spPr>
            <a:ln w="12700">
              <a:solidFill>
                <a:srgbClr val="FF9900"/>
              </a:solidFill>
              <a:headEnd type="none" w="med" len="med"/>
              <a:tailEnd type="none" w="med" len="med"/>
            </a:ln>
          </c:spPr>
          <c:marker>
            <c:spPr>
              <a:solidFill>
                <a:srgbClr val="FF9900"/>
              </a:solidFill>
              <a:ln w="12700">
                <a:solidFill>
                  <a:srgbClr val="FF9900"/>
                </a:solidFill>
                <a:headEnd type="none" w="med" len="med"/>
                <a:tailEnd type="none" w="med" len="med"/>
              </a:ln>
            </c:spPr>
          </c:marker>
          <c:dLbls>
            <c:dLbl>
              <c:idx val="0"/>
              <c:layout>
                <c:manualLayout>
                  <c:x val="6.9444444444444441E-3"/>
                  <c:y val="5.39906302874682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190-4FDA-BBD7-2C06FDBB32FD}"/>
                </c:ext>
              </c:extLst>
            </c:dLbl>
            <c:dLbl>
              <c:idx val="1"/>
              <c:layout>
                <c:manualLayout>
                  <c:x val="-2.0833333333333332E-2"/>
                  <c:y val="3.75586993304126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90-4FDA-BBD7-2C06FDBB32FD}"/>
                </c:ext>
              </c:extLst>
            </c:dLbl>
            <c:dLbl>
              <c:idx val="2"/>
              <c:layout>
                <c:manualLayout>
                  <c:x val="-3.1944444444444442E-2"/>
                  <c:y val="-1.40846970850235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190-4FDA-BBD7-2C06FDBB32FD}"/>
                </c:ext>
              </c:extLst>
            </c:dLbl>
            <c:dLbl>
              <c:idx val="3"/>
              <c:layout>
                <c:manualLayout>
                  <c:x val="-1.8055555555555554E-2"/>
                  <c:y val="-6.10328864119205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90-4FDA-BBD7-2C06FDBB32FD}"/>
                </c:ext>
              </c:extLst>
            </c:dLbl>
            <c:dLbl>
              <c:idx val="4"/>
              <c:layout>
                <c:manualLayout>
                  <c:x val="4.166666666666672E-2"/>
                  <c:y val="-1.17376480491102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190-4FDA-BBD7-2C06FDBB32FD}"/>
                </c:ext>
              </c:extLst>
            </c:dLbl>
            <c:dLbl>
              <c:idx val="5"/>
              <c:layout>
                <c:manualLayout>
                  <c:x val="2.9166666666666667E-2"/>
                  <c:y val="8.4507073493428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90-4FDA-BBD7-2C06FDBB32FD}"/>
                </c:ext>
              </c:extLst>
            </c:dLbl>
            <c:spPr>
              <a:noFill/>
              <a:ln>
                <a:noFill/>
              </a:ln>
              <a:effectLst/>
            </c:spPr>
            <c:txPr>
              <a:bodyPr/>
              <a:lstStyle/>
              <a:p>
                <a:pPr>
                  <a:defRPr sz="1000">
                    <a:solidFill>
                      <a:srgbClr val="FF99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20k - 30k</c:v>
                </c:pt>
                <c:pt idx="1">
                  <c:v>30k - 35k</c:v>
                </c:pt>
                <c:pt idx="2">
                  <c:v>35k - 40k</c:v>
                </c:pt>
                <c:pt idx="3">
                  <c:v>40k - 45k</c:v>
                </c:pt>
                <c:pt idx="4">
                  <c:v>45k - 50k</c:v>
                </c:pt>
                <c:pt idx="5">
                  <c:v>50k+</c:v>
                </c:pt>
              </c:strCache>
            </c:strRef>
          </c:cat>
          <c:val>
            <c:numRef>
              <c:f>Sheet1!$C$2:$C$7</c:f>
              <c:numCache>
                <c:formatCode>0.00</c:formatCode>
                <c:ptCount val="6"/>
                <c:pt idx="1">
                  <c:v>7.7314903875381957E-3</c:v>
                </c:pt>
                <c:pt idx="2" formatCode="0.000">
                  <c:v>4.0470537448737322E-3</c:v>
                </c:pt>
                <c:pt idx="3">
                  <c:v>2.2237607007544385E-2</c:v>
                </c:pt>
                <c:pt idx="4">
                  <c:v>1.9381983755533176E-2</c:v>
                </c:pt>
                <c:pt idx="5">
                  <c:v>3.2093053544156314E-2</c:v>
                </c:pt>
              </c:numCache>
            </c:numRef>
          </c:val>
          <c:extLst>
            <c:ext xmlns:c16="http://schemas.microsoft.com/office/drawing/2014/chart" uri="{C3380CC4-5D6E-409C-BE32-E72D297353CC}">
              <c16:uniqueId val="{0000000D-A8C8-B840-AA20-A7F79B38DDBA}"/>
            </c:ext>
          </c:extLst>
        </c:ser>
        <c:dLbls>
          <c:showLegendKey val="0"/>
          <c:showVal val="1"/>
          <c:showCatName val="0"/>
          <c:showSerName val="0"/>
          <c:showPercent val="0"/>
          <c:showBubbleSize val="0"/>
        </c:dLbls>
        <c:axId val="133941120"/>
        <c:axId val="133942656"/>
      </c:radarChart>
      <c:catAx>
        <c:axId val="133941120"/>
        <c:scaling>
          <c:orientation val="minMax"/>
        </c:scaling>
        <c:delete val="0"/>
        <c:axPos val="b"/>
        <c:majorGridlines/>
        <c:numFmt formatCode="General" sourceLinked="0"/>
        <c:majorTickMark val="none"/>
        <c:minorTickMark val="none"/>
        <c:tickLblPos val="nextTo"/>
        <c:spPr>
          <a:ln w="9525">
            <a:noFill/>
          </a:ln>
        </c:spPr>
        <c:txPr>
          <a:bodyPr/>
          <a:lstStyle/>
          <a:p>
            <a:pPr>
              <a:defRPr sz="1100" b="0">
                <a:latin typeface="Calibri" panose="020F0502020204030204" pitchFamily="34" charset="0"/>
              </a:defRPr>
            </a:pPr>
            <a:endParaRPr lang="en-US"/>
          </a:p>
        </c:txPr>
        <c:crossAx val="133942656"/>
        <c:crosses val="autoZero"/>
        <c:auto val="1"/>
        <c:lblAlgn val="ctr"/>
        <c:lblOffset val="100"/>
        <c:noMultiLvlLbl val="0"/>
      </c:catAx>
      <c:valAx>
        <c:axId val="133942656"/>
        <c:scaling>
          <c:orientation val="minMax"/>
          <c:max val="3.3000000000000008E-2"/>
        </c:scaling>
        <c:delete val="0"/>
        <c:axPos val="l"/>
        <c:majorGridlines>
          <c:spPr>
            <a:ln>
              <a:solidFill>
                <a:srgbClr val="758085">
                  <a:lumMod val="20000"/>
                  <a:lumOff val="80000"/>
                </a:srgbClr>
              </a:solidFill>
              <a:prstDash val="sysDot"/>
            </a:ln>
          </c:spPr>
        </c:majorGridlines>
        <c:minorGridlines>
          <c:spPr>
            <a:ln>
              <a:solidFill>
                <a:srgbClr val="2F5897">
                  <a:lumMod val="20000"/>
                  <a:lumOff val="80000"/>
                </a:srgbClr>
              </a:solidFill>
              <a:prstDash val="sysDot"/>
            </a:ln>
          </c:spPr>
        </c:minorGridlines>
        <c:numFmt formatCode="General" sourceLinked="0"/>
        <c:majorTickMark val="none"/>
        <c:minorTickMark val="none"/>
        <c:tickLblPos val="none"/>
        <c:crossAx val="133941120"/>
        <c:crosses val="autoZero"/>
        <c:crossBetween val="between"/>
        <c:minorUnit val="0.1"/>
      </c:valAx>
    </c:plotArea>
    <c:legend>
      <c:legendPos val="t"/>
      <c:layout>
        <c:manualLayout>
          <c:xMode val="edge"/>
          <c:yMode val="edge"/>
          <c:x val="0.64801870078740154"/>
          <c:y val="0"/>
          <c:w val="0.35198129921259841"/>
          <c:h val="0.12745466986605666"/>
        </c:manualLayout>
      </c:layout>
      <c:overlay val="0"/>
      <c:txPr>
        <a:bodyPr/>
        <a:lstStyle/>
        <a:p>
          <a:pPr>
            <a:defRPr sz="1100">
              <a:latin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20k - 30k</c:v>
                </c:pt>
              </c:strCache>
            </c:strRef>
          </c:tx>
          <c:spPr>
            <a:solidFill>
              <a:schemeClr val="accent2"/>
            </a:solidFill>
            <a:ln>
              <a:noFill/>
            </a:ln>
            <a:effectLst/>
          </c:spPr>
          <c:invertIfNegative val="0"/>
          <c:dPt>
            <c:idx val="0"/>
            <c:invertIfNegative val="0"/>
            <c:bubble3D val="0"/>
            <c:extLst>
              <c:ext xmlns:c16="http://schemas.microsoft.com/office/drawing/2014/chart" uri="{C3380CC4-5D6E-409C-BE32-E72D297353CC}">
                <c16:uniqueId val="{00000001-7263-4EA7-A85D-3EDCE6D80956}"/>
              </c:ext>
            </c:extLst>
          </c:dPt>
          <c:dPt>
            <c:idx val="1"/>
            <c:invertIfNegative val="0"/>
            <c:bubble3D val="0"/>
            <c:spPr>
              <a:solidFill>
                <a:schemeClr val="accent2"/>
              </a:solidFill>
              <a:ln>
                <a:solidFill>
                  <a:srgbClr val="00B050"/>
                </a:solidFill>
              </a:ln>
              <a:effectLst/>
            </c:spPr>
            <c:extLst>
              <c:ext xmlns:c16="http://schemas.microsoft.com/office/drawing/2014/chart" uri="{C3380CC4-5D6E-409C-BE32-E72D297353CC}">
                <c16:uniqueId val="{00000002-3E64-4132-BF64-A6DF0188B5CE}"/>
              </c:ext>
            </c:extLst>
          </c:dPt>
          <c:dPt>
            <c:idx val="2"/>
            <c:invertIfNegative val="0"/>
            <c:bubble3D val="0"/>
            <c:extLst>
              <c:ext xmlns:c16="http://schemas.microsoft.com/office/drawing/2014/chart" uri="{C3380CC4-5D6E-409C-BE32-E72D297353CC}">
                <c16:uniqueId val="{00000003-7263-4EA7-A85D-3EDCE6D80956}"/>
              </c:ext>
            </c:extLst>
          </c:dPt>
          <c:dPt>
            <c:idx val="3"/>
            <c:invertIfNegative val="0"/>
            <c:bubble3D val="0"/>
            <c:extLst>
              <c:ext xmlns:c16="http://schemas.microsoft.com/office/drawing/2014/chart" uri="{C3380CC4-5D6E-409C-BE32-E72D297353CC}">
                <c16:uniqueId val="{00000004-7263-4EA7-A85D-3EDCE6D80956}"/>
              </c:ext>
            </c:extLst>
          </c:dPt>
          <c:dLbls>
            <c:dLbl>
              <c:idx val="3"/>
              <c:layout>
                <c:manualLayout>
                  <c:x val="6.1273859413642938E-3"/>
                  <c:y val="7.26086456886758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263-4EA7-A85D-3EDCE6D80956}"/>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Brand A</c:v>
                </c:pt>
                <c:pt idx="1">
                  <c:v>Brand B</c:v>
                </c:pt>
                <c:pt idx="2">
                  <c:v>Brand C</c:v>
                </c:pt>
              </c:strCache>
            </c:strRef>
          </c:cat>
          <c:val>
            <c:numRef>
              <c:f>Sheet1!$B$2:$D$2</c:f>
              <c:numCache>
                <c:formatCode>0.00</c:formatCode>
                <c:ptCount val="3"/>
                <c:pt idx="1">
                  <c:v>9.11580881191799E-2</c:v>
                </c:pt>
              </c:numCache>
            </c:numRef>
          </c:val>
          <c:extLst>
            <c:ext xmlns:c16="http://schemas.microsoft.com/office/drawing/2014/chart" uri="{C3380CC4-5D6E-409C-BE32-E72D297353CC}">
              <c16:uniqueId val="{00000006-E983-1347-9B1C-A71F256BBC6A}"/>
            </c:ext>
          </c:extLst>
        </c:ser>
        <c:ser>
          <c:idx val="1"/>
          <c:order val="1"/>
          <c:tx>
            <c:strRef>
              <c:f>Sheet1!$A$3</c:f>
              <c:strCache>
                <c:ptCount val="1"/>
                <c:pt idx="0">
                  <c:v>30k - 35k</c:v>
                </c:pt>
              </c:strCache>
            </c:strRef>
          </c:tx>
          <c:spPr>
            <a:solidFill>
              <a:schemeClr val="accent4"/>
            </a:solidFill>
            <a:ln>
              <a:noFill/>
            </a:ln>
            <a:effectLst/>
          </c:spPr>
          <c:invertIfNegative val="0"/>
          <c:dPt>
            <c:idx val="0"/>
            <c:invertIfNegative val="0"/>
            <c:bubble3D val="0"/>
            <c:spPr>
              <a:solidFill>
                <a:schemeClr val="accent4"/>
              </a:solidFill>
              <a:ln w="6350">
                <a:noFill/>
              </a:ln>
              <a:effectLst/>
            </c:spPr>
            <c:extLst>
              <c:ext xmlns:c16="http://schemas.microsoft.com/office/drawing/2014/chart" uri="{C3380CC4-5D6E-409C-BE32-E72D297353CC}">
                <c16:uniqueId val="{00000006-7263-4EA7-A85D-3EDCE6D80956}"/>
              </c:ext>
            </c:extLst>
          </c:dPt>
          <c:dPt>
            <c:idx val="1"/>
            <c:invertIfNegative val="0"/>
            <c:bubble3D val="0"/>
            <c:spPr>
              <a:solidFill>
                <a:schemeClr val="accent4"/>
              </a:solidFill>
              <a:ln>
                <a:solidFill>
                  <a:srgbClr val="00B050"/>
                </a:solidFill>
              </a:ln>
              <a:effectLst/>
            </c:spPr>
            <c:extLst>
              <c:ext xmlns:c16="http://schemas.microsoft.com/office/drawing/2014/chart" uri="{C3380CC4-5D6E-409C-BE32-E72D297353CC}">
                <c16:uniqueId val="{00000008-3E64-4132-BF64-A6DF0188B5CE}"/>
              </c:ext>
            </c:extLst>
          </c:dPt>
          <c:dLbls>
            <c:dLbl>
              <c:idx val="3"/>
              <c:layout>
                <c:manualLayout>
                  <c:x val="-1.5318464853410734E-3"/>
                  <c:y val="-7.260864568867585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263-4EA7-A85D-3EDCE6D80956}"/>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Brand A</c:v>
                </c:pt>
                <c:pt idx="1">
                  <c:v>Brand B</c:v>
                </c:pt>
                <c:pt idx="2">
                  <c:v>Brand C</c:v>
                </c:pt>
              </c:strCache>
            </c:strRef>
          </c:cat>
          <c:val>
            <c:numRef>
              <c:f>Sheet1!$B$3:$D$3</c:f>
              <c:numCache>
                <c:formatCode>0.00</c:formatCode>
                <c:ptCount val="3"/>
                <c:pt idx="0" formatCode="0.000">
                  <c:v>1.3019101527086171E-3</c:v>
                </c:pt>
                <c:pt idx="1">
                  <c:v>5.7582526593224576E-2</c:v>
                </c:pt>
                <c:pt idx="2">
                  <c:v>7.7314903875381957E-3</c:v>
                </c:pt>
              </c:numCache>
            </c:numRef>
          </c:val>
          <c:extLst>
            <c:ext xmlns:c16="http://schemas.microsoft.com/office/drawing/2014/chart" uri="{C3380CC4-5D6E-409C-BE32-E72D297353CC}">
              <c16:uniqueId val="{0000000D-E983-1347-9B1C-A71F256BBC6A}"/>
            </c:ext>
          </c:extLst>
        </c:ser>
        <c:ser>
          <c:idx val="2"/>
          <c:order val="2"/>
          <c:tx>
            <c:strRef>
              <c:f>Sheet1!$A$4</c:f>
              <c:strCache>
                <c:ptCount val="1"/>
                <c:pt idx="0">
                  <c:v>35k - 40k</c:v>
                </c:pt>
              </c:strCache>
            </c:strRef>
          </c:tx>
          <c:spPr>
            <a:solidFill>
              <a:schemeClr val="accent2">
                <a:lumMod val="20000"/>
                <a:lumOff val="80000"/>
              </a:schemeClr>
            </a:solidFill>
            <a:ln>
              <a:noFill/>
            </a:ln>
            <a:effectLst/>
          </c:spPr>
          <c:invertIfNegative val="0"/>
          <c:dPt>
            <c:idx val="0"/>
            <c:invertIfNegative val="0"/>
            <c:bubble3D val="0"/>
            <c:spPr>
              <a:solidFill>
                <a:schemeClr val="accent2">
                  <a:lumMod val="20000"/>
                  <a:lumOff val="80000"/>
                </a:schemeClr>
              </a:solidFill>
              <a:ln w="6350">
                <a:noFill/>
              </a:ln>
              <a:effectLst/>
            </c:spPr>
            <c:extLst>
              <c:ext xmlns:c16="http://schemas.microsoft.com/office/drawing/2014/chart" uri="{C3380CC4-5D6E-409C-BE32-E72D297353CC}">
                <c16:uniqueId val="{0000000E-E983-1347-9B1C-A71F256BBC6A}"/>
              </c:ext>
            </c:extLst>
          </c:dPt>
          <c:dPt>
            <c:idx val="1"/>
            <c:invertIfNegative val="0"/>
            <c:bubble3D val="0"/>
            <c:extLst>
              <c:ext xmlns:c16="http://schemas.microsoft.com/office/drawing/2014/chart" uri="{C3380CC4-5D6E-409C-BE32-E72D297353CC}">
                <c16:uniqueId val="{0000000B-7263-4EA7-A85D-3EDCE6D80956}"/>
              </c:ext>
            </c:extLst>
          </c:dPt>
          <c:dPt>
            <c:idx val="2"/>
            <c:invertIfNegative val="0"/>
            <c:bubble3D val="0"/>
            <c:extLst>
              <c:ext xmlns:c16="http://schemas.microsoft.com/office/drawing/2014/chart" uri="{C3380CC4-5D6E-409C-BE32-E72D297353CC}">
                <c16:uniqueId val="{0000000C-3E64-4132-BF64-A6DF0188B5CE}"/>
              </c:ext>
            </c:extLst>
          </c:dPt>
          <c:dLbls>
            <c:dLbl>
              <c:idx val="3"/>
              <c:layout>
                <c:manualLayout>
                  <c:x val="0"/>
                  <c:y val="1.45217291377351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263-4EA7-A85D-3EDCE6D80956}"/>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Brand A</c:v>
                </c:pt>
                <c:pt idx="1">
                  <c:v>Brand B</c:v>
                </c:pt>
                <c:pt idx="2">
                  <c:v>Brand C</c:v>
                </c:pt>
              </c:strCache>
            </c:strRef>
          </c:cat>
          <c:val>
            <c:numRef>
              <c:f>Sheet1!$B$4:$D$4</c:f>
              <c:numCache>
                <c:formatCode>0.00</c:formatCode>
                <c:ptCount val="3"/>
                <c:pt idx="0" formatCode="0.000">
                  <c:v>2.5901143967191889E-3</c:v>
                </c:pt>
                <c:pt idx="1">
                  <c:v>4.6890082314848577E-2</c:v>
                </c:pt>
                <c:pt idx="2">
                  <c:v>4.0470537448737322E-3</c:v>
                </c:pt>
              </c:numCache>
            </c:numRef>
          </c:val>
          <c:extLst>
            <c:ext xmlns:c16="http://schemas.microsoft.com/office/drawing/2014/chart" uri="{C3380CC4-5D6E-409C-BE32-E72D297353CC}">
              <c16:uniqueId val="{00000014-E983-1347-9B1C-A71F256BBC6A}"/>
            </c:ext>
          </c:extLst>
        </c:ser>
        <c:ser>
          <c:idx val="3"/>
          <c:order val="3"/>
          <c:tx>
            <c:strRef>
              <c:f>Sheet1!$A$5</c:f>
              <c:strCache>
                <c:ptCount val="1"/>
                <c:pt idx="0">
                  <c:v>40k - 45k</c:v>
                </c:pt>
              </c:strCache>
            </c:strRef>
          </c:tx>
          <c:spPr>
            <a:solidFill>
              <a:schemeClr val="bg2">
                <a:lumMod val="75000"/>
              </a:schemeClr>
            </a:solidFill>
            <a:ln>
              <a:noFill/>
            </a:ln>
            <a:effectLst/>
          </c:spPr>
          <c:invertIfNegative val="0"/>
          <c:dPt>
            <c:idx val="0"/>
            <c:invertIfNegative val="0"/>
            <c:bubble3D val="0"/>
            <c:spPr>
              <a:solidFill>
                <a:schemeClr val="bg2">
                  <a:lumMod val="75000"/>
                </a:schemeClr>
              </a:solidFill>
              <a:ln>
                <a:solidFill>
                  <a:srgbClr val="00B050"/>
                </a:solidFill>
              </a:ln>
              <a:effectLst/>
            </c:spPr>
            <c:extLst>
              <c:ext xmlns:c16="http://schemas.microsoft.com/office/drawing/2014/chart" uri="{C3380CC4-5D6E-409C-BE32-E72D297353CC}">
                <c16:uniqueId val="{0000000E-3E64-4132-BF64-A6DF0188B5CE}"/>
              </c:ext>
            </c:extLst>
          </c:dPt>
          <c:dPt>
            <c:idx val="1"/>
            <c:invertIfNegative val="0"/>
            <c:bubble3D val="0"/>
            <c:spPr>
              <a:solidFill>
                <a:schemeClr val="bg2">
                  <a:lumMod val="75000"/>
                </a:schemeClr>
              </a:solidFill>
              <a:ln w="6350">
                <a:noFill/>
              </a:ln>
              <a:effectLst/>
            </c:spPr>
            <c:extLst>
              <c:ext xmlns:c16="http://schemas.microsoft.com/office/drawing/2014/chart" uri="{C3380CC4-5D6E-409C-BE32-E72D297353CC}">
                <c16:uniqueId val="{00000003-300A-D74C-9CA0-44408EAE122A}"/>
              </c:ext>
            </c:extLst>
          </c:dPt>
          <c:dPt>
            <c:idx val="2"/>
            <c:invertIfNegative val="0"/>
            <c:bubble3D val="0"/>
            <c:spPr>
              <a:solidFill>
                <a:schemeClr val="bg2">
                  <a:lumMod val="75000"/>
                </a:schemeClr>
              </a:solidFill>
              <a:ln w="6350">
                <a:solidFill>
                  <a:srgbClr val="00B050"/>
                </a:solidFill>
              </a:ln>
              <a:effectLst/>
            </c:spPr>
            <c:extLst>
              <c:ext xmlns:c16="http://schemas.microsoft.com/office/drawing/2014/chart" uri="{C3380CC4-5D6E-409C-BE32-E72D297353CC}">
                <c16:uniqueId val="{00000005-300A-D74C-9CA0-44408EAE122A}"/>
              </c:ext>
            </c:extLst>
          </c:dPt>
          <c:dLbls>
            <c:dLbl>
              <c:idx val="3"/>
              <c:layout>
                <c:manualLayout>
                  <c:x val="-3.0636929706821469E-3"/>
                  <c:y val="1.21014409481126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263-4EA7-A85D-3EDCE6D80956}"/>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Sheet1!$B$1:$D$1</c:f>
              <c:strCache>
                <c:ptCount val="3"/>
                <c:pt idx="0">
                  <c:v>Brand A</c:v>
                </c:pt>
                <c:pt idx="1">
                  <c:v>Brand B</c:v>
                </c:pt>
                <c:pt idx="2">
                  <c:v>Brand C</c:v>
                </c:pt>
              </c:strCache>
            </c:strRef>
          </c:cat>
          <c:val>
            <c:numRef>
              <c:f>Sheet1!$B$5:$D$5</c:f>
              <c:numCache>
                <c:formatCode>0.00</c:formatCode>
                <c:ptCount val="3"/>
                <c:pt idx="0" formatCode="0.000">
                  <c:v>9.7458572501378047E-3</c:v>
                </c:pt>
                <c:pt idx="1">
                  <c:v>4.3551853522964139E-2</c:v>
                </c:pt>
                <c:pt idx="2">
                  <c:v>2.2237607007544385E-2</c:v>
                </c:pt>
              </c:numCache>
            </c:numRef>
          </c:val>
          <c:extLst>
            <c:ext xmlns:c16="http://schemas.microsoft.com/office/drawing/2014/chart" uri="{C3380CC4-5D6E-409C-BE32-E72D297353CC}">
              <c16:uniqueId val="{00000001-54FC-8945-A3D2-D3B377839F9B}"/>
            </c:ext>
          </c:extLst>
        </c:ser>
        <c:ser>
          <c:idx val="4"/>
          <c:order val="4"/>
          <c:tx>
            <c:strRef>
              <c:f>Sheet1!$A$6</c:f>
              <c:strCache>
                <c:ptCount val="1"/>
                <c:pt idx="0">
                  <c:v>45k - 50k</c:v>
                </c:pt>
              </c:strCache>
            </c:strRef>
          </c:tx>
          <c:spPr>
            <a:solidFill>
              <a:schemeClr val="accent4">
                <a:lumMod val="60000"/>
              </a:schemeClr>
            </a:solidFill>
            <a:ln>
              <a:noFill/>
            </a:ln>
            <a:effectLst/>
          </c:spPr>
          <c:invertIfNegative val="0"/>
          <c:dPt>
            <c:idx val="1"/>
            <c:invertIfNegative val="0"/>
            <c:bubble3D val="0"/>
            <c:extLst>
              <c:ext xmlns:c16="http://schemas.microsoft.com/office/drawing/2014/chart" uri="{C3380CC4-5D6E-409C-BE32-E72D297353CC}">
                <c16:uniqueId val="{00000013-3E64-4132-BF64-A6DF0188B5CE}"/>
              </c:ext>
            </c:extLst>
          </c:dPt>
          <c:dLbls>
            <c:dLbl>
              <c:idx val="3"/>
              <c:layout>
                <c:manualLayout>
                  <c:x val="-3.0636929706821469E-3"/>
                  <c:y val="1.45217291377351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263-4EA7-A85D-3EDCE6D80956}"/>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Sheet1!$B$1:$D$1</c:f>
              <c:strCache>
                <c:ptCount val="3"/>
                <c:pt idx="0">
                  <c:v>Brand A</c:v>
                </c:pt>
                <c:pt idx="1">
                  <c:v>Brand B</c:v>
                </c:pt>
                <c:pt idx="2">
                  <c:v>Brand C</c:v>
                </c:pt>
              </c:strCache>
            </c:strRef>
          </c:cat>
          <c:val>
            <c:numRef>
              <c:f>Sheet1!$B$6:$D$6</c:f>
              <c:numCache>
                <c:formatCode>0.00</c:formatCode>
                <c:ptCount val="3"/>
                <c:pt idx="0" formatCode="0.000">
                  <c:v>1.7175552968994162E-3</c:v>
                </c:pt>
                <c:pt idx="1">
                  <c:v>2.0330000231265626E-2</c:v>
                </c:pt>
                <c:pt idx="2">
                  <c:v>1.9381983755533176E-2</c:v>
                </c:pt>
              </c:numCache>
            </c:numRef>
          </c:val>
          <c:extLst>
            <c:ext xmlns:c16="http://schemas.microsoft.com/office/drawing/2014/chart" uri="{C3380CC4-5D6E-409C-BE32-E72D297353CC}">
              <c16:uniqueId val="{00000002-54FC-8945-A3D2-D3B377839F9B}"/>
            </c:ext>
          </c:extLst>
        </c:ser>
        <c:ser>
          <c:idx val="5"/>
          <c:order val="5"/>
          <c:tx>
            <c:strRef>
              <c:f>Sheet1!$A$7</c:f>
              <c:strCache>
                <c:ptCount val="1"/>
                <c:pt idx="0">
                  <c:v>50k+</c:v>
                </c:pt>
              </c:strCache>
            </c:strRef>
          </c:tx>
          <c:spPr>
            <a:solidFill>
              <a:schemeClr val="accent6">
                <a:lumMod val="60000"/>
              </a:schemeClr>
            </a:solidFill>
            <a:ln>
              <a:noFill/>
            </a:ln>
            <a:effectLst/>
          </c:spPr>
          <c:invertIfNegative val="0"/>
          <c:dPt>
            <c:idx val="0"/>
            <c:invertIfNegative val="0"/>
            <c:bubble3D val="0"/>
            <c:spPr>
              <a:solidFill>
                <a:schemeClr val="accent6">
                  <a:lumMod val="60000"/>
                </a:schemeClr>
              </a:solidFill>
              <a:ln>
                <a:solidFill>
                  <a:srgbClr val="00B050"/>
                </a:solidFill>
              </a:ln>
              <a:effectLst/>
            </c:spPr>
            <c:extLst>
              <c:ext xmlns:c16="http://schemas.microsoft.com/office/drawing/2014/chart" uri="{C3380CC4-5D6E-409C-BE32-E72D297353CC}">
                <c16:uniqueId val="{00000015-3E64-4132-BF64-A6DF0188B5CE}"/>
              </c:ext>
            </c:extLst>
          </c:dPt>
          <c:dPt>
            <c:idx val="1"/>
            <c:invertIfNegative val="0"/>
            <c:bubble3D val="0"/>
            <c:spPr>
              <a:solidFill>
                <a:schemeClr val="accent6">
                  <a:lumMod val="60000"/>
                </a:schemeClr>
              </a:solidFill>
              <a:ln w="28575">
                <a:noFill/>
              </a:ln>
              <a:effectLst/>
            </c:spPr>
            <c:extLst>
              <c:ext xmlns:c16="http://schemas.microsoft.com/office/drawing/2014/chart" uri="{C3380CC4-5D6E-409C-BE32-E72D297353CC}">
                <c16:uniqueId val="{00000004-300A-D74C-9CA0-44408EAE122A}"/>
              </c:ext>
            </c:extLst>
          </c:dPt>
          <c:dPt>
            <c:idx val="2"/>
            <c:invertIfNegative val="0"/>
            <c:bubble3D val="0"/>
            <c:spPr>
              <a:solidFill>
                <a:schemeClr val="accent6">
                  <a:lumMod val="60000"/>
                </a:schemeClr>
              </a:solidFill>
              <a:ln>
                <a:solidFill>
                  <a:srgbClr val="00B050"/>
                </a:solidFill>
              </a:ln>
              <a:effectLst/>
            </c:spPr>
            <c:extLst>
              <c:ext xmlns:c16="http://schemas.microsoft.com/office/drawing/2014/chart" uri="{C3380CC4-5D6E-409C-BE32-E72D297353CC}">
                <c16:uniqueId val="{00000016-7263-4EA7-A85D-3EDCE6D80956}"/>
              </c:ext>
            </c:extLst>
          </c:dPt>
          <c:dPt>
            <c:idx val="3"/>
            <c:invertIfNegative val="0"/>
            <c:bubble3D val="0"/>
            <c:extLst>
              <c:ext xmlns:c16="http://schemas.microsoft.com/office/drawing/2014/chart" uri="{C3380CC4-5D6E-409C-BE32-E72D297353CC}">
                <c16:uniqueId val="{00000018-7263-4EA7-A85D-3EDCE6D80956}"/>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Sheet1!$B$1:$D$1</c:f>
              <c:strCache>
                <c:ptCount val="3"/>
                <c:pt idx="0">
                  <c:v>Brand A</c:v>
                </c:pt>
                <c:pt idx="1">
                  <c:v>Brand B</c:v>
                </c:pt>
                <c:pt idx="2">
                  <c:v>Brand C</c:v>
                </c:pt>
              </c:strCache>
            </c:strRef>
          </c:cat>
          <c:val>
            <c:numRef>
              <c:f>Sheet1!$B$7:$D$7</c:f>
              <c:numCache>
                <c:formatCode>0.00</c:formatCode>
                <c:ptCount val="3"/>
                <c:pt idx="0" formatCode="0.000">
                  <c:v>6.7232998669102184E-3</c:v>
                </c:pt>
                <c:pt idx="1">
                  <c:v>8.0427498749730594E-3</c:v>
                </c:pt>
                <c:pt idx="2">
                  <c:v>3.2093053544156314E-2</c:v>
                </c:pt>
              </c:numCache>
            </c:numRef>
          </c:val>
          <c:extLst>
            <c:ext xmlns:c16="http://schemas.microsoft.com/office/drawing/2014/chart" uri="{C3380CC4-5D6E-409C-BE32-E72D297353CC}">
              <c16:uniqueId val="{00000003-54FC-8945-A3D2-D3B377839F9B}"/>
            </c:ext>
          </c:extLst>
        </c:ser>
        <c:dLbls>
          <c:showLegendKey val="0"/>
          <c:showVal val="1"/>
          <c:showCatName val="0"/>
          <c:showSerName val="0"/>
          <c:showPercent val="0"/>
          <c:showBubbleSize val="0"/>
        </c:dLbls>
        <c:gapWidth val="84"/>
        <c:overlap val="-6"/>
        <c:axId val="135550080"/>
        <c:axId val="135551616"/>
      </c:barChart>
      <c:catAx>
        <c:axId val="135550080"/>
        <c:scaling>
          <c:orientation val="minMax"/>
        </c:scaling>
        <c:delete val="0"/>
        <c:axPos val="b"/>
        <c:numFmt formatCode="General"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2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35551616"/>
        <c:crosses val="autoZero"/>
        <c:auto val="1"/>
        <c:lblAlgn val="ctr"/>
        <c:lblOffset val="100"/>
        <c:noMultiLvlLbl val="0"/>
      </c:catAx>
      <c:valAx>
        <c:axId val="135551616"/>
        <c:scaling>
          <c:orientation val="minMax"/>
        </c:scaling>
        <c:delete val="1"/>
        <c:axPos val="l"/>
        <c:numFmt formatCode="General" sourceLinked="0"/>
        <c:majorTickMark val="none"/>
        <c:minorTickMark val="none"/>
        <c:tickLblPos val="none"/>
        <c:crossAx val="135550080"/>
        <c:crosses val="autoZero"/>
        <c:crossBetween val="between"/>
        <c:minorUnit val="0.1"/>
      </c:valAx>
      <c:spPr>
        <a:noFill/>
        <a:ln>
          <a:noFill/>
        </a:ln>
        <a:effectLst/>
      </c:spPr>
    </c:plotArea>
    <c:legend>
      <c:legendPos val="t"/>
      <c:layout>
        <c:manualLayout>
          <c:xMode val="edge"/>
          <c:yMode val="edge"/>
          <c:x val="8.4597729875879428E-3"/>
          <c:y val="2.0923105538477034E-3"/>
          <c:w val="0.40780612082433121"/>
          <c:h val="0.1319020854308370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w="9525" cap="flat" cmpd="sng" algn="ctr">
      <a:noFill/>
      <a:prstDash val="solid"/>
    </a:ln>
    <a:effectLst/>
  </c:spPr>
  <c:txPr>
    <a:bodyPr/>
    <a:lstStyle/>
    <a:p>
      <a:pPr>
        <a:defRPr sz="1000">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tx1"/>
                </a:solidFill>
                <a:latin typeface="Calibri" pitchFamily="34" charset="0"/>
              </a:defRPr>
            </a:pPr>
            <a:r>
              <a:rPr lang="en-IN" sz="1400" dirty="0">
                <a:solidFill>
                  <a:schemeClr val="tx1"/>
                </a:solidFill>
                <a:latin typeface="Calibri" pitchFamily="34" charset="0"/>
              </a:rPr>
              <a:t>Brand A Trust 2021  vs </a:t>
            </a:r>
            <a:r>
              <a:rPr lang="en-IN" sz="1400" baseline="0" dirty="0">
                <a:solidFill>
                  <a:schemeClr val="tx1"/>
                </a:solidFill>
                <a:latin typeface="Calibri" pitchFamily="34" charset="0"/>
              </a:rPr>
              <a:t>2022</a:t>
            </a:r>
            <a:endParaRPr lang="en-IN" sz="1400" dirty="0">
              <a:solidFill>
                <a:schemeClr val="tx1"/>
              </a:solidFill>
              <a:latin typeface="Calibri" pitchFamily="34" charset="0"/>
            </a:endParaRPr>
          </a:p>
        </c:rich>
      </c:tx>
      <c:layout>
        <c:manualLayout>
          <c:xMode val="edge"/>
          <c:yMode val="edge"/>
          <c:x val="0.33474682237753989"/>
          <c:y val="2.7565980367812658E-3"/>
        </c:manualLayout>
      </c:layout>
      <c:overlay val="0"/>
      <c:spPr>
        <a:noFill/>
      </c:spPr>
    </c:title>
    <c:autoTitleDeleted val="0"/>
    <c:plotArea>
      <c:layout>
        <c:manualLayout>
          <c:layoutTarget val="inner"/>
          <c:xMode val="edge"/>
          <c:yMode val="edge"/>
          <c:x val="7.623555676230126E-2"/>
          <c:y val="0.1374088152098227"/>
          <c:w val="0.86712553172232776"/>
          <c:h val="0.79707574870939124"/>
        </c:manualLayout>
      </c:layout>
      <c:barChart>
        <c:barDir val="col"/>
        <c:grouping val="clustered"/>
        <c:varyColors val="0"/>
        <c:ser>
          <c:idx val="0"/>
          <c:order val="0"/>
          <c:tx>
            <c:strRef>
              <c:f>Sheet1!$B$1</c:f>
              <c:strCache>
                <c:ptCount val="1"/>
                <c:pt idx="0">
                  <c:v>MDB 2021</c:v>
                </c:pt>
              </c:strCache>
            </c:strRef>
          </c:tx>
          <c:spPr>
            <a:solidFill>
              <a:srgbClr val="83A6D9"/>
            </a:solidFill>
          </c:spPr>
          <c:invertIfNegative val="0"/>
          <c:dLbls>
            <c:dLbl>
              <c:idx val="0"/>
              <c:layout>
                <c:manualLayout>
                  <c:x val="5.6179775280898875E-3"/>
                  <c:y val="-1.0107409373209064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389-1C4F-9FAF-4547B436634F}"/>
                </c:ext>
              </c:extLst>
            </c:dLbl>
            <c:dLbl>
              <c:idx val="1"/>
              <c:layout>
                <c:manualLayout>
                  <c:x val="3.74502344510307E-3"/>
                  <c:y val="8.269794110343797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389-1C4F-9FAF-4547B436634F}"/>
                </c:ext>
              </c:extLst>
            </c:dLbl>
            <c:spPr>
              <a:noFill/>
              <a:ln>
                <a:noFill/>
              </a:ln>
              <a:effectLst/>
            </c:spPr>
            <c:txPr>
              <a:bodyPr/>
              <a:lstStyle/>
              <a:p>
                <a:pPr>
                  <a:defRPr sz="1000" b="0">
                    <a:solidFill>
                      <a:schemeClr val="tx2">
                        <a:lumMod val="60000"/>
                        <a:lumOff val="40000"/>
                      </a:schemeClr>
                    </a:solidFill>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20k - 30k</c:v>
                </c:pt>
                <c:pt idx="1">
                  <c:v>30k - 35k</c:v>
                </c:pt>
                <c:pt idx="2">
                  <c:v>35k - 40k</c:v>
                </c:pt>
                <c:pt idx="3">
                  <c:v>40k - 45k</c:v>
                </c:pt>
                <c:pt idx="4">
                  <c:v>45k - 50k</c:v>
                </c:pt>
                <c:pt idx="5">
                  <c:v>50k+</c:v>
                </c:pt>
              </c:strCache>
            </c:strRef>
          </c:cat>
          <c:val>
            <c:numRef>
              <c:f>Sheet1!$B$2:$B$7</c:f>
              <c:numCache>
                <c:formatCode>0.00</c:formatCode>
                <c:ptCount val="6"/>
                <c:pt idx="0">
                  <c:v>9.1737132620615558E-2</c:v>
                </c:pt>
                <c:pt idx="1">
                  <c:v>5.1170692270519007E-2</c:v>
                </c:pt>
                <c:pt idx="2">
                  <c:v>3.1859237505794842E-2</c:v>
                </c:pt>
                <c:pt idx="3">
                  <c:v>1.6578781044462428E-2</c:v>
                </c:pt>
                <c:pt idx="4">
                  <c:v>2.7615591127345306E-2</c:v>
                </c:pt>
                <c:pt idx="5">
                  <c:v>2.4423208264363384E-2</c:v>
                </c:pt>
              </c:numCache>
            </c:numRef>
          </c:val>
          <c:extLst>
            <c:ext xmlns:c16="http://schemas.microsoft.com/office/drawing/2014/chart" uri="{C3380CC4-5D6E-409C-BE32-E72D297353CC}">
              <c16:uniqueId val="{00000002-0389-1C4F-9FAF-4547B436634F}"/>
            </c:ext>
          </c:extLst>
        </c:ser>
        <c:ser>
          <c:idx val="1"/>
          <c:order val="1"/>
          <c:tx>
            <c:strRef>
              <c:f>Sheet1!$C$1</c:f>
              <c:strCache>
                <c:ptCount val="1"/>
                <c:pt idx="0">
                  <c:v>MDB 2022</c:v>
                </c:pt>
              </c:strCache>
            </c:strRef>
          </c:tx>
          <c:spPr>
            <a:solidFill>
              <a:srgbClr val="2F5897"/>
            </a:solidFill>
          </c:spPr>
          <c:invertIfNegative val="0"/>
          <c:dLbls>
            <c:dLbl>
              <c:idx val="4"/>
              <c:numFmt formatCode="#,##0.000" sourceLinked="0"/>
              <c:spPr>
                <a:noFill/>
                <a:ln>
                  <a:noFill/>
                </a:ln>
                <a:effectLst/>
              </c:spPr>
              <c:txPr>
                <a:bodyPr/>
                <a:lstStyle/>
                <a:p>
                  <a:pPr>
                    <a:defRPr sz="1000" b="0">
                      <a:solidFill>
                        <a:srgbClr val="42568D"/>
                      </a:solidFill>
                      <a:latin typeface="Calibri"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0-2606-49D6-A390-4AB45531F25B}"/>
                </c:ext>
              </c:extLst>
            </c:dLbl>
            <c:numFmt formatCode="#,##0.00" sourceLinked="0"/>
            <c:spPr>
              <a:noFill/>
              <a:ln>
                <a:noFill/>
              </a:ln>
              <a:effectLst/>
            </c:spPr>
            <c:txPr>
              <a:bodyPr/>
              <a:lstStyle/>
              <a:p>
                <a:pPr>
                  <a:defRPr sz="1000" b="0">
                    <a:solidFill>
                      <a:srgbClr val="42568D"/>
                    </a:solidFill>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20k - 30k</c:v>
                </c:pt>
                <c:pt idx="1">
                  <c:v>30k - 35k</c:v>
                </c:pt>
                <c:pt idx="2">
                  <c:v>35k - 40k</c:v>
                </c:pt>
                <c:pt idx="3">
                  <c:v>40k - 45k</c:v>
                </c:pt>
                <c:pt idx="4">
                  <c:v>45k - 50k</c:v>
                </c:pt>
                <c:pt idx="5">
                  <c:v>50k+</c:v>
                </c:pt>
              </c:strCache>
            </c:strRef>
          </c:cat>
          <c:val>
            <c:numRef>
              <c:f>Sheet1!$C$2:$C$7</c:f>
              <c:numCache>
                <c:formatCode>0.000</c:formatCode>
                <c:ptCount val="6"/>
                <c:pt idx="1">
                  <c:v>1.3019101527086171E-3</c:v>
                </c:pt>
                <c:pt idx="2">
                  <c:v>2.5901143967191889E-3</c:v>
                </c:pt>
                <c:pt idx="3">
                  <c:v>9.7458572501378047E-3</c:v>
                </c:pt>
                <c:pt idx="4">
                  <c:v>1.7175552968994162E-3</c:v>
                </c:pt>
                <c:pt idx="5">
                  <c:v>6.7232998669102184E-3</c:v>
                </c:pt>
              </c:numCache>
            </c:numRef>
          </c:val>
          <c:extLst>
            <c:ext xmlns:c16="http://schemas.microsoft.com/office/drawing/2014/chart" uri="{C3380CC4-5D6E-409C-BE32-E72D297353CC}">
              <c16:uniqueId val="{00000003-0389-1C4F-9FAF-4547B436634F}"/>
            </c:ext>
          </c:extLst>
        </c:ser>
        <c:dLbls>
          <c:showLegendKey val="0"/>
          <c:showVal val="0"/>
          <c:showCatName val="0"/>
          <c:showSerName val="0"/>
          <c:showPercent val="0"/>
          <c:showBubbleSize val="0"/>
        </c:dLbls>
        <c:gapWidth val="150"/>
        <c:axId val="135976064"/>
        <c:axId val="135977600"/>
      </c:barChart>
      <c:catAx>
        <c:axId val="135976064"/>
        <c:scaling>
          <c:orientation val="minMax"/>
        </c:scaling>
        <c:delete val="0"/>
        <c:axPos val="b"/>
        <c:numFmt formatCode="General" sourceLinked="0"/>
        <c:majorTickMark val="none"/>
        <c:minorTickMark val="none"/>
        <c:tickLblPos val="nextTo"/>
        <c:txPr>
          <a:bodyPr/>
          <a:lstStyle/>
          <a:p>
            <a:pPr>
              <a:defRPr sz="1100" b="0">
                <a:latin typeface="Calibri" pitchFamily="34" charset="0"/>
              </a:defRPr>
            </a:pPr>
            <a:endParaRPr lang="en-US"/>
          </a:p>
        </c:txPr>
        <c:crossAx val="135977600"/>
        <c:crosses val="autoZero"/>
        <c:auto val="1"/>
        <c:lblAlgn val="ctr"/>
        <c:lblOffset val="100"/>
        <c:noMultiLvlLbl val="0"/>
      </c:catAx>
      <c:valAx>
        <c:axId val="135977600"/>
        <c:scaling>
          <c:orientation val="minMax"/>
        </c:scaling>
        <c:delete val="0"/>
        <c:axPos val="l"/>
        <c:numFmt formatCode="0.00" sourceLinked="1"/>
        <c:majorTickMark val="none"/>
        <c:minorTickMark val="none"/>
        <c:tickLblPos val="nextTo"/>
        <c:txPr>
          <a:bodyPr/>
          <a:lstStyle/>
          <a:p>
            <a:pPr>
              <a:defRPr sz="1100" b="0">
                <a:latin typeface="Calibri" pitchFamily="34" charset="0"/>
              </a:defRPr>
            </a:pPr>
            <a:endParaRPr lang="en-US"/>
          </a:p>
        </c:txPr>
        <c:crossAx val="135976064"/>
        <c:crosses val="autoZero"/>
        <c:crossBetween val="between"/>
      </c:valAx>
    </c:plotArea>
    <c:legend>
      <c:legendPos val="r"/>
      <c:layout>
        <c:manualLayout>
          <c:xMode val="edge"/>
          <c:yMode val="edge"/>
          <c:x val="0.36303046388864313"/>
          <c:y val="6.986261289028653E-2"/>
          <c:w val="0.28277861334748888"/>
          <c:h val="8.128534740081024E-2"/>
        </c:manualLayout>
      </c:layout>
      <c:overlay val="0"/>
      <c:txPr>
        <a:bodyPr/>
        <a:lstStyle/>
        <a:p>
          <a:pPr>
            <a:defRPr sz="1100" b="0">
              <a:latin typeface="Calibri"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Brand A</c:v>
                </c:pt>
              </c:strCache>
            </c:strRef>
          </c:tx>
          <c:spPr>
            <a:solidFill>
              <a:srgbClr val="2F5897"/>
            </a:solidFill>
            <a:ln>
              <a:noFill/>
            </a:ln>
          </c:spPr>
          <c:invertIfNegative val="0"/>
          <c:dLbls>
            <c:spPr>
              <a:noFill/>
              <a:ln>
                <a:noFill/>
              </a:ln>
              <a:effectLst/>
            </c:spPr>
            <c:txPr>
              <a:bodyPr wrap="square" lIns="38100" tIns="19050" rIns="38100" bIns="19050" anchor="ctr">
                <a:spAutoFit/>
              </a:bodyPr>
              <a:lstStyle/>
              <a:p>
                <a:pPr>
                  <a:defRPr b="1">
                    <a:solidFill>
                      <a:schemeClr val="tx2"/>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Female</c:v>
                </c:pt>
                <c:pt idx="1">
                  <c:v>Male</c:v>
                </c:pt>
              </c:strCache>
            </c:strRef>
          </c:cat>
          <c:val>
            <c:numRef>
              <c:f>Sheet1!$B$2:$B$3</c:f>
              <c:numCache>
                <c:formatCode>0.000</c:formatCode>
                <c:ptCount val="2"/>
                <c:pt idx="0">
                  <c:v>3.60759208688594E-3</c:v>
                </c:pt>
                <c:pt idx="1">
                  <c:v>3.3909606555784996E-3</c:v>
                </c:pt>
              </c:numCache>
            </c:numRef>
          </c:val>
          <c:extLst>
            <c:ext xmlns:c16="http://schemas.microsoft.com/office/drawing/2014/chart" uri="{C3380CC4-5D6E-409C-BE32-E72D297353CC}">
              <c16:uniqueId val="{00000000-DE3B-0E4F-A191-5D38E515065A}"/>
            </c:ext>
          </c:extLst>
        </c:ser>
        <c:ser>
          <c:idx val="1"/>
          <c:order val="1"/>
          <c:tx>
            <c:strRef>
              <c:f>Sheet1!$C$1</c:f>
              <c:strCache>
                <c:ptCount val="1"/>
                <c:pt idx="0">
                  <c:v>Brand B</c:v>
                </c:pt>
              </c:strCache>
            </c:strRef>
          </c:tx>
          <c:spPr>
            <a:solidFill>
              <a:srgbClr val="C00000"/>
            </a:solidFill>
          </c:spPr>
          <c:invertIfNegative val="0"/>
          <c:dLbls>
            <c:spPr>
              <a:noFill/>
              <a:ln>
                <a:noFill/>
              </a:ln>
              <a:effectLst/>
            </c:spPr>
            <c:txPr>
              <a:bodyPr wrap="square" lIns="38100" tIns="19050" rIns="38100" bIns="19050" anchor="ctr">
                <a:spAutoFit/>
              </a:bodyPr>
              <a:lstStyle/>
              <a:p>
                <a:pPr>
                  <a:defRPr b="1">
                    <a:solidFill>
                      <a:srgbClr val="C0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Female</c:v>
                </c:pt>
                <c:pt idx="1">
                  <c:v>Male</c:v>
                </c:pt>
              </c:strCache>
            </c:strRef>
          </c:cat>
          <c:val>
            <c:numRef>
              <c:f>Sheet1!$C$2:$C$3</c:f>
              <c:numCache>
                <c:formatCode>0.00</c:formatCode>
                <c:ptCount val="2"/>
                <c:pt idx="0">
                  <c:v>1.2923820946093241E-2</c:v>
                </c:pt>
                <c:pt idx="1">
                  <c:v>5.8141946978489817E-2</c:v>
                </c:pt>
              </c:numCache>
            </c:numRef>
          </c:val>
          <c:extLst>
            <c:ext xmlns:c16="http://schemas.microsoft.com/office/drawing/2014/chart" uri="{C3380CC4-5D6E-409C-BE32-E72D297353CC}">
              <c16:uniqueId val="{00000001-DE3B-0E4F-A191-5D38E515065A}"/>
            </c:ext>
          </c:extLst>
        </c:ser>
        <c:ser>
          <c:idx val="2"/>
          <c:order val="2"/>
          <c:tx>
            <c:strRef>
              <c:f>Sheet1!$D$1</c:f>
              <c:strCache>
                <c:ptCount val="1"/>
                <c:pt idx="0">
                  <c:v>Brand C</c:v>
                </c:pt>
              </c:strCache>
            </c:strRef>
          </c:tx>
          <c:spPr>
            <a:solidFill>
              <a:srgbClr val="FF9900"/>
            </a:solidFill>
          </c:spPr>
          <c:invertIfNegative val="0"/>
          <c:dLbls>
            <c:spPr>
              <a:noFill/>
              <a:ln>
                <a:noFill/>
              </a:ln>
              <a:effectLst/>
            </c:spPr>
            <c:txPr>
              <a:bodyPr wrap="square" lIns="38100" tIns="19050" rIns="38100" bIns="19050" anchor="ctr">
                <a:spAutoFit/>
              </a:bodyPr>
              <a:lstStyle/>
              <a:p>
                <a:pPr>
                  <a:defRPr b="1">
                    <a:solidFill>
                      <a:srgbClr val="FF99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Female</c:v>
                </c:pt>
                <c:pt idx="1">
                  <c:v>Male</c:v>
                </c:pt>
              </c:strCache>
            </c:strRef>
          </c:cat>
          <c:val>
            <c:numRef>
              <c:f>Sheet1!$D$2:$D$3</c:f>
              <c:numCache>
                <c:formatCode>0.00</c:formatCode>
                <c:ptCount val="2"/>
                <c:pt idx="0">
                  <c:v>1.1317350133841584E-2</c:v>
                </c:pt>
                <c:pt idx="1">
                  <c:v>1.3128773891806028E-2</c:v>
                </c:pt>
              </c:numCache>
            </c:numRef>
          </c:val>
          <c:extLst>
            <c:ext xmlns:c16="http://schemas.microsoft.com/office/drawing/2014/chart" uri="{C3380CC4-5D6E-409C-BE32-E72D297353CC}">
              <c16:uniqueId val="{00000002-DE3B-0E4F-A191-5D38E515065A}"/>
            </c:ext>
          </c:extLst>
        </c:ser>
        <c:dLbls>
          <c:showLegendKey val="0"/>
          <c:showVal val="1"/>
          <c:showCatName val="0"/>
          <c:showSerName val="0"/>
          <c:showPercent val="0"/>
          <c:showBubbleSize val="0"/>
        </c:dLbls>
        <c:gapWidth val="150"/>
        <c:overlap val="-25"/>
        <c:axId val="112128000"/>
        <c:axId val="112129536"/>
      </c:barChart>
      <c:catAx>
        <c:axId val="112128000"/>
        <c:scaling>
          <c:orientation val="minMax"/>
        </c:scaling>
        <c:delete val="0"/>
        <c:axPos val="b"/>
        <c:numFmt formatCode="General" sourceLinked="0"/>
        <c:majorTickMark val="none"/>
        <c:minorTickMark val="none"/>
        <c:tickLblPos val="nextTo"/>
        <c:txPr>
          <a:bodyPr/>
          <a:lstStyle/>
          <a:p>
            <a:pPr>
              <a:defRPr sz="1200" b="1"/>
            </a:pPr>
            <a:endParaRPr lang="en-US"/>
          </a:p>
        </c:txPr>
        <c:crossAx val="112129536"/>
        <c:crosses val="autoZero"/>
        <c:auto val="1"/>
        <c:lblAlgn val="ctr"/>
        <c:lblOffset val="100"/>
        <c:noMultiLvlLbl val="0"/>
      </c:catAx>
      <c:valAx>
        <c:axId val="112129536"/>
        <c:scaling>
          <c:orientation val="minMax"/>
        </c:scaling>
        <c:delete val="1"/>
        <c:axPos val="l"/>
        <c:numFmt formatCode="General" sourceLinked="0"/>
        <c:majorTickMark val="none"/>
        <c:minorTickMark val="none"/>
        <c:tickLblPos val="none"/>
        <c:crossAx val="112128000"/>
        <c:crosses val="autoZero"/>
        <c:crossBetween val="between"/>
      </c:valAx>
    </c:plotArea>
    <c:legend>
      <c:legendPos val="t"/>
      <c:layout>
        <c:manualLayout>
          <c:xMode val="edge"/>
          <c:yMode val="edge"/>
          <c:x val="0.20770099858207375"/>
          <c:y val="0"/>
          <c:w val="0.7922990014179262"/>
          <c:h val="6.5859127522852751E-2"/>
        </c:manualLayout>
      </c:layout>
      <c:overlay val="0"/>
      <c:txPr>
        <a:bodyPr/>
        <a:lstStyle/>
        <a:p>
          <a:pPr>
            <a:defRPr sz="1400"/>
          </a:pPr>
          <a:endParaRPr lang="en-US"/>
        </a:p>
      </c:txPr>
    </c:legend>
    <c:plotVisOnly val="1"/>
    <c:dispBlanksAs val="gap"/>
    <c:showDLblsOverMax val="0"/>
  </c:chart>
  <c:txPr>
    <a:bodyPr/>
    <a:lstStyle/>
    <a:p>
      <a:pPr>
        <a:defRPr sz="1000">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tx1"/>
                </a:solidFill>
                <a:latin typeface="Calibri" pitchFamily="34" charset="0"/>
              </a:defRPr>
            </a:pPr>
            <a:r>
              <a:rPr lang="en-IN" sz="1400" dirty="0">
                <a:solidFill>
                  <a:schemeClr val="tx1"/>
                </a:solidFill>
                <a:latin typeface="Calibri" pitchFamily="34" charset="0"/>
              </a:rPr>
              <a:t>Brand A  Trust 2021 vs </a:t>
            </a:r>
            <a:r>
              <a:rPr lang="en-IN" sz="1400" baseline="0" dirty="0">
                <a:solidFill>
                  <a:schemeClr val="tx1"/>
                </a:solidFill>
                <a:latin typeface="Calibri" pitchFamily="34" charset="0"/>
              </a:rPr>
              <a:t>2022</a:t>
            </a:r>
            <a:endParaRPr lang="en-IN" sz="1400" dirty="0">
              <a:solidFill>
                <a:schemeClr val="tx1"/>
              </a:solidFill>
              <a:latin typeface="Calibri" pitchFamily="34" charset="0"/>
            </a:endParaRPr>
          </a:p>
        </c:rich>
      </c:tx>
      <c:layout>
        <c:manualLayout>
          <c:xMode val="edge"/>
          <c:yMode val="edge"/>
          <c:x val="0.31035915769149541"/>
          <c:y val="1.9150171813015052E-2"/>
        </c:manualLayout>
      </c:layout>
      <c:overlay val="0"/>
      <c:spPr>
        <a:noFill/>
      </c:spPr>
    </c:title>
    <c:autoTitleDeleted val="0"/>
    <c:plotArea>
      <c:layout>
        <c:manualLayout>
          <c:layoutTarget val="inner"/>
          <c:xMode val="edge"/>
          <c:yMode val="edge"/>
          <c:x val="7.623555676230126E-2"/>
          <c:y val="0.14016547127086484"/>
          <c:w val="0.86712553172232776"/>
          <c:h val="0.79481484864255658"/>
        </c:manualLayout>
      </c:layout>
      <c:barChart>
        <c:barDir val="col"/>
        <c:grouping val="clustered"/>
        <c:varyColors val="0"/>
        <c:ser>
          <c:idx val="0"/>
          <c:order val="0"/>
          <c:tx>
            <c:strRef>
              <c:f>Sheet1!$B$1</c:f>
              <c:strCache>
                <c:ptCount val="1"/>
                <c:pt idx="0">
                  <c:v>MDB 2021</c:v>
                </c:pt>
              </c:strCache>
            </c:strRef>
          </c:tx>
          <c:spPr>
            <a:solidFill>
              <a:srgbClr val="83A6D9"/>
            </a:solidFill>
          </c:spPr>
          <c:invertIfNegative val="0"/>
          <c:dLbls>
            <c:spPr>
              <a:noFill/>
              <a:ln>
                <a:noFill/>
              </a:ln>
              <a:effectLst/>
            </c:spPr>
            <c:txPr>
              <a:bodyPr/>
              <a:lstStyle/>
              <a:p>
                <a:pPr>
                  <a:defRPr sz="1000" b="1">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Female</c:v>
                </c:pt>
                <c:pt idx="1">
                  <c:v>Male</c:v>
                </c:pt>
              </c:strCache>
            </c:strRef>
          </c:cat>
          <c:val>
            <c:numRef>
              <c:f>Sheet1!$B$2:$B$3</c:f>
              <c:numCache>
                <c:formatCode>0.00</c:formatCode>
                <c:ptCount val="2"/>
                <c:pt idx="0">
                  <c:v>2.2400624245261777E-2</c:v>
                </c:pt>
                <c:pt idx="1">
                  <c:v>4.5817157836083602E-2</c:v>
                </c:pt>
              </c:numCache>
            </c:numRef>
          </c:val>
          <c:extLst>
            <c:ext xmlns:c16="http://schemas.microsoft.com/office/drawing/2014/chart" uri="{C3380CC4-5D6E-409C-BE32-E72D297353CC}">
              <c16:uniqueId val="{00000000-2032-3044-9ED4-4402DBA63A94}"/>
            </c:ext>
          </c:extLst>
        </c:ser>
        <c:ser>
          <c:idx val="1"/>
          <c:order val="1"/>
          <c:tx>
            <c:strRef>
              <c:f>Sheet1!$C$1</c:f>
              <c:strCache>
                <c:ptCount val="1"/>
                <c:pt idx="0">
                  <c:v>MDB 2022</c:v>
                </c:pt>
              </c:strCache>
            </c:strRef>
          </c:tx>
          <c:spPr>
            <a:solidFill>
              <a:srgbClr val="2F5897"/>
            </a:solidFill>
          </c:spPr>
          <c:invertIfNegative val="0"/>
          <c:dLbls>
            <c:spPr>
              <a:noFill/>
              <a:ln>
                <a:noFill/>
              </a:ln>
              <a:effectLst/>
            </c:spPr>
            <c:txPr>
              <a:bodyPr/>
              <a:lstStyle/>
              <a:p>
                <a:pPr>
                  <a:defRPr sz="1000" b="1">
                    <a:latin typeface="Calibri"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Female</c:v>
                </c:pt>
                <c:pt idx="1">
                  <c:v>Male</c:v>
                </c:pt>
              </c:strCache>
            </c:strRef>
          </c:cat>
          <c:val>
            <c:numRef>
              <c:f>Sheet1!$C$2:$C$3</c:f>
              <c:numCache>
                <c:formatCode>0.000</c:formatCode>
                <c:ptCount val="2"/>
                <c:pt idx="0">
                  <c:v>3.60759208688594E-3</c:v>
                </c:pt>
                <c:pt idx="1">
                  <c:v>3.3909606555784996E-3</c:v>
                </c:pt>
              </c:numCache>
            </c:numRef>
          </c:val>
          <c:extLst>
            <c:ext xmlns:c16="http://schemas.microsoft.com/office/drawing/2014/chart" uri="{C3380CC4-5D6E-409C-BE32-E72D297353CC}">
              <c16:uniqueId val="{00000001-2032-3044-9ED4-4402DBA63A94}"/>
            </c:ext>
          </c:extLst>
        </c:ser>
        <c:dLbls>
          <c:showLegendKey val="0"/>
          <c:showVal val="0"/>
          <c:showCatName val="0"/>
          <c:showSerName val="0"/>
          <c:showPercent val="0"/>
          <c:showBubbleSize val="0"/>
        </c:dLbls>
        <c:gapWidth val="150"/>
        <c:axId val="139094272"/>
        <c:axId val="144687488"/>
      </c:barChart>
      <c:catAx>
        <c:axId val="139094272"/>
        <c:scaling>
          <c:orientation val="minMax"/>
        </c:scaling>
        <c:delete val="0"/>
        <c:axPos val="b"/>
        <c:numFmt formatCode="General" sourceLinked="0"/>
        <c:majorTickMark val="none"/>
        <c:minorTickMark val="none"/>
        <c:tickLblPos val="nextTo"/>
        <c:txPr>
          <a:bodyPr/>
          <a:lstStyle/>
          <a:p>
            <a:pPr>
              <a:defRPr sz="1200" b="1">
                <a:latin typeface="Calibri" pitchFamily="34" charset="0"/>
              </a:defRPr>
            </a:pPr>
            <a:endParaRPr lang="en-US"/>
          </a:p>
        </c:txPr>
        <c:crossAx val="144687488"/>
        <c:crosses val="autoZero"/>
        <c:auto val="1"/>
        <c:lblAlgn val="ctr"/>
        <c:lblOffset val="100"/>
        <c:noMultiLvlLbl val="0"/>
      </c:catAx>
      <c:valAx>
        <c:axId val="144687488"/>
        <c:scaling>
          <c:orientation val="minMax"/>
        </c:scaling>
        <c:delete val="0"/>
        <c:axPos val="l"/>
        <c:numFmt formatCode="0.00" sourceLinked="1"/>
        <c:majorTickMark val="none"/>
        <c:minorTickMark val="none"/>
        <c:tickLblPos val="nextTo"/>
        <c:txPr>
          <a:bodyPr/>
          <a:lstStyle/>
          <a:p>
            <a:pPr>
              <a:defRPr sz="1100" b="0">
                <a:latin typeface="Calibri" pitchFamily="34" charset="0"/>
              </a:defRPr>
            </a:pPr>
            <a:endParaRPr lang="en-US"/>
          </a:p>
        </c:txPr>
        <c:crossAx val="139094272"/>
        <c:crosses val="autoZero"/>
        <c:crossBetween val="between"/>
      </c:valAx>
    </c:plotArea>
    <c:legend>
      <c:legendPos val="r"/>
      <c:layout>
        <c:manualLayout>
          <c:xMode val="edge"/>
          <c:yMode val="edge"/>
          <c:x val="0.34182852143482062"/>
          <c:y val="0.10252450532672046"/>
          <c:w val="0.31142818354602225"/>
          <c:h val="4.0270075583940225E-2"/>
        </c:manualLayout>
      </c:layout>
      <c:overlay val="0"/>
      <c:txPr>
        <a:bodyPr/>
        <a:lstStyle/>
        <a:p>
          <a:pPr>
            <a:defRPr sz="1100" b="0">
              <a:latin typeface="Calibri"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0.05507</cdr:x>
      <cdr:y>0.07898</cdr:y>
    </cdr:from>
    <cdr:to>
      <cdr:x>0.12105</cdr:x>
      <cdr:y>0.11975</cdr:y>
    </cdr:to>
    <cdr:sp macro="" textlink="">
      <cdr:nvSpPr>
        <cdr:cNvPr id="12" name="TextBox 1">
          <a:extLst xmlns:a="http://schemas.openxmlformats.org/drawingml/2006/main">
            <a:ext uri="{FF2B5EF4-FFF2-40B4-BE49-F238E27FC236}">
              <a16:creationId xmlns:a16="http://schemas.microsoft.com/office/drawing/2014/main" id="{0DD2AA8A-855D-9A44-81FE-71858DAA4503}"/>
            </a:ext>
          </a:extLst>
        </cdr:cNvPr>
        <cdr:cNvSpPr txBox="1"/>
      </cdr:nvSpPr>
      <cdr:spPr>
        <a:xfrm xmlns:a="http://schemas.openxmlformats.org/drawingml/2006/main">
          <a:off x="467909" y="427296"/>
          <a:ext cx="560586" cy="22057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rgbClr val="C00000"/>
              </a:solidFill>
              <a:latin typeface="Calibri" panose="020F0502020204030204" pitchFamily="34" charset="0"/>
              <a:cs typeface="Calibri" panose="020F0502020204030204" pitchFamily="34" charset="0"/>
            </a:rPr>
            <a:t>#219</a:t>
          </a:r>
        </a:p>
      </cdr:txBody>
    </cdr:sp>
  </cdr:relSizeAnchor>
  <cdr:relSizeAnchor xmlns:cdr="http://schemas.openxmlformats.org/drawingml/2006/chartDrawing">
    <cdr:from>
      <cdr:x>0.41018</cdr:x>
      <cdr:y>0.76937</cdr:y>
    </cdr:from>
    <cdr:to>
      <cdr:x>0.47616</cdr:x>
      <cdr:y>0.81488</cdr:y>
    </cdr:to>
    <cdr:sp macro="" textlink="">
      <cdr:nvSpPr>
        <cdr:cNvPr id="13" name="TextBox 1">
          <a:extLst xmlns:a="http://schemas.openxmlformats.org/drawingml/2006/main">
            <a:ext uri="{FF2B5EF4-FFF2-40B4-BE49-F238E27FC236}">
              <a16:creationId xmlns:a16="http://schemas.microsoft.com/office/drawing/2014/main" id="{165611FC-1738-2145-95E7-9BB7C2A61C05}"/>
            </a:ext>
          </a:extLst>
        </cdr:cNvPr>
        <cdr:cNvSpPr txBox="1"/>
      </cdr:nvSpPr>
      <cdr:spPr>
        <a:xfrm xmlns:a="http://schemas.openxmlformats.org/drawingml/2006/main">
          <a:off x="3485022" y="4162457"/>
          <a:ext cx="560586" cy="246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rgbClr val="42568D"/>
              </a:solidFill>
              <a:latin typeface="Calibri" panose="020F0502020204030204" pitchFamily="34" charset="0"/>
              <a:cs typeface="Calibri" panose="020F0502020204030204" pitchFamily="34" charset="0"/>
            </a:rPr>
            <a:t>#887</a:t>
          </a:r>
        </a:p>
      </cdr:txBody>
    </cdr:sp>
  </cdr:relSizeAnchor>
  <cdr:relSizeAnchor xmlns:cdr="http://schemas.openxmlformats.org/drawingml/2006/chartDrawing">
    <cdr:from>
      <cdr:x>0.58864</cdr:x>
      <cdr:y>0.8361</cdr:y>
    </cdr:from>
    <cdr:to>
      <cdr:x>0.65462</cdr:x>
      <cdr:y>0.88161</cdr:y>
    </cdr:to>
    <cdr:sp macro="" textlink="">
      <cdr:nvSpPr>
        <cdr:cNvPr id="11" name="TextBox 1">
          <a:extLst xmlns:a="http://schemas.openxmlformats.org/drawingml/2006/main">
            <a:ext uri="{FF2B5EF4-FFF2-40B4-BE49-F238E27FC236}">
              <a16:creationId xmlns:a16="http://schemas.microsoft.com/office/drawing/2014/main" id="{165611FC-1738-2145-95E7-9BB7C2A61C05}"/>
            </a:ext>
          </a:extLst>
        </cdr:cNvPr>
        <cdr:cNvSpPr txBox="1"/>
      </cdr:nvSpPr>
      <cdr:spPr>
        <a:xfrm xmlns:a="http://schemas.openxmlformats.org/drawingml/2006/main">
          <a:off x="5001283" y="4523453"/>
          <a:ext cx="560586" cy="246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dirty="0">
              <a:solidFill>
                <a:schemeClr val="accent6">
                  <a:lumMod val="50000"/>
                </a:schemeClr>
              </a:solidFill>
              <a:latin typeface="Calibri" panose="020F0502020204030204" pitchFamily="34" charset="0"/>
              <a:cs typeface="Calibri" panose="020F0502020204030204" pitchFamily="34" charset="0"/>
            </a:rPr>
            <a:t>#1187</a:t>
          </a:r>
        </a:p>
      </cdr:txBody>
    </cdr:sp>
  </cdr:relSizeAnchor>
  <cdr:relSizeAnchor xmlns:cdr="http://schemas.openxmlformats.org/drawingml/2006/chartDrawing">
    <cdr:from>
      <cdr:x>0.08806</cdr:x>
      <cdr:y>0.3692</cdr:y>
    </cdr:from>
    <cdr:to>
      <cdr:x>0.15404</cdr:x>
      <cdr:y>0.40997</cdr:y>
    </cdr:to>
    <cdr:sp macro="" textlink="">
      <cdr:nvSpPr>
        <cdr:cNvPr id="9" name="TextBox 1">
          <a:extLst xmlns:a="http://schemas.openxmlformats.org/drawingml/2006/main">
            <a:ext uri="{FF2B5EF4-FFF2-40B4-BE49-F238E27FC236}">
              <a16:creationId xmlns:a16="http://schemas.microsoft.com/office/drawing/2014/main" id="{0DD2AA8A-855D-9A44-81FE-71858DAA4503}"/>
            </a:ext>
          </a:extLst>
        </cdr:cNvPr>
        <cdr:cNvSpPr txBox="1"/>
      </cdr:nvSpPr>
      <cdr:spPr>
        <a:xfrm xmlns:a="http://schemas.openxmlformats.org/drawingml/2006/main">
          <a:off x="748202" y="1997454"/>
          <a:ext cx="560586" cy="22057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rgbClr val="C00000"/>
              </a:solidFill>
              <a:latin typeface="Calibri" panose="020F0502020204030204" pitchFamily="34" charset="0"/>
              <a:cs typeface="Calibri" panose="020F0502020204030204" pitchFamily="34" charset="0"/>
            </a:rPr>
            <a:t>#274</a:t>
          </a:r>
        </a:p>
      </cdr:txBody>
    </cdr:sp>
  </cdr:relSizeAnchor>
  <cdr:relSizeAnchor xmlns:cdr="http://schemas.openxmlformats.org/drawingml/2006/chartDrawing">
    <cdr:from>
      <cdr:x>0.68607</cdr:x>
      <cdr:y>0.85447</cdr:y>
    </cdr:from>
    <cdr:to>
      <cdr:x>0.75205</cdr:x>
      <cdr:y>0.89998</cdr:y>
    </cdr:to>
    <cdr:sp macro="" textlink="">
      <cdr:nvSpPr>
        <cdr:cNvPr id="14" name="TextBox 1">
          <a:extLst xmlns:a="http://schemas.openxmlformats.org/drawingml/2006/main">
            <a:ext uri="{FF2B5EF4-FFF2-40B4-BE49-F238E27FC236}">
              <a16:creationId xmlns:a16="http://schemas.microsoft.com/office/drawing/2014/main" id="{165611FC-1738-2145-95E7-9BB7C2A61C05}"/>
            </a:ext>
          </a:extLst>
        </cdr:cNvPr>
        <cdr:cNvSpPr txBox="1"/>
      </cdr:nvSpPr>
      <cdr:spPr>
        <a:xfrm xmlns:a="http://schemas.openxmlformats.org/drawingml/2006/main">
          <a:off x="5829095" y="4622837"/>
          <a:ext cx="560586" cy="246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dirty="0">
              <a:solidFill>
                <a:srgbClr val="7030A0"/>
              </a:solidFill>
              <a:latin typeface="Calibri" panose="020F0502020204030204" pitchFamily="34" charset="0"/>
              <a:cs typeface="Calibri" panose="020F0502020204030204" pitchFamily="34" charset="0"/>
            </a:rPr>
            <a:t>#1503</a:t>
          </a:r>
        </a:p>
      </cdr:txBody>
    </cdr:sp>
  </cdr:relSizeAnchor>
  <cdr:relSizeAnchor xmlns:cdr="http://schemas.openxmlformats.org/drawingml/2006/chartDrawing">
    <cdr:from>
      <cdr:x>0.14533</cdr:x>
      <cdr:y>0.38461</cdr:y>
    </cdr:from>
    <cdr:to>
      <cdr:x>0.21131</cdr:x>
      <cdr:y>0.42538</cdr:y>
    </cdr:to>
    <cdr:sp macro="" textlink="">
      <cdr:nvSpPr>
        <cdr:cNvPr id="15" name="TextBox 1">
          <a:extLst xmlns:a="http://schemas.openxmlformats.org/drawingml/2006/main">
            <a:ext uri="{FF2B5EF4-FFF2-40B4-BE49-F238E27FC236}">
              <a16:creationId xmlns:a16="http://schemas.microsoft.com/office/drawing/2014/main" id="{0DD2AA8A-855D-9A44-81FE-71858DAA4503}"/>
            </a:ext>
          </a:extLst>
        </cdr:cNvPr>
        <cdr:cNvSpPr txBox="1"/>
      </cdr:nvSpPr>
      <cdr:spPr>
        <a:xfrm xmlns:a="http://schemas.openxmlformats.org/drawingml/2006/main">
          <a:off x="1234799" y="2080830"/>
          <a:ext cx="560586" cy="22057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rgbClr val="00B050"/>
              </a:solidFill>
              <a:latin typeface="Calibri" panose="020F0502020204030204" pitchFamily="34" charset="0"/>
              <a:cs typeface="Calibri" panose="020F0502020204030204" pitchFamily="34" charset="0"/>
            </a:rPr>
            <a:t>#316</a:t>
          </a:r>
        </a:p>
      </cdr:txBody>
    </cdr:sp>
  </cdr:relSizeAnchor>
  <cdr:relSizeAnchor xmlns:cdr="http://schemas.openxmlformats.org/drawingml/2006/chartDrawing">
    <cdr:from>
      <cdr:x>0.23491</cdr:x>
      <cdr:y>0.70768</cdr:y>
    </cdr:from>
    <cdr:to>
      <cdr:x>0.30089</cdr:x>
      <cdr:y>0.74845</cdr:y>
    </cdr:to>
    <cdr:sp macro="" textlink="">
      <cdr:nvSpPr>
        <cdr:cNvPr id="16" name="TextBox 1">
          <a:extLst xmlns:a="http://schemas.openxmlformats.org/drawingml/2006/main">
            <a:ext uri="{FF2B5EF4-FFF2-40B4-BE49-F238E27FC236}">
              <a16:creationId xmlns:a16="http://schemas.microsoft.com/office/drawing/2014/main" id="{0DD2AA8A-855D-9A44-81FE-71858DAA4503}"/>
            </a:ext>
          </a:extLst>
        </cdr:cNvPr>
        <cdr:cNvSpPr txBox="1"/>
      </cdr:nvSpPr>
      <cdr:spPr>
        <a:xfrm xmlns:a="http://schemas.openxmlformats.org/drawingml/2006/main">
          <a:off x="1995871" y="3828703"/>
          <a:ext cx="560586" cy="22057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chemeClr val="accent2">
                  <a:lumMod val="50000"/>
                </a:schemeClr>
              </a:solidFill>
              <a:latin typeface="Calibri" panose="020F0502020204030204" pitchFamily="34" charset="0"/>
              <a:cs typeface="Calibri" panose="020F0502020204030204" pitchFamily="34" charset="0"/>
            </a:rPr>
            <a:t>#601</a:t>
          </a:r>
        </a:p>
      </cdr:txBody>
    </cdr:sp>
  </cdr:relSizeAnchor>
  <cdr:relSizeAnchor xmlns:cdr="http://schemas.openxmlformats.org/drawingml/2006/chartDrawing">
    <cdr:from>
      <cdr:x>0.32119</cdr:x>
      <cdr:y>0.76937</cdr:y>
    </cdr:from>
    <cdr:to>
      <cdr:x>0.38717</cdr:x>
      <cdr:y>0.81014</cdr:y>
    </cdr:to>
    <cdr:sp macro="" textlink="">
      <cdr:nvSpPr>
        <cdr:cNvPr id="17" name="TextBox 1">
          <a:extLst xmlns:a="http://schemas.openxmlformats.org/drawingml/2006/main">
            <a:ext uri="{FF2B5EF4-FFF2-40B4-BE49-F238E27FC236}">
              <a16:creationId xmlns:a16="http://schemas.microsoft.com/office/drawing/2014/main" id="{0DD2AA8A-855D-9A44-81FE-71858DAA4503}"/>
            </a:ext>
          </a:extLst>
        </cdr:cNvPr>
        <cdr:cNvSpPr txBox="1"/>
      </cdr:nvSpPr>
      <cdr:spPr>
        <a:xfrm xmlns:a="http://schemas.openxmlformats.org/drawingml/2006/main">
          <a:off x="2728888" y="4162457"/>
          <a:ext cx="560586" cy="22057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chemeClr val="accent3">
                  <a:lumMod val="50000"/>
                </a:schemeClr>
              </a:solidFill>
              <a:latin typeface="Calibri" panose="020F0502020204030204" pitchFamily="34" charset="0"/>
              <a:cs typeface="Calibri" panose="020F0502020204030204" pitchFamily="34" charset="0"/>
            </a:rPr>
            <a:t>#785</a:t>
          </a:r>
        </a:p>
      </cdr:txBody>
    </cdr:sp>
  </cdr:relSizeAnchor>
  <cdr:relSizeAnchor xmlns:cdr="http://schemas.openxmlformats.org/drawingml/2006/chartDrawing">
    <cdr:from>
      <cdr:x>0.49935</cdr:x>
      <cdr:y>0.81727</cdr:y>
    </cdr:from>
    <cdr:to>
      <cdr:x>0.56533</cdr:x>
      <cdr:y>0.85804</cdr:y>
    </cdr:to>
    <cdr:sp macro="" textlink="">
      <cdr:nvSpPr>
        <cdr:cNvPr id="18" name="TextBox 1">
          <a:extLst xmlns:a="http://schemas.openxmlformats.org/drawingml/2006/main">
            <a:ext uri="{FF2B5EF4-FFF2-40B4-BE49-F238E27FC236}">
              <a16:creationId xmlns:a16="http://schemas.microsoft.com/office/drawing/2014/main" id="{0DD2AA8A-855D-9A44-81FE-71858DAA4503}"/>
            </a:ext>
          </a:extLst>
        </cdr:cNvPr>
        <cdr:cNvSpPr txBox="1"/>
      </cdr:nvSpPr>
      <cdr:spPr>
        <a:xfrm xmlns:a="http://schemas.openxmlformats.org/drawingml/2006/main">
          <a:off x="4242653" y="4421597"/>
          <a:ext cx="560586" cy="22057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chemeClr val="accent3">
                  <a:lumMod val="50000"/>
                </a:schemeClr>
              </a:solidFill>
              <a:latin typeface="Calibri" panose="020F0502020204030204" pitchFamily="34" charset="0"/>
              <a:cs typeface="Calibri" panose="020F0502020204030204" pitchFamily="34" charset="0"/>
            </a:rPr>
            <a:t>#1052</a:t>
          </a:r>
        </a:p>
      </cdr:txBody>
    </cdr:sp>
  </cdr:relSizeAnchor>
  <cdr:relSizeAnchor xmlns:cdr="http://schemas.openxmlformats.org/drawingml/2006/chartDrawing">
    <cdr:from>
      <cdr:x>0.1798</cdr:x>
      <cdr:y>0.79153</cdr:y>
    </cdr:from>
    <cdr:to>
      <cdr:x>0.24578</cdr:x>
      <cdr:y>0.8323</cdr:y>
    </cdr:to>
    <cdr:sp macro="" textlink="">
      <cdr:nvSpPr>
        <cdr:cNvPr id="19" name="TextBox 1">
          <a:extLst xmlns:a="http://schemas.openxmlformats.org/drawingml/2006/main">
            <a:ext uri="{FF2B5EF4-FFF2-40B4-BE49-F238E27FC236}">
              <a16:creationId xmlns:a16="http://schemas.microsoft.com/office/drawing/2014/main" id="{0DD2AA8A-855D-9A44-81FE-71858DAA4503}"/>
            </a:ext>
          </a:extLst>
        </cdr:cNvPr>
        <cdr:cNvSpPr txBox="1"/>
      </cdr:nvSpPr>
      <cdr:spPr>
        <a:xfrm xmlns:a="http://schemas.openxmlformats.org/drawingml/2006/main">
          <a:off x="1527621" y="4282360"/>
          <a:ext cx="560586" cy="22057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rgbClr val="00B050"/>
              </a:solidFill>
              <a:latin typeface="Calibri" panose="020F0502020204030204" pitchFamily="34" charset="0"/>
              <a:cs typeface="Calibri" panose="020F0502020204030204" pitchFamily="34" charset="0"/>
            </a:rPr>
            <a:t>#721</a:t>
          </a:r>
        </a:p>
      </cdr:txBody>
    </cdr:sp>
  </cdr:relSizeAnchor>
  <cdr:relSizeAnchor xmlns:cdr="http://schemas.openxmlformats.org/drawingml/2006/chartDrawing">
    <cdr:from>
      <cdr:x>0.44354</cdr:x>
      <cdr:y>0.12627</cdr:y>
    </cdr:from>
    <cdr:to>
      <cdr:x>0.50952</cdr:x>
      <cdr:y>0.17178</cdr:y>
    </cdr:to>
    <cdr:sp macro="" textlink="">
      <cdr:nvSpPr>
        <cdr:cNvPr id="20" name="TextBox 1">
          <a:extLst xmlns:a="http://schemas.openxmlformats.org/drawingml/2006/main">
            <a:ext uri="{FF2B5EF4-FFF2-40B4-BE49-F238E27FC236}">
              <a16:creationId xmlns:a16="http://schemas.microsoft.com/office/drawing/2014/main" id="{165611FC-1738-2145-95E7-9BB7C2A61C05}"/>
            </a:ext>
          </a:extLst>
        </cdr:cNvPr>
        <cdr:cNvSpPr txBox="1"/>
      </cdr:nvSpPr>
      <cdr:spPr>
        <a:xfrm xmlns:a="http://schemas.openxmlformats.org/drawingml/2006/main">
          <a:off x="3768477" y="683167"/>
          <a:ext cx="560586" cy="246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rgbClr val="42568D"/>
              </a:solidFill>
              <a:latin typeface="Calibri" panose="020F0502020204030204" pitchFamily="34" charset="0"/>
              <a:cs typeface="Calibri" panose="020F0502020204030204" pitchFamily="34" charset="0"/>
            </a:rPr>
            <a:t>#212</a:t>
          </a:r>
        </a:p>
      </cdr:txBody>
    </cdr:sp>
  </cdr:relSizeAnchor>
  <cdr:relSizeAnchor xmlns:cdr="http://schemas.openxmlformats.org/drawingml/2006/chartDrawing">
    <cdr:from>
      <cdr:x>0.63226</cdr:x>
      <cdr:y>0.80715</cdr:y>
    </cdr:from>
    <cdr:to>
      <cdr:x>0.69824</cdr:x>
      <cdr:y>0.85266</cdr:y>
    </cdr:to>
    <cdr:sp macro="" textlink="">
      <cdr:nvSpPr>
        <cdr:cNvPr id="21" name="TextBox 1">
          <a:extLst xmlns:a="http://schemas.openxmlformats.org/drawingml/2006/main">
            <a:ext uri="{FF2B5EF4-FFF2-40B4-BE49-F238E27FC236}">
              <a16:creationId xmlns:a16="http://schemas.microsoft.com/office/drawing/2014/main" id="{165611FC-1738-2145-95E7-9BB7C2A61C05}"/>
            </a:ext>
          </a:extLst>
        </cdr:cNvPr>
        <cdr:cNvSpPr txBox="1"/>
      </cdr:nvSpPr>
      <cdr:spPr>
        <a:xfrm xmlns:a="http://schemas.openxmlformats.org/drawingml/2006/main">
          <a:off x="5371895" y="4366830"/>
          <a:ext cx="560586" cy="246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dirty="0">
              <a:solidFill>
                <a:schemeClr val="accent6">
                  <a:lumMod val="50000"/>
                </a:schemeClr>
              </a:solidFill>
              <a:latin typeface="Calibri" panose="020F0502020204030204" pitchFamily="34" charset="0"/>
              <a:cs typeface="Calibri" panose="020F0502020204030204" pitchFamily="34" charset="0"/>
            </a:rPr>
            <a:t>#934</a:t>
          </a:r>
        </a:p>
      </cdr:txBody>
    </cdr:sp>
  </cdr:relSizeAnchor>
  <cdr:relSizeAnchor xmlns:cdr="http://schemas.openxmlformats.org/drawingml/2006/chartDrawing">
    <cdr:from>
      <cdr:x>0.81125</cdr:x>
      <cdr:y>0.85447</cdr:y>
    </cdr:from>
    <cdr:to>
      <cdr:x>0.87723</cdr:x>
      <cdr:y>0.89998</cdr:y>
    </cdr:to>
    <cdr:sp macro="" textlink="">
      <cdr:nvSpPr>
        <cdr:cNvPr id="22" name="TextBox 1">
          <a:extLst xmlns:a="http://schemas.openxmlformats.org/drawingml/2006/main">
            <a:ext uri="{FF2B5EF4-FFF2-40B4-BE49-F238E27FC236}">
              <a16:creationId xmlns:a16="http://schemas.microsoft.com/office/drawing/2014/main" id="{165611FC-1738-2145-95E7-9BB7C2A61C05}"/>
            </a:ext>
          </a:extLst>
        </cdr:cNvPr>
        <cdr:cNvSpPr txBox="1"/>
      </cdr:nvSpPr>
      <cdr:spPr>
        <a:xfrm xmlns:a="http://schemas.openxmlformats.org/drawingml/2006/main">
          <a:off x="6892664" y="4622837"/>
          <a:ext cx="560586" cy="246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dirty="0">
              <a:solidFill>
                <a:srgbClr val="00B0F0"/>
              </a:solidFill>
              <a:latin typeface="Calibri" panose="020F0502020204030204" pitchFamily="34" charset="0"/>
              <a:cs typeface="Calibri" panose="020F0502020204030204" pitchFamily="34" charset="0"/>
            </a:rPr>
            <a:t>#1275</a:t>
          </a:r>
        </a:p>
      </cdr:txBody>
    </cdr:sp>
  </cdr:relSizeAnchor>
</c:userShapes>
</file>

<file path=ppt/drawings/drawing2.xml><?xml version="1.0" encoding="utf-8"?>
<c:userShapes xmlns:c="http://schemas.openxmlformats.org/drawingml/2006/chart">
  <cdr:relSizeAnchor xmlns:cdr="http://schemas.openxmlformats.org/drawingml/2006/chartDrawing">
    <cdr:from>
      <cdr:x>0.79507</cdr:x>
      <cdr:y>0.34658</cdr:y>
    </cdr:from>
    <cdr:to>
      <cdr:x>0.93249</cdr:x>
      <cdr:y>0.38643</cdr:y>
    </cdr:to>
    <cdr:sp macro="" textlink="">
      <cdr:nvSpPr>
        <cdr:cNvPr id="2" name="TextBox 1">
          <a:extLst xmlns:a="http://schemas.openxmlformats.org/drawingml/2006/main">
            <a:ext uri="{FF2B5EF4-FFF2-40B4-BE49-F238E27FC236}">
              <a16:creationId xmlns:a16="http://schemas.microsoft.com/office/drawing/2014/main" id="{5B506457-C48D-504D-B8B4-C957DC40706A}"/>
            </a:ext>
          </a:extLst>
        </cdr:cNvPr>
        <cdr:cNvSpPr txBox="1"/>
      </cdr:nvSpPr>
      <cdr:spPr>
        <a:xfrm xmlns:a="http://schemas.openxmlformats.org/drawingml/2006/main">
          <a:off x="6300754" y="1690189"/>
          <a:ext cx="1089026" cy="1943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i="1" dirty="0">
              <a:solidFill>
                <a:schemeClr val="tx2"/>
              </a:solidFill>
              <a:latin typeface="Calibri" panose="020F0502020204030204" pitchFamily="34" charset="0"/>
              <a:cs typeface="Calibri" panose="020F0502020204030204" pitchFamily="34" charset="0"/>
            </a:rPr>
            <a:t>Brand A average</a:t>
          </a:r>
        </a:p>
      </cdr:txBody>
    </cdr:sp>
  </cdr:relSizeAnchor>
  <cdr:relSizeAnchor xmlns:cdr="http://schemas.openxmlformats.org/drawingml/2006/chartDrawing">
    <cdr:from>
      <cdr:x>0.79507</cdr:x>
      <cdr:y>0.40045</cdr:y>
    </cdr:from>
    <cdr:to>
      <cdr:x>0.93249</cdr:x>
      <cdr:y>0.4403</cdr:y>
    </cdr:to>
    <cdr:sp macro="" textlink="">
      <cdr:nvSpPr>
        <cdr:cNvPr id="3" name="TextBox 1">
          <a:extLst xmlns:a="http://schemas.openxmlformats.org/drawingml/2006/main">
            <a:ext uri="{FF2B5EF4-FFF2-40B4-BE49-F238E27FC236}">
              <a16:creationId xmlns:a16="http://schemas.microsoft.com/office/drawing/2014/main" id="{A98C220E-1880-5046-B0E7-B189CA958E8B}"/>
            </a:ext>
          </a:extLst>
        </cdr:cNvPr>
        <cdr:cNvSpPr txBox="1"/>
      </cdr:nvSpPr>
      <cdr:spPr>
        <a:xfrm xmlns:a="http://schemas.openxmlformats.org/drawingml/2006/main">
          <a:off x="6300754" y="1952907"/>
          <a:ext cx="1089026" cy="1943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i="1" dirty="0">
              <a:solidFill>
                <a:schemeClr val="accent2"/>
              </a:solidFill>
              <a:latin typeface="Calibri" panose="020F0502020204030204" pitchFamily="34" charset="0"/>
              <a:cs typeface="Calibri" panose="020F0502020204030204" pitchFamily="34" charset="0"/>
            </a:rPr>
            <a:t>Brand B average</a:t>
          </a:r>
        </a:p>
      </cdr:txBody>
    </cdr:sp>
  </cdr:relSizeAnchor>
  <cdr:relSizeAnchor xmlns:cdr="http://schemas.openxmlformats.org/drawingml/2006/chartDrawing">
    <cdr:from>
      <cdr:x>0.5611</cdr:x>
      <cdr:y>0.533</cdr:y>
    </cdr:from>
    <cdr:to>
      <cdr:x>0.70173</cdr:x>
      <cdr:y>0.59524</cdr:y>
    </cdr:to>
    <cdr:sp macro="" textlink="">
      <cdr:nvSpPr>
        <cdr:cNvPr id="4" name="TextBox 3">
          <a:extLst xmlns:a="http://schemas.openxmlformats.org/drawingml/2006/main">
            <a:ext uri="{FF2B5EF4-FFF2-40B4-BE49-F238E27FC236}">
              <a16:creationId xmlns:a16="http://schemas.microsoft.com/office/drawing/2014/main" id="{3878F16F-1A2C-A44A-9383-0C77CDBFE700}"/>
            </a:ext>
          </a:extLst>
        </cdr:cNvPr>
        <cdr:cNvSpPr txBox="1"/>
      </cdr:nvSpPr>
      <cdr:spPr>
        <a:xfrm xmlns:a="http://schemas.openxmlformats.org/drawingml/2006/main">
          <a:off x="4446587" y="2599352"/>
          <a:ext cx="1114465" cy="3035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i="1" dirty="0">
              <a:solidFill>
                <a:schemeClr val="accent3"/>
              </a:solidFill>
              <a:latin typeface="Calibri" panose="020F0502020204030204" pitchFamily="34" charset="0"/>
              <a:cs typeface="Calibri" panose="020F0502020204030204" pitchFamily="34" charset="0"/>
            </a:rPr>
            <a:t>Brand C average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IN"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715032A5-9DFD-480A-9A4E-5E3F809ED842}" type="datetimeFigureOut">
              <a:rPr lang="en-IN" smtClean="0"/>
              <a:pPr/>
              <a:t>25-07-2024</a:t>
            </a:fld>
            <a:endParaRPr lang="en-IN"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r>
              <a:rPr lang="en-IN" dirty="0"/>
              <a:t>19</a:t>
            </a:r>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FBE9C97E-C001-4865-B105-1162DEBEEB60}" type="slidenum">
              <a:rPr lang="en-IN" smtClean="0"/>
              <a:pPr/>
              <a:t>‹#›</a:t>
            </a:fld>
            <a:endParaRPr lang="en-IN" dirty="0"/>
          </a:p>
        </p:txBody>
      </p:sp>
    </p:spTree>
    <p:extLst>
      <p:ext uri="{BB962C8B-B14F-4D97-AF65-F5344CB8AC3E}">
        <p14:creationId xmlns:p14="http://schemas.microsoft.com/office/powerpoint/2010/main" val="312611428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GB"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CE13E9CD-EE19-4E2E-A4C6-674EB79CF6F9}" type="datetimeFigureOut">
              <a:rPr lang="en-GB" smtClean="0"/>
              <a:pPr/>
              <a:t>25/07/2024</a:t>
            </a:fld>
            <a:endParaRPr lang="en-GB"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GB"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r>
              <a:rPr lang="en-GB" dirty="0"/>
              <a:t>19</a:t>
            </a:r>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C8D30398-6B9E-4828-BA82-7FA3370168D8}" type="slidenum">
              <a:rPr lang="en-GB" smtClean="0"/>
              <a:pPr/>
              <a:t>‹#›</a:t>
            </a:fld>
            <a:endParaRPr lang="en-GB" dirty="0"/>
          </a:p>
        </p:txBody>
      </p:sp>
    </p:spTree>
    <p:extLst>
      <p:ext uri="{BB962C8B-B14F-4D97-AF65-F5344CB8AC3E}">
        <p14:creationId xmlns:p14="http://schemas.microsoft.com/office/powerpoint/2010/main" val="90659641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GB" dirty="0"/>
              <a:t>19</a:t>
            </a:r>
          </a:p>
        </p:txBody>
      </p:sp>
      <p:sp>
        <p:nvSpPr>
          <p:cNvPr id="5" name="Slide Number Placeholder 4"/>
          <p:cNvSpPr>
            <a:spLocks noGrp="1"/>
          </p:cNvSpPr>
          <p:nvPr>
            <p:ph type="sldNum" sz="quarter" idx="11"/>
          </p:nvPr>
        </p:nvSpPr>
        <p:spPr/>
        <p:txBody>
          <a:bodyPr/>
          <a:lstStyle/>
          <a:p>
            <a:fld id="{C8D30398-6B9E-4828-BA82-7FA3370168D8}" type="slidenum">
              <a:rPr lang="en-GB" smtClean="0"/>
              <a:pPr/>
              <a:t>2</a:t>
            </a:fld>
            <a:endParaRPr lang="en-GB" dirty="0"/>
          </a:p>
        </p:txBody>
      </p:sp>
    </p:spTree>
    <p:extLst>
      <p:ext uri="{BB962C8B-B14F-4D97-AF65-F5344CB8AC3E}">
        <p14:creationId xmlns:p14="http://schemas.microsoft.com/office/powerpoint/2010/main" val="666084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GB" dirty="0">
                <a:solidFill>
                  <a:prstClr val="black"/>
                </a:solidFill>
              </a:rPr>
              <a:t>19</a:t>
            </a:r>
          </a:p>
        </p:txBody>
      </p:sp>
      <p:sp>
        <p:nvSpPr>
          <p:cNvPr id="5" name="Slide Number Placeholder 4"/>
          <p:cNvSpPr>
            <a:spLocks noGrp="1"/>
          </p:cNvSpPr>
          <p:nvPr>
            <p:ph type="sldNum" sz="quarter" idx="11"/>
          </p:nvPr>
        </p:nvSpPr>
        <p:spPr>
          <a:xfrm>
            <a:off x="4143587" y="9119474"/>
            <a:ext cx="3169920" cy="480060"/>
          </a:xfrm>
          <a:prstGeom prst="rect">
            <a:avLst/>
          </a:prstGeom>
        </p:spPr>
        <p:txBody>
          <a:bodyPr/>
          <a:lstStyle/>
          <a:p>
            <a:fld id="{C8D30398-6B9E-4828-BA82-7FA3370168D8}" type="slidenum">
              <a:rPr lang="en-GB" smtClean="0">
                <a:solidFill>
                  <a:prstClr val="black"/>
                </a:solidFill>
              </a:rPr>
              <a:pPr/>
              <a:t>6</a:t>
            </a:fld>
            <a:endParaRPr lang="en-GB" dirty="0">
              <a:solidFill>
                <a:prstClr val="black"/>
              </a:solidFill>
            </a:endParaRPr>
          </a:p>
        </p:txBody>
      </p:sp>
    </p:spTree>
    <p:extLst>
      <p:ext uri="{BB962C8B-B14F-4D97-AF65-F5344CB8AC3E}">
        <p14:creationId xmlns:p14="http://schemas.microsoft.com/office/powerpoint/2010/main" val="666084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GB" dirty="0"/>
              <a:t>19</a:t>
            </a:r>
          </a:p>
        </p:txBody>
      </p:sp>
      <p:sp>
        <p:nvSpPr>
          <p:cNvPr id="5" name="Slide Number Placeholder 4"/>
          <p:cNvSpPr>
            <a:spLocks noGrp="1"/>
          </p:cNvSpPr>
          <p:nvPr>
            <p:ph type="sldNum" sz="quarter" idx="11"/>
          </p:nvPr>
        </p:nvSpPr>
        <p:spPr/>
        <p:txBody>
          <a:bodyPr/>
          <a:lstStyle/>
          <a:p>
            <a:fld id="{C8D30398-6B9E-4828-BA82-7FA3370168D8}" type="slidenum">
              <a:rPr lang="en-GB" smtClean="0"/>
              <a:pPr/>
              <a:t>7</a:t>
            </a:fld>
            <a:endParaRPr lang="en-GB" dirty="0"/>
          </a:p>
        </p:txBody>
      </p:sp>
    </p:spTree>
    <p:extLst>
      <p:ext uri="{BB962C8B-B14F-4D97-AF65-F5344CB8AC3E}">
        <p14:creationId xmlns:p14="http://schemas.microsoft.com/office/powerpoint/2010/main" val="3215979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GB" dirty="0"/>
              <a:t>19</a:t>
            </a:r>
          </a:p>
        </p:txBody>
      </p:sp>
      <p:sp>
        <p:nvSpPr>
          <p:cNvPr id="5" name="Slide Number Placeholder 4"/>
          <p:cNvSpPr>
            <a:spLocks noGrp="1"/>
          </p:cNvSpPr>
          <p:nvPr>
            <p:ph type="sldNum" sz="quarter" idx="11"/>
          </p:nvPr>
        </p:nvSpPr>
        <p:spPr/>
        <p:txBody>
          <a:bodyPr/>
          <a:lstStyle/>
          <a:p>
            <a:fld id="{C8D30398-6B9E-4828-BA82-7FA3370168D8}" type="slidenum">
              <a:rPr lang="en-GB" smtClean="0"/>
              <a:pPr/>
              <a:t>8</a:t>
            </a:fld>
            <a:endParaRPr lang="en-GB" dirty="0"/>
          </a:p>
        </p:txBody>
      </p:sp>
    </p:spTree>
    <p:extLst>
      <p:ext uri="{BB962C8B-B14F-4D97-AF65-F5344CB8AC3E}">
        <p14:creationId xmlns:p14="http://schemas.microsoft.com/office/powerpoint/2010/main" val="3461054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Footer Placeholder 3"/>
          <p:cNvSpPr>
            <a:spLocks noGrp="1"/>
          </p:cNvSpPr>
          <p:nvPr>
            <p:ph type="ftr" sz="quarter" idx="10"/>
          </p:nvPr>
        </p:nvSpPr>
        <p:spPr/>
        <p:txBody>
          <a:bodyPr/>
          <a:lstStyle/>
          <a:p>
            <a:r>
              <a:rPr lang="en-GB" dirty="0"/>
              <a:t>19</a:t>
            </a:r>
          </a:p>
        </p:txBody>
      </p:sp>
      <p:sp>
        <p:nvSpPr>
          <p:cNvPr id="5" name="Slide Number Placeholder 4"/>
          <p:cNvSpPr>
            <a:spLocks noGrp="1"/>
          </p:cNvSpPr>
          <p:nvPr>
            <p:ph type="sldNum" sz="quarter" idx="11"/>
          </p:nvPr>
        </p:nvSpPr>
        <p:spPr/>
        <p:txBody>
          <a:bodyPr/>
          <a:lstStyle/>
          <a:p>
            <a:fld id="{C8D30398-6B9E-4828-BA82-7FA3370168D8}" type="slidenum">
              <a:rPr lang="en-GB" smtClean="0"/>
              <a:pPr/>
              <a:t>12</a:t>
            </a:fld>
            <a:endParaRPr lang="en-GB" dirty="0"/>
          </a:p>
        </p:txBody>
      </p:sp>
    </p:spTree>
    <p:extLst>
      <p:ext uri="{BB962C8B-B14F-4D97-AF65-F5344CB8AC3E}">
        <p14:creationId xmlns:p14="http://schemas.microsoft.com/office/powerpoint/2010/main" val="2193751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GB"/>
              <a:t>19</a:t>
            </a:r>
          </a:p>
        </p:txBody>
      </p:sp>
      <p:sp>
        <p:nvSpPr>
          <p:cNvPr id="5" name="Slide Number Placeholder 4"/>
          <p:cNvSpPr>
            <a:spLocks noGrp="1"/>
          </p:cNvSpPr>
          <p:nvPr>
            <p:ph type="sldNum" sz="quarter" idx="5"/>
          </p:nvPr>
        </p:nvSpPr>
        <p:spPr/>
        <p:txBody>
          <a:bodyPr/>
          <a:lstStyle/>
          <a:p>
            <a:fld id="{C8D30398-6B9E-4828-BA82-7FA3370168D8}" type="slidenum">
              <a:rPr lang="en-GB" smtClean="0"/>
              <a:pPr/>
              <a:t>25</a:t>
            </a:fld>
            <a:endParaRPr lang="en-GB"/>
          </a:p>
        </p:txBody>
      </p:sp>
    </p:spTree>
    <p:extLst>
      <p:ext uri="{BB962C8B-B14F-4D97-AF65-F5344CB8AC3E}">
        <p14:creationId xmlns:p14="http://schemas.microsoft.com/office/powerpoint/2010/main" val="375319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https://plot.ly/create/#/</a:t>
            </a:r>
          </a:p>
          <a:p>
            <a:endParaRPr lang="en-US" dirty="0"/>
          </a:p>
          <a:p>
            <a:r>
              <a:rPr lang="en-US" dirty="0"/>
              <a:t>https://rawgraphs.io/gallery/</a:t>
            </a:r>
          </a:p>
          <a:p>
            <a:endParaRPr lang="en-US" dirty="0"/>
          </a:p>
          <a:p>
            <a:r>
              <a:rPr lang="en-US" dirty="0"/>
              <a:t>http://app.rawgraphs.io/</a:t>
            </a:r>
          </a:p>
          <a:p>
            <a:endParaRPr lang="en-US" dirty="0"/>
          </a:p>
          <a:p>
            <a:r>
              <a:rPr lang="en-US" dirty="0"/>
              <a:t>http://www.zingchart.com/gallery/chart/#!dashboard-custom-tokens</a:t>
            </a:r>
          </a:p>
          <a:p>
            <a:endParaRPr lang="en-US" dirty="0"/>
          </a:p>
          <a:p>
            <a:r>
              <a:rPr lang="en-US" dirty="0"/>
              <a:t>https://datahero.com/features/</a:t>
            </a:r>
          </a:p>
          <a:p>
            <a:endParaRPr lang="en-US" dirty="0"/>
          </a:p>
          <a:p>
            <a:r>
              <a:rPr lang="en-US" dirty="0"/>
              <a:t>https://www.wolframalpha.com/</a:t>
            </a:r>
          </a:p>
          <a:p>
            <a:endParaRPr lang="en-US" dirty="0"/>
          </a:p>
          <a:p>
            <a:r>
              <a:rPr lang="en-US" dirty="0"/>
              <a:t>https://datahero.com/features/</a:t>
            </a:r>
          </a:p>
          <a:p>
            <a:endParaRPr lang="en-US" dirty="0"/>
          </a:p>
          <a:p>
            <a:r>
              <a:rPr lang="en-US" dirty="0"/>
              <a:t>https://www.onlinecharttool.com/graph/view/example5_en</a:t>
            </a:r>
          </a:p>
          <a:p>
            <a:endParaRPr lang="en-US" dirty="0"/>
          </a:p>
          <a:p>
            <a:r>
              <a:rPr lang="en-US" dirty="0"/>
              <a:t>https://edtech4beginners.com/2017/04/10/10-great-websites-for-creating-graphs-and-charts/</a:t>
            </a:r>
          </a:p>
          <a:p>
            <a:endParaRPr lang="en-US" dirty="0"/>
          </a:p>
          <a:p>
            <a:r>
              <a:rPr lang="en-US" dirty="0"/>
              <a:t>https://imgflip.com/piemaker</a:t>
            </a:r>
          </a:p>
          <a:p>
            <a:endParaRPr lang="en-US" dirty="0"/>
          </a:p>
          <a:p>
            <a:r>
              <a:rPr lang="en-US" dirty="0"/>
              <a:t>https://www.meta-chart.com/line#/data</a:t>
            </a:r>
          </a:p>
          <a:p>
            <a:endParaRPr lang="en-US" dirty="0"/>
          </a:p>
          <a:p>
            <a:r>
              <a:rPr lang="en-US" dirty="0"/>
              <a:t>https://www.chartgo.com/</a:t>
            </a:r>
          </a:p>
          <a:p>
            <a:endParaRPr lang="en-US" dirty="0"/>
          </a:p>
          <a:p>
            <a:r>
              <a:rPr lang="en-US" dirty="0"/>
              <a:t>https://chartio.com/</a:t>
            </a:r>
          </a:p>
          <a:p>
            <a:endParaRPr lang="en-US" dirty="0"/>
          </a:p>
          <a:p>
            <a:r>
              <a:rPr lang="en-US" dirty="0"/>
              <a:t>https://chartio.com/learn/dashboards-and-charts/what-are-common-chart-types-and-how-to-use-them/</a:t>
            </a:r>
          </a:p>
        </p:txBody>
      </p:sp>
      <p:sp>
        <p:nvSpPr>
          <p:cNvPr id="4" name="Footer Placeholder 3"/>
          <p:cNvSpPr>
            <a:spLocks noGrp="1"/>
          </p:cNvSpPr>
          <p:nvPr>
            <p:ph type="ftr" sz="quarter" idx="10"/>
          </p:nvPr>
        </p:nvSpPr>
        <p:spPr/>
        <p:txBody>
          <a:bodyPr/>
          <a:lstStyle/>
          <a:p>
            <a:r>
              <a:rPr lang="en-GB" dirty="0"/>
              <a:t>19</a:t>
            </a:r>
          </a:p>
        </p:txBody>
      </p:sp>
      <p:sp>
        <p:nvSpPr>
          <p:cNvPr id="5" name="Slide Number Placeholder 4"/>
          <p:cNvSpPr>
            <a:spLocks noGrp="1"/>
          </p:cNvSpPr>
          <p:nvPr>
            <p:ph type="sldNum" sz="quarter" idx="11"/>
          </p:nvPr>
        </p:nvSpPr>
        <p:spPr/>
        <p:txBody>
          <a:bodyPr/>
          <a:lstStyle/>
          <a:p>
            <a:fld id="{C8D30398-6B9E-4828-BA82-7FA3370168D8}" type="slidenum">
              <a:rPr lang="en-GB" smtClean="0"/>
              <a:pPr/>
              <a:t>45</a:t>
            </a:fld>
            <a:endParaRPr lang="en-GB" dirty="0"/>
          </a:p>
        </p:txBody>
      </p:sp>
    </p:spTree>
    <p:extLst>
      <p:ext uri="{BB962C8B-B14F-4D97-AF65-F5344CB8AC3E}">
        <p14:creationId xmlns:p14="http://schemas.microsoft.com/office/powerpoint/2010/main" val="3450452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Rectangle 9"/>
          <p:cNvSpPr/>
          <p:nvPr userDrawn="1"/>
        </p:nvSpPr>
        <p:spPr>
          <a:xfrm>
            <a:off x="0" y="2"/>
            <a:ext cx="9150926" cy="8381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13" name="Title 1"/>
          <p:cNvSpPr>
            <a:spLocks noGrp="1"/>
          </p:cNvSpPr>
          <p:nvPr>
            <p:ph type="title"/>
          </p:nvPr>
        </p:nvSpPr>
        <p:spPr>
          <a:xfrm>
            <a:off x="1143000" y="76198"/>
            <a:ext cx="6858001" cy="685802"/>
          </a:xfrm>
          <a:prstGeom prst="rect">
            <a:avLst/>
          </a:prstGeom>
        </p:spPr>
        <p:txBody>
          <a:bodyPr/>
          <a:lstStyle/>
          <a:p>
            <a:r>
              <a:rPr lang="en-US" dirty="0"/>
              <a:t>Click to edit Master title style</a:t>
            </a:r>
          </a:p>
        </p:txBody>
      </p:sp>
      <p:sp>
        <p:nvSpPr>
          <p:cNvPr id="12" name="Slide Number Placeholder 5"/>
          <p:cNvSpPr>
            <a:spLocks noGrp="1"/>
          </p:cNvSpPr>
          <p:nvPr>
            <p:ph type="sldNum" sz="quarter" idx="4"/>
          </p:nvPr>
        </p:nvSpPr>
        <p:spPr>
          <a:xfrm>
            <a:off x="8543278" y="6332538"/>
            <a:ext cx="561975" cy="365125"/>
          </a:xfrm>
          <a:prstGeom prst="rect">
            <a:avLst/>
          </a:prstGeom>
        </p:spPr>
        <p:txBody>
          <a:bodyPr vert="horz" lIns="27432" tIns="45720" rIns="45720" bIns="45720" rtlCol="0" anchor="ctr"/>
          <a:lstStyle>
            <a:lvl1pPr algn="l">
              <a:defRPr sz="1200">
                <a:solidFill>
                  <a:schemeClr val="bg1"/>
                </a:solidFill>
                <a:latin typeface="Century Gothic" pitchFamily="34" charset="0"/>
              </a:defRPr>
            </a:lvl1pPr>
          </a:lstStyle>
          <a:p>
            <a:fld id="{6F0101F7-92F6-4E30-AAE7-85D3646D99C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cSld name="1_Blank">
    <p:spTree>
      <p:nvGrpSpPr>
        <p:cNvPr id="1" name=""/>
        <p:cNvGrpSpPr/>
        <p:nvPr/>
      </p:nvGrpSpPr>
      <p:grpSpPr>
        <a:xfrm>
          <a:off x="0" y="0"/>
          <a:ext cx="0" cy="0"/>
          <a:chOff x="0" y="0"/>
          <a:chExt cx="0" cy="0"/>
        </a:xfrm>
      </p:grpSpPr>
      <p:sp>
        <p:nvSpPr>
          <p:cNvPr id="8" name="Rectangle 7"/>
          <p:cNvSpPr>
            <a:spLocks noChangeArrowheads="1"/>
          </p:cNvSpPr>
          <p:nvPr userDrawn="1"/>
        </p:nvSpPr>
        <p:spPr bwMode="white">
          <a:xfrm>
            <a:off x="0" y="0"/>
            <a:ext cx="91440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b="0" i="0" dirty="0">
              <a:latin typeface="Calibri" panose="020F0502020204030204" pitchFamily="34" charset="0"/>
            </a:endParaRPr>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b="0" i="0" dirty="0">
              <a:latin typeface="Calibri" panose="020F0502020204030204" pitchFamily="34" charset="0"/>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b="0" i="0" dirty="0">
              <a:latin typeface="Calibri" panose="020F0502020204030204" pitchFamily="34" charset="0"/>
            </a:endParaRPr>
          </a:p>
        </p:txBody>
      </p:sp>
      <p:sp>
        <p:nvSpPr>
          <p:cNvPr id="5" name="Rectangle 4"/>
          <p:cNvSpPr/>
          <p:nvPr userDrawn="1"/>
        </p:nvSpPr>
        <p:spPr>
          <a:xfrm>
            <a:off x="0" y="6172200"/>
            <a:ext cx="9144000" cy="685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2" name="TextBox 11"/>
          <p:cNvSpPr txBox="1"/>
          <p:nvPr userDrawn="1"/>
        </p:nvSpPr>
        <p:spPr>
          <a:xfrm>
            <a:off x="2876721" y="6400800"/>
            <a:ext cx="925253" cy="253916"/>
          </a:xfrm>
          <a:prstGeom prst="rect">
            <a:avLst/>
          </a:prstGeom>
          <a:noFill/>
        </p:spPr>
        <p:txBody>
          <a:bodyPr wrap="none" rtlCol="0">
            <a:spAutoFit/>
          </a:bodyPr>
          <a:lstStyle/>
          <a:p>
            <a:r>
              <a:rPr lang="en-US" sz="1050" b="0" i="0" dirty="0">
                <a:solidFill>
                  <a:schemeClr val="bg1"/>
                </a:solidFill>
                <a:latin typeface="Calibri" panose="020F0502020204030204" pitchFamily="34" charset="0"/>
              </a:rPr>
              <a:t>Prepared</a:t>
            </a:r>
            <a:r>
              <a:rPr lang="en-US" sz="1050" b="0" i="0" baseline="0" dirty="0">
                <a:solidFill>
                  <a:schemeClr val="bg1"/>
                </a:solidFill>
                <a:latin typeface="Calibri" panose="020F0502020204030204" pitchFamily="34" charset="0"/>
              </a:rPr>
              <a:t> for </a:t>
            </a:r>
            <a:endParaRPr lang="en-US" sz="1050" b="0" i="0" dirty="0">
              <a:solidFill>
                <a:schemeClr val="bg1"/>
              </a:solidFill>
              <a:latin typeface="Calibri" panose="020F0502020204030204" pitchFamily="34" charset="0"/>
            </a:endParaRPr>
          </a:p>
        </p:txBody>
      </p:sp>
      <p:sp>
        <p:nvSpPr>
          <p:cNvPr id="13" name="TextBox 12"/>
          <p:cNvSpPr txBox="1"/>
          <p:nvPr userDrawn="1"/>
        </p:nvSpPr>
        <p:spPr>
          <a:xfrm>
            <a:off x="5284479" y="6400800"/>
            <a:ext cx="1550424" cy="253916"/>
          </a:xfrm>
          <a:prstGeom prst="rect">
            <a:avLst/>
          </a:prstGeom>
          <a:noFill/>
        </p:spPr>
        <p:txBody>
          <a:bodyPr wrap="none" rtlCol="0">
            <a:spAutoFit/>
          </a:bodyPr>
          <a:lstStyle/>
          <a:p>
            <a:r>
              <a:rPr lang="en-US" sz="1050" b="0" i="0" dirty="0">
                <a:solidFill>
                  <a:schemeClr val="bg1"/>
                </a:solidFill>
                <a:latin typeface="Calibri" panose="020F0502020204030204" pitchFamily="34" charset="0"/>
              </a:rPr>
              <a:t>© TRA Research</a:t>
            </a:r>
            <a:r>
              <a:rPr lang="en-US" sz="1050" b="0" i="0" baseline="0" dirty="0">
                <a:solidFill>
                  <a:schemeClr val="bg1"/>
                </a:solidFill>
                <a:latin typeface="Calibri" panose="020F0502020204030204" pitchFamily="34" charset="0"/>
              </a:rPr>
              <a:t> Pvt. Ltd.</a:t>
            </a:r>
            <a:endParaRPr lang="en-US" sz="1050" b="0" i="0" dirty="0">
              <a:solidFill>
                <a:schemeClr val="bg1"/>
              </a:solidFill>
              <a:latin typeface="Calibri" panose="020F0502020204030204" pitchFamily="34" charset="0"/>
            </a:endParaRPr>
          </a:p>
        </p:txBody>
      </p:sp>
      <p:pic>
        <p:nvPicPr>
          <p:cNvPr id="14" name="Picture 2" descr="Image result for AVIVA"/>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3815212" y="6274350"/>
            <a:ext cx="1513575" cy="506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435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2716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p:cNvSpPr/>
          <p:nvPr userDrawn="1"/>
        </p:nvSpPr>
        <p:spPr>
          <a:xfrm>
            <a:off x="0" y="2"/>
            <a:ext cx="9150926" cy="1600198"/>
          </a:xfrm>
          <a:prstGeom prst="rect">
            <a:avLst/>
          </a:prstGeom>
          <a:solidFill>
            <a:srgbClr val="1B5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23" name="Rectangle 22"/>
          <p:cNvSpPr/>
          <p:nvPr userDrawn="1"/>
        </p:nvSpPr>
        <p:spPr>
          <a:xfrm>
            <a:off x="0" y="6096002"/>
            <a:ext cx="9150926" cy="761998"/>
          </a:xfrm>
          <a:prstGeom prst="rect">
            <a:avLst/>
          </a:prstGeom>
          <a:solidFill>
            <a:srgbClr val="1B5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5" name="Rectangle 24"/>
          <p:cNvSpPr/>
          <p:nvPr userDrawn="1"/>
        </p:nvSpPr>
        <p:spPr>
          <a:xfrm>
            <a:off x="0" y="2"/>
            <a:ext cx="9150926" cy="761998"/>
          </a:xfrm>
          <a:prstGeom prst="rect">
            <a:avLst/>
          </a:prstGeom>
          <a:solidFill>
            <a:srgbClr val="1B5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26" name="Rectangle 25"/>
          <p:cNvSpPr/>
          <p:nvPr userDrawn="1"/>
        </p:nvSpPr>
        <p:spPr>
          <a:xfrm>
            <a:off x="0" y="6363150"/>
            <a:ext cx="9144000" cy="494850"/>
          </a:xfrm>
          <a:prstGeom prst="rect">
            <a:avLst/>
          </a:prstGeom>
          <a:solidFill>
            <a:srgbClr val="1B5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31" name="Group 30"/>
          <p:cNvGrpSpPr/>
          <p:nvPr userDrawn="1"/>
        </p:nvGrpSpPr>
        <p:grpSpPr>
          <a:xfrm>
            <a:off x="70987" y="6188979"/>
            <a:ext cx="609598" cy="609598"/>
            <a:chOff x="79376" y="76201"/>
            <a:chExt cx="761998" cy="761998"/>
          </a:xfrm>
        </p:grpSpPr>
        <p:sp>
          <p:nvSpPr>
            <p:cNvPr id="32" name="Oval 31"/>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33" name="Oval 32"/>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pic>
          <p:nvPicPr>
            <p:cNvPr id="34" name="Picture 2" descr="D:\All logos\Comniscient Group Company Logos\TRA\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7975" y="26272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35" name="Pentagon 34"/>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36" name="Pentagon 35"/>
          <p:cNvSpPr/>
          <p:nvPr userDrawn="1"/>
        </p:nvSpPr>
        <p:spPr>
          <a:xfrm>
            <a:off x="1" y="2"/>
            <a:ext cx="1025132" cy="761998"/>
          </a:xfrm>
          <a:prstGeom prst="homePlate">
            <a:avLst>
              <a:gd name="adj" fmla="val 33486"/>
            </a:avLst>
          </a:prstGeom>
          <a:solidFill>
            <a:srgbClr val="71C3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18" name="Group 17"/>
          <p:cNvGrpSpPr/>
          <p:nvPr userDrawn="1"/>
        </p:nvGrpSpPr>
        <p:grpSpPr>
          <a:xfrm>
            <a:off x="8471426" y="6188979"/>
            <a:ext cx="609598" cy="609598"/>
            <a:chOff x="8471426" y="6188979"/>
            <a:chExt cx="609598" cy="609598"/>
          </a:xfrm>
        </p:grpSpPr>
        <p:grpSp>
          <p:nvGrpSpPr>
            <p:cNvPr id="19" name="Group 18"/>
            <p:cNvGrpSpPr/>
            <p:nvPr userDrawn="1"/>
          </p:nvGrpSpPr>
          <p:grpSpPr>
            <a:xfrm>
              <a:off x="8471426" y="6188979"/>
              <a:ext cx="609598" cy="609598"/>
              <a:chOff x="96680" y="228604"/>
              <a:chExt cx="1066796" cy="1066796"/>
            </a:xfrm>
          </p:grpSpPr>
          <p:sp>
            <p:nvSpPr>
              <p:cNvPr id="21" name="Oval 20"/>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22" name="Oval 21"/>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grpSp>
        <p:pic>
          <p:nvPicPr>
            <p:cNvPr id="20" name="Picture 19"/>
            <p:cNvPicPr>
              <a:picLocks noChangeAspect="1"/>
            </p:cNvPicPr>
            <p:nvPr userDrawn="1"/>
          </p:nvPicPr>
          <p:blipFill rotWithShape="1">
            <a:blip r:embed="rId3" cstate="print">
              <a:extLst>
                <a:ext uri="{28A0092B-C50C-407E-A947-70E740481C1C}">
                  <a14:useLocalDpi xmlns:a14="http://schemas.microsoft.com/office/drawing/2010/main" val="0"/>
                </a:ext>
              </a:extLst>
            </a:blip>
            <a:srcRect l="18918" t="11101" r="16396" b="36582"/>
            <a:stretch/>
          </p:blipFill>
          <p:spPr>
            <a:xfrm flipH="1">
              <a:off x="8607125" y="6359937"/>
              <a:ext cx="308282" cy="308282"/>
            </a:xfrm>
            <a:prstGeom prst="rect">
              <a:avLst/>
            </a:prstGeom>
          </p:spPr>
        </p:pic>
      </p:grpSp>
    </p:spTree>
    <p:extLst>
      <p:ext uri="{BB962C8B-B14F-4D97-AF65-F5344CB8AC3E}">
        <p14:creationId xmlns:p14="http://schemas.microsoft.com/office/powerpoint/2010/main" val="3551569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6" name="Rectangle 5"/>
          <p:cNvSpPr/>
          <p:nvPr userDrawn="1"/>
        </p:nvSpPr>
        <p:spPr>
          <a:xfrm>
            <a:off x="0" y="2"/>
            <a:ext cx="9150926" cy="1600198"/>
          </a:xfrm>
          <a:prstGeom prst="rect">
            <a:avLst/>
          </a:prstGeom>
          <a:solidFill>
            <a:srgbClr val="52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7" name="Rectangle 6"/>
          <p:cNvSpPr/>
          <p:nvPr userDrawn="1"/>
        </p:nvSpPr>
        <p:spPr>
          <a:xfrm>
            <a:off x="0" y="6096002"/>
            <a:ext cx="9150926" cy="761998"/>
          </a:xfrm>
          <a:prstGeom prst="rect">
            <a:avLst/>
          </a:prstGeom>
          <a:solidFill>
            <a:srgbClr val="52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Tree>
    <p:extLst>
      <p:ext uri="{BB962C8B-B14F-4D97-AF65-F5344CB8AC3E}">
        <p14:creationId xmlns:p14="http://schemas.microsoft.com/office/powerpoint/2010/main" val="3638166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sp>
        <p:nvSpPr>
          <p:cNvPr id="8" name="Rectangle 7"/>
          <p:cNvSpPr>
            <a:spLocks noChangeArrowheads="1"/>
          </p:cNvSpPr>
          <p:nvPr userDrawn="1"/>
        </p:nvSpPr>
        <p:spPr bwMode="white">
          <a:xfrm>
            <a:off x="0" y="0"/>
            <a:ext cx="91440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b="0" i="0" dirty="0">
              <a:latin typeface="Calibri" panose="020F0502020204030204" pitchFamily="34" charset="0"/>
            </a:endParaRPr>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b="0" i="0" dirty="0">
              <a:latin typeface="Calibri" panose="020F0502020204030204" pitchFamily="34" charset="0"/>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b="0" i="0" dirty="0">
              <a:latin typeface="Calibri" panose="020F0502020204030204" pitchFamily="34" charset="0"/>
            </a:endParaRPr>
          </a:p>
        </p:txBody>
      </p:sp>
      <p:sp>
        <p:nvSpPr>
          <p:cNvPr id="5" name="Rectangle 4"/>
          <p:cNvSpPr/>
          <p:nvPr userDrawn="1"/>
        </p:nvSpPr>
        <p:spPr>
          <a:xfrm>
            <a:off x="0" y="2"/>
            <a:ext cx="9150926" cy="761998"/>
          </a:xfrm>
          <a:prstGeom prst="rect">
            <a:avLst/>
          </a:prstGeom>
          <a:solidFill>
            <a:srgbClr val="52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6" name="Rectangle 5"/>
          <p:cNvSpPr/>
          <p:nvPr userDrawn="1"/>
        </p:nvSpPr>
        <p:spPr>
          <a:xfrm>
            <a:off x="0" y="6363150"/>
            <a:ext cx="9144000" cy="494850"/>
          </a:xfrm>
          <a:prstGeom prst="rect">
            <a:avLst/>
          </a:prstGeom>
          <a:solidFill>
            <a:srgbClr val="52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14" name="Group 13"/>
          <p:cNvGrpSpPr/>
          <p:nvPr userDrawn="1"/>
        </p:nvGrpSpPr>
        <p:grpSpPr>
          <a:xfrm>
            <a:off x="70987" y="6188979"/>
            <a:ext cx="609598" cy="609598"/>
            <a:chOff x="79376" y="76201"/>
            <a:chExt cx="761998" cy="761998"/>
          </a:xfrm>
        </p:grpSpPr>
        <p:sp>
          <p:nvSpPr>
            <p:cNvPr id="15" name="Oval 14"/>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16" name="Oval 15"/>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pic>
          <p:nvPicPr>
            <p:cNvPr id="17" name="Picture 2" descr="D:\All logos\Comniscient Group Company Logos\TRA\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Pentagon 17"/>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9" name="Pentagon 18"/>
          <p:cNvSpPr/>
          <p:nvPr userDrawn="1"/>
        </p:nvSpPr>
        <p:spPr>
          <a:xfrm>
            <a:off x="1" y="2"/>
            <a:ext cx="1025132" cy="761998"/>
          </a:xfrm>
          <a:prstGeom prst="homePlate">
            <a:avLst>
              <a:gd name="adj" fmla="val 33486"/>
            </a:avLst>
          </a:prstGeom>
          <a:solidFill>
            <a:srgbClr val="B17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20" name="Group 19"/>
          <p:cNvGrpSpPr/>
          <p:nvPr userDrawn="1"/>
        </p:nvGrpSpPr>
        <p:grpSpPr>
          <a:xfrm>
            <a:off x="8471426" y="6188979"/>
            <a:ext cx="609598" cy="609598"/>
            <a:chOff x="8471426" y="6188979"/>
            <a:chExt cx="609598" cy="609598"/>
          </a:xfrm>
        </p:grpSpPr>
        <p:grpSp>
          <p:nvGrpSpPr>
            <p:cNvPr id="26" name="Group 25"/>
            <p:cNvGrpSpPr/>
            <p:nvPr userDrawn="1"/>
          </p:nvGrpSpPr>
          <p:grpSpPr>
            <a:xfrm>
              <a:off x="8471426" y="6188979"/>
              <a:ext cx="609598" cy="609598"/>
              <a:chOff x="96680" y="228604"/>
              <a:chExt cx="1066796" cy="1066796"/>
            </a:xfrm>
          </p:grpSpPr>
          <p:sp>
            <p:nvSpPr>
              <p:cNvPr id="28" name="Oval 27"/>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29" name="Oval 28"/>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grpSp>
        <p:pic>
          <p:nvPicPr>
            <p:cNvPr id="27" name="Picture 26"/>
            <p:cNvPicPr>
              <a:picLocks noChangeAspect="1"/>
            </p:cNvPicPr>
            <p:nvPr userDrawn="1"/>
          </p:nvPicPr>
          <p:blipFill rotWithShape="1">
            <a:blip r:embed="rId3" cstate="print">
              <a:extLst>
                <a:ext uri="{28A0092B-C50C-407E-A947-70E740481C1C}">
                  <a14:useLocalDpi xmlns:a14="http://schemas.microsoft.com/office/drawing/2010/main" val="0"/>
                </a:ext>
              </a:extLst>
            </a:blip>
            <a:srcRect l="18918" t="11101" r="16396" b="36582"/>
            <a:stretch/>
          </p:blipFill>
          <p:spPr>
            <a:xfrm flipH="1">
              <a:off x="8607125" y="6359937"/>
              <a:ext cx="308282" cy="308282"/>
            </a:xfrm>
            <a:prstGeom prst="rect">
              <a:avLst/>
            </a:prstGeom>
          </p:spPr>
        </p:pic>
      </p:grpSp>
    </p:spTree>
    <p:extLst>
      <p:ext uri="{BB962C8B-B14F-4D97-AF65-F5344CB8AC3E}">
        <p14:creationId xmlns:p14="http://schemas.microsoft.com/office/powerpoint/2010/main" val="2723488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6" name="Rectangle 5"/>
          <p:cNvSpPr/>
          <p:nvPr userDrawn="1"/>
        </p:nvSpPr>
        <p:spPr>
          <a:xfrm>
            <a:off x="0" y="2"/>
            <a:ext cx="9150926" cy="1600198"/>
          </a:xfrm>
          <a:prstGeom prst="rect">
            <a:avLst/>
          </a:prstGeom>
          <a:solidFill>
            <a:srgbClr val="3A4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7" name="Rectangle 6"/>
          <p:cNvSpPr/>
          <p:nvPr userDrawn="1"/>
        </p:nvSpPr>
        <p:spPr>
          <a:xfrm>
            <a:off x="0" y="6096002"/>
            <a:ext cx="9150926" cy="761998"/>
          </a:xfrm>
          <a:prstGeom prst="rect">
            <a:avLst/>
          </a:prstGeom>
          <a:solidFill>
            <a:srgbClr val="3A4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Tree>
    <p:extLst>
      <p:ext uri="{BB962C8B-B14F-4D97-AF65-F5344CB8AC3E}">
        <p14:creationId xmlns:p14="http://schemas.microsoft.com/office/powerpoint/2010/main" val="3638166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Rectangle 1"/>
          <p:cNvSpPr/>
          <p:nvPr userDrawn="1"/>
        </p:nvSpPr>
        <p:spPr>
          <a:xfrm>
            <a:off x="0" y="2"/>
            <a:ext cx="9150926" cy="761998"/>
          </a:xfrm>
          <a:prstGeom prst="rect">
            <a:avLst/>
          </a:prstGeom>
          <a:solidFill>
            <a:srgbClr val="3A4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3" name="Rectangle 2"/>
          <p:cNvSpPr/>
          <p:nvPr userDrawn="1"/>
        </p:nvSpPr>
        <p:spPr>
          <a:xfrm>
            <a:off x="0" y="6363150"/>
            <a:ext cx="9144000" cy="494850"/>
          </a:xfrm>
          <a:prstGeom prst="rect">
            <a:avLst/>
          </a:prstGeom>
          <a:solidFill>
            <a:srgbClr val="3A4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8" name="Group 7"/>
          <p:cNvGrpSpPr/>
          <p:nvPr userDrawn="1"/>
        </p:nvGrpSpPr>
        <p:grpSpPr>
          <a:xfrm>
            <a:off x="70987" y="6188979"/>
            <a:ext cx="609598" cy="609598"/>
            <a:chOff x="79376" y="76201"/>
            <a:chExt cx="761998" cy="761998"/>
          </a:xfrm>
        </p:grpSpPr>
        <p:sp>
          <p:nvSpPr>
            <p:cNvPr id="9" name="Oval 8"/>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10" name="Oval 9"/>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pic>
          <p:nvPicPr>
            <p:cNvPr id="11" name="Picture 2" descr="D:\All logos\Comniscient Group Company Logos\TRA\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Pentagon 11"/>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3" name="Pentagon 12"/>
          <p:cNvSpPr/>
          <p:nvPr userDrawn="1"/>
        </p:nvSpPr>
        <p:spPr>
          <a:xfrm>
            <a:off x="1" y="2"/>
            <a:ext cx="1025132" cy="761998"/>
          </a:xfrm>
          <a:prstGeom prst="homePlate">
            <a:avLst>
              <a:gd name="adj" fmla="val 33486"/>
            </a:avLst>
          </a:prstGeom>
          <a:solidFill>
            <a:srgbClr val="828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20" name="Group 19"/>
          <p:cNvGrpSpPr/>
          <p:nvPr userDrawn="1"/>
        </p:nvGrpSpPr>
        <p:grpSpPr>
          <a:xfrm>
            <a:off x="8471426" y="6188979"/>
            <a:ext cx="609598" cy="609598"/>
            <a:chOff x="8471426" y="6188979"/>
            <a:chExt cx="609598" cy="609598"/>
          </a:xfrm>
        </p:grpSpPr>
        <p:grpSp>
          <p:nvGrpSpPr>
            <p:cNvPr id="21" name="Group 20"/>
            <p:cNvGrpSpPr/>
            <p:nvPr userDrawn="1"/>
          </p:nvGrpSpPr>
          <p:grpSpPr>
            <a:xfrm>
              <a:off x="8471426" y="6188979"/>
              <a:ext cx="609598" cy="609598"/>
              <a:chOff x="96680" y="228604"/>
              <a:chExt cx="1066796" cy="1066796"/>
            </a:xfrm>
          </p:grpSpPr>
          <p:sp>
            <p:nvSpPr>
              <p:cNvPr id="23" name="Oval 22"/>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24" name="Oval 23"/>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grpSp>
        <p:pic>
          <p:nvPicPr>
            <p:cNvPr id="22" name="Picture 21"/>
            <p:cNvPicPr>
              <a:picLocks noChangeAspect="1"/>
            </p:cNvPicPr>
            <p:nvPr userDrawn="1"/>
          </p:nvPicPr>
          <p:blipFill rotWithShape="1">
            <a:blip r:embed="rId3" cstate="print">
              <a:extLst>
                <a:ext uri="{28A0092B-C50C-407E-A947-70E740481C1C}">
                  <a14:useLocalDpi xmlns:a14="http://schemas.microsoft.com/office/drawing/2010/main" val="0"/>
                </a:ext>
              </a:extLst>
            </a:blip>
            <a:srcRect l="18918" t="11101" r="16396" b="36582"/>
            <a:stretch/>
          </p:blipFill>
          <p:spPr>
            <a:xfrm flipH="1">
              <a:off x="8607125" y="6359937"/>
              <a:ext cx="308282" cy="308282"/>
            </a:xfrm>
            <a:prstGeom prst="rect">
              <a:avLst/>
            </a:prstGeom>
          </p:spPr>
        </p:pic>
      </p:grpSp>
    </p:spTree>
    <p:extLst>
      <p:ext uri="{BB962C8B-B14F-4D97-AF65-F5344CB8AC3E}">
        <p14:creationId xmlns:p14="http://schemas.microsoft.com/office/powerpoint/2010/main" val="966946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4" name="Rectangle 3"/>
          <p:cNvSpPr/>
          <p:nvPr userDrawn="1"/>
        </p:nvSpPr>
        <p:spPr>
          <a:xfrm>
            <a:off x="-6926" y="0"/>
            <a:ext cx="9150926" cy="1600200"/>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5" name="Rectangle 4"/>
          <p:cNvSpPr/>
          <p:nvPr userDrawn="1"/>
        </p:nvSpPr>
        <p:spPr>
          <a:xfrm>
            <a:off x="-6926" y="6096002"/>
            <a:ext cx="9150926" cy="761998"/>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Tree>
    <p:extLst>
      <p:ext uri="{BB962C8B-B14F-4D97-AF65-F5344CB8AC3E}">
        <p14:creationId xmlns:p14="http://schemas.microsoft.com/office/powerpoint/2010/main" val="2455747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1" name="Pentagon 20"/>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22" name="Rectangle 21"/>
          <p:cNvSpPr/>
          <p:nvPr userDrawn="1"/>
        </p:nvSpPr>
        <p:spPr>
          <a:xfrm>
            <a:off x="0" y="2"/>
            <a:ext cx="9150926" cy="76199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23" name="Rectangle 22"/>
          <p:cNvSpPr/>
          <p:nvPr userDrawn="1"/>
        </p:nvSpPr>
        <p:spPr>
          <a:xfrm>
            <a:off x="0" y="6363150"/>
            <a:ext cx="9144000" cy="4948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28" name="Group 27"/>
          <p:cNvGrpSpPr/>
          <p:nvPr userDrawn="1"/>
        </p:nvGrpSpPr>
        <p:grpSpPr>
          <a:xfrm>
            <a:off x="70987" y="6188979"/>
            <a:ext cx="609598" cy="609598"/>
            <a:chOff x="79376" y="76201"/>
            <a:chExt cx="761998" cy="761998"/>
          </a:xfrm>
        </p:grpSpPr>
        <p:sp>
          <p:nvSpPr>
            <p:cNvPr id="29" name="Oval 28"/>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30" name="Oval 29"/>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pic>
          <p:nvPicPr>
            <p:cNvPr id="31" name="Picture 2" descr="D:\All logos\Comniscient Group Company Logos\TRA\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Pentagon 31"/>
          <p:cNvSpPr/>
          <p:nvPr userDrawn="1"/>
        </p:nvSpPr>
        <p:spPr>
          <a:xfrm>
            <a:off x="1" y="2"/>
            <a:ext cx="1025132" cy="761998"/>
          </a:xfrm>
          <a:prstGeom prst="homePlate">
            <a:avLst>
              <a:gd name="adj" fmla="val 33486"/>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20" name="Group 19"/>
          <p:cNvGrpSpPr/>
          <p:nvPr userDrawn="1"/>
        </p:nvGrpSpPr>
        <p:grpSpPr>
          <a:xfrm>
            <a:off x="8471426" y="6188979"/>
            <a:ext cx="609598" cy="609598"/>
            <a:chOff x="8471426" y="6188979"/>
            <a:chExt cx="609598" cy="609598"/>
          </a:xfrm>
        </p:grpSpPr>
        <p:grpSp>
          <p:nvGrpSpPr>
            <p:cNvPr id="24" name="Group 23"/>
            <p:cNvGrpSpPr/>
            <p:nvPr userDrawn="1"/>
          </p:nvGrpSpPr>
          <p:grpSpPr>
            <a:xfrm>
              <a:off x="8471426" y="6188979"/>
              <a:ext cx="609598" cy="609598"/>
              <a:chOff x="96680" y="228604"/>
              <a:chExt cx="1066796" cy="1066796"/>
            </a:xfrm>
          </p:grpSpPr>
          <p:sp>
            <p:nvSpPr>
              <p:cNvPr id="26" name="Oval 25"/>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27" name="Oval 26"/>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grpSp>
        <p:pic>
          <p:nvPicPr>
            <p:cNvPr id="25" name="Picture 24"/>
            <p:cNvPicPr>
              <a:picLocks noChangeAspect="1"/>
            </p:cNvPicPr>
            <p:nvPr userDrawn="1"/>
          </p:nvPicPr>
          <p:blipFill rotWithShape="1">
            <a:blip r:embed="rId3" cstate="print">
              <a:extLst>
                <a:ext uri="{28A0092B-C50C-407E-A947-70E740481C1C}">
                  <a14:useLocalDpi xmlns:a14="http://schemas.microsoft.com/office/drawing/2010/main" val="0"/>
                </a:ext>
              </a:extLst>
            </a:blip>
            <a:srcRect l="18918" t="11101" r="16396" b="36582"/>
            <a:stretch/>
          </p:blipFill>
          <p:spPr>
            <a:xfrm flipH="1">
              <a:off x="8607125" y="6359937"/>
              <a:ext cx="308282" cy="308282"/>
            </a:xfrm>
            <a:prstGeom prst="rect">
              <a:avLst/>
            </a:prstGeom>
          </p:spPr>
        </p:pic>
      </p:grpSp>
    </p:spTree>
    <p:extLst>
      <p:ext uri="{BB962C8B-B14F-4D97-AF65-F5344CB8AC3E}">
        <p14:creationId xmlns:p14="http://schemas.microsoft.com/office/powerpoint/2010/main" val="2856331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4" name="Rectangle 3"/>
          <p:cNvSpPr/>
          <p:nvPr userDrawn="1"/>
        </p:nvSpPr>
        <p:spPr>
          <a:xfrm>
            <a:off x="-6926" y="0"/>
            <a:ext cx="9150926" cy="1600200"/>
          </a:xfrm>
          <a:prstGeom prst="rect">
            <a:avLst/>
          </a:prstGeom>
          <a:solidFill>
            <a:srgbClr val="CA3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5" name="Rectangle 4"/>
          <p:cNvSpPr/>
          <p:nvPr userDrawn="1"/>
        </p:nvSpPr>
        <p:spPr>
          <a:xfrm>
            <a:off x="-6926" y="6096002"/>
            <a:ext cx="9150926" cy="761998"/>
          </a:xfrm>
          <a:prstGeom prst="rect">
            <a:avLst/>
          </a:prstGeom>
          <a:solidFill>
            <a:srgbClr val="CA3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Tree>
    <p:extLst>
      <p:ext uri="{BB962C8B-B14F-4D97-AF65-F5344CB8AC3E}">
        <p14:creationId xmlns:p14="http://schemas.microsoft.com/office/powerpoint/2010/main" val="4131832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0" name="Rectangle 9"/>
          <p:cNvSpPr/>
          <p:nvPr userDrawn="1"/>
        </p:nvSpPr>
        <p:spPr>
          <a:xfrm>
            <a:off x="0" y="2"/>
            <a:ext cx="9150926" cy="761998"/>
          </a:xfrm>
          <a:prstGeom prst="rect">
            <a:avLst/>
          </a:prstGeom>
          <a:solidFill>
            <a:srgbClr val="CA3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12" name="Rectangle 11"/>
          <p:cNvSpPr/>
          <p:nvPr userDrawn="1"/>
        </p:nvSpPr>
        <p:spPr>
          <a:xfrm>
            <a:off x="0" y="6363150"/>
            <a:ext cx="9144000" cy="494850"/>
          </a:xfrm>
          <a:prstGeom prst="rect">
            <a:avLst/>
          </a:prstGeom>
          <a:solidFill>
            <a:srgbClr val="CA3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17" name="Group 16"/>
          <p:cNvGrpSpPr/>
          <p:nvPr userDrawn="1"/>
        </p:nvGrpSpPr>
        <p:grpSpPr>
          <a:xfrm>
            <a:off x="70987" y="6188979"/>
            <a:ext cx="609598" cy="609598"/>
            <a:chOff x="79376" y="76201"/>
            <a:chExt cx="761998" cy="761998"/>
          </a:xfrm>
        </p:grpSpPr>
        <p:sp>
          <p:nvSpPr>
            <p:cNvPr id="18" name="Oval 17"/>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19" name="Oval 18"/>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pic>
          <p:nvPicPr>
            <p:cNvPr id="20" name="Picture 2" descr="D:\All logos\Comniscient Group Company Logos\TRA\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Pentagon 20"/>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4" name="Pentagon 3"/>
          <p:cNvSpPr/>
          <p:nvPr userDrawn="1"/>
        </p:nvSpPr>
        <p:spPr>
          <a:xfrm>
            <a:off x="1" y="2"/>
            <a:ext cx="1025132" cy="761998"/>
          </a:xfrm>
          <a:prstGeom prst="homePlate">
            <a:avLst>
              <a:gd name="adj" fmla="val 33486"/>
            </a:avLst>
          </a:prstGeom>
          <a:solidFill>
            <a:srgbClr val="E498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15" name="Group 14"/>
          <p:cNvGrpSpPr/>
          <p:nvPr userDrawn="1"/>
        </p:nvGrpSpPr>
        <p:grpSpPr>
          <a:xfrm>
            <a:off x="8471426" y="6188979"/>
            <a:ext cx="609598" cy="609598"/>
            <a:chOff x="8471426" y="6188979"/>
            <a:chExt cx="609598" cy="609598"/>
          </a:xfrm>
        </p:grpSpPr>
        <p:grpSp>
          <p:nvGrpSpPr>
            <p:cNvPr id="16" name="Group 15"/>
            <p:cNvGrpSpPr/>
            <p:nvPr userDrawn="1"/>
          </p:nvGrpSpPr>
          <p:grpSpPr>
            <a:xfrm>
              <a:off x="8471426" y="6188979"/>
              <a:ext cx="609598" cy="609598"/>
              <a:chOff x="96680" y="228604"/>
              <a:chExt cx="1066796" cy="1066796"/>
            </a:xfrm>
          </p:grpSpPr>
          <p:sp>
            <p:nvSpPr>
              <p:cNvPr id="28" name="Oval 27"/>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29" name="Oval 28"/>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grpSp>
        <p:pic>
          <p:nvPicPr>
            <p:cNvPr id="27" name="Picture 26"/>
            <p:cNvPicPr>
              <a:picLocks noChangeAspect="1"/>
            </p:cNvPicPr>
            <p:nvPr userDrawn="1"/>
          </p:nvPicPr>
          <p:blipFill rotWithShape="1">
            <a:blip r:embed="rId3" cstate="print">
              <a:extLst>
                <a:ext uri="{28A0092B-C50C-407E-A947-70E740481C1C}">
                  <a14:useLocalDpi xmlns:a14="http://schemas.microsoft.com/office/drawing/2010/main" val="0"/>
                </a:ext>
              </a:extLst>
            </a:blip>
            <a:srcRect l="18918" t="11101" r="16396" b="36582"/>
            <a:stretch/>
          </p:blipFill>
          <p:spPr>
            <a:xfrm flipH="1">
              <a:off x="8607125" y="6359937"/>
              <a:ext cx="308282" cy="308282"/>
            </a:xfrm>
            <a:prstGeom prst="rect">
              <a:avLst/>
            </a:prstGeom>
          </p:spPr>
        </p:pic>
      </p:grpSp>
    </p:spTree>
    <p:extLst>
      <p:ext uri="{BB962C8B-B14F-4D97-AF65-F5344CB8AC3E}">
        <p14:creationId xmlns:p14="http://schemas.microsoft.com/office/powerpoint/2010/main" val="13872016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6" name="Rectangle 5"/>
          <p:cNvSpPr/>
          <p:nvPr userDrawn="1"/>
        </p:nvSpPr>
        <p:spPr>
          <a:xfrm>
            <a:off x="0" y="2"/>
            <a:ext cx="9150926" cy="160019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Tree>
    <p:extLst>
      <p:ext uri="{BB962C8B-B14F-4D97-AF65-F5344CB8AC3E}">
        <p14:creationId xmlns:p14="http://schemas.microsoft.com/office/powerpoint/2010/main" val="3638166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Rectangle 1"/>
          <p:cNvSpPr/>
          <p:nvPr userDrawn="1"/>
        </p:nvSpPr>
        <p:spPr>
          <a:xfrm>
            <a:off x="0" y="2"/>
            <a:ext cx="9150926" cy="76199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3" name="Rectangle 2"/>
          <p:cNvSpPr/>
          <p:nvPr userDrawn="1"/>
        </p:nvSpPr>
        <p:spPr>
          <a:xfrm>
            <a:off x="0" y="6363150"/>
            <a:ext cx="9144000" cy="4948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8" name="Group 7"/>
          <p:cNvGrpSpPr/>
          <p:nvPr userDrawn="1"/>
        </p:nvGrpSpPr>
        <p:grpSpPr>
          <a:xfrm>
            <a:off x="70987" y="6188979"/>
            <a:ext cx="609598" cy="609598"/>
            <a:chOff x="79376" y="76201"/>
            <a:chExt cx="761998" cy="761998"/>
          </a:xfrm>
        </p:grpSpPr>
        <p:sp>
          <p:nvSpPr>
            <p:cNvPr id="9" name="Oval 8"/>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10" name="Oval 9"/>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pic>
          <p:nvPicPr>
            <p:cNvPr id="11" name="Picture 2" descr="D:\All logos\Comniscient Group Company Logos\TRA\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Pentagon 11"/>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3" name="Pentagon 12"/>
          <p:cNvSpPr/>
          <p:nvPr userDrawn="1"/>
        </p:nvSpPr>
        <p:spPr>
          <a:xfrm>
            <a:off x="1" y="2"/>
            <a:ext cx="1025132" cy="761998"/>
          </a:xfrm>
          <a:prstGeom prst="homePlate">
            <a:avLst>
              <a:gd name="adj" fmla="val 3348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20" name="Group 19"/>
          <p:cNvGrpSpPr/>
          <p:nvPr userDrawn="1"/>
        </p:nvGrpSpPr>
        <p:grpSpPr>
          <a:xfrm>
            <a:off x="8471426" y="6188979"/>
            <a:ext cx="609598" cy="609598"/>
            <a:chOff x="8471426" y="6188979"/>
            <a:chExt cx="609598" cy="609598"/>
          </a:xfrm>
        </p:grpSpPr>
        <p:grpSp>
          <p:nvGrpSpPr>
            <p:cNvPr id="21" name="Group 20"/>
            <p:cNvGrpSpPr/>
            <p:nvPr userDrawn="1"/>
          </p:nvGrpSpPr>
          <p:grpSpPr>
            <a:xfrm>
              <a:off x="8471426" y="6188979"/>
              <a:ext cx="609598" cy="609598"/>
              <a:chOff x="96680" y="228604"/>
              <a:chExt cx="1066796" cy="1066796"/>
            </a:xfrm>
          </p:grpSpPr>
          <p:sp>
            <p:nvSpPr>
              <p:cNvPr id="23" name="Oval 22"/>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24" name="Oval 23"/>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grpSp>
        <p:pic>
          <p:nvPicPr>
            <p:cNvPr id="22" name="Picture 21"/>
            <p:cNvPicPr>
              <a:picLocks noChangeAspect="1"/>
            </p:cNvPicPr>
            <p:nvPr userDrawn="1"/>
          </p:nvPicPr>
          <p:blipFill rotWithShape="1">
            <a:blip r:embed="rId3" cstate="print">
              <a:extLst>
                <a:ext uri="{28A0092B-C50C-407E-A947-70E740481C1C}">
                  <a14:useLocalDpi xmlns:a14="http://schemas.microsoft.com/office/drawing/2010/main" val="0"/>
                </a:ext>
              </a:extLst>
            </a:blip>
            <a:srcRect l="18918" t="11101" r="16396" b="36582"/>
            <a:stretch/>
          </p:blipFill>
          <p:spPr>
            <a:xfrm flipH="1">
              <a:off x="8607125" y="6359937"/>
              <a:ext cx="308282" cy="308282"/>
            </a:xfrm>
            <a:prstGeom prst="rect">
              <a:avLst/>
            </a:prstGeom>
          </p:spPr>
        </p:pic>
      </p:grpSp>
    </p:spTree>
    <p:extLst>
      <p:ext uri="{BB962C8B-B14F-4D97-AF65-F5344CB8AC3E}">
        <p14:creationId xmlns:p14="http://schemas.microsoft.com/office/powerpoint/2010/main" val="3392096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7" name="Rectangle 6"/>
          <p:cNvSpPr/>
          <p:nvPr userDrawn="1"/>
        </p:nvSpPr>
        <p:spPr>
          <a:xfrm>
            <a:off x="0" y="2"/>
            <a:ext cx="9150926" cy="1600198"/>
          </a:xfrm>
          <a:prstGeom prst="rect">
            <a:avLst/>
          </a:prstGeom>
          <a:solidFill>
            <a:srgbClr val="57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8" name="Rectangle 7"/>
          <p:cNvSpPr/>
          <p:nvPr userDrawn="1"/>
        </p:nvSpPr>
        <p:spPr>
          <a:xfrm>
            <a:off x="0" y="6126063"/>
            <a:ext cx="9150926" cy="761998"/>
          </a:xfrm>
          <a:prstGeom prst="rect">
            <a:avLst/>
          </a:prstGeom>
          <a:solidFill>
            <a:srgbClr val="57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Tree>
    <p:extLst>
      <p:ext uri="{BB962C8B-B14F-4D97-AF65-F5344CB8AC3E}">
        <p14:creationId xmlns:p14="http://schemas.microsoft.com/office/powerpoint/2010/main" val="3638166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Rectangle 1"/>
          <p:cNvSpPr/>
          <p:nvPr userDrawn="1"/>
        </p:nvSpPr>
        <p:spPr>
          <a:xfrm>
            <a:off x="0" y="2"/>
            <a:ext cx="9150926" cy="76199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3" name="Rectangle 2"/>
          <p:cNvSpPr/>
          <p:nvPr userDrawn="1"/>
        </p:nvSpPr>
        <p:spPr>
          <a:xfrm>
            <a:off x="0" y="6363150"/>
            <a:ext cx="9144000" cy="4948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8" name="Group 7"/>
          <p:cNvGrpSpPr/>
          <p:nvPr userDrawn="1"/>
        </p:nvGrpSpPr>
        <p:grpSpPr>
          <a:xfrm>
            <a:off x="70987" y="6188979"/>
            <a:ext cx="609598" cy="609598"/>
            <a:chOff x="79376" y="76201"/>
            <a:chExt cx="761998" cy="761998"/>
          </a:xfrm>
        </p:grpSpPr>
        <p:sp>
          <p:nvSpPr>
            <p:cNvPr id="9" name="Oval 8"/>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10" name="Oval 9"/>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pic>
          <p:nvPicPr>
            <p:cNvPr id="11" name="Picture 2" descr="D:\All logos\Comniscient Group Company Logos\TRA\Asset 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Pentagon 11"/>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3" name="Pentagon 12"/>
          <p:cNvSpPr/>
          <p:nvPr userDrawn="1"/>
        </p:nvSpPr>
        <p:spPr>
          <a:xfrm>
            <a:off x="1" y="2"/>
            <a:ext cx="1025132" cy="761998"/>
          </a:xfrm>
          <a:prstGeom prst="homePlate">
            <a:avLst>
              <a:gd name="adj" fmla="val 33486"/>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grpSp>
        <p:nvGrpSpPr>
          <p:cNvPr id="20" name="Group 19"/>
          <p:cNvGrpSpPr/>
          <p:nvPr userDrawn="1"/>
        </p:nvGrpSpPr>
        <p:grpSpPr>
          <a:xfrm>
            <a:off x="8471426" y="6188979"/>
            <a:ext cx="609598" cy="609598"/>
            <a:chOff x="8471426" y="6188979"/>
            <a:chExt cx="609598" cy="609598"/>
          </a:xfrm>
        </p:grpSpPr>
        <p:grpSp>
          <p:nvGrpSpPr>
            <p:cNvPr id="21" name="Group 20"/>
            <p:cNvGrpSpPr/>
            <p:nvPr userDrawn="1"/>
          </p:nvGrpSpPr>
          <p:grpSpPr>
            <a:xfrm>
              <a:off x="8471426" y="6188979"/>
              <a:ext cx="609598" cy="609598"/>
              <a:chOff x="96680" y="228604"/>
              <a:chExt cx="1066796" cy="1066796"/>
            </a:xfrm>
          </p:grpSpPr>
          <p:sp>
            <p:nvSpPr>
              <p:cNvPr id="23" name="Oval 22"/>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24" name="Oval 23"/>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grpSp>
        <p:pic>
          <p:nvPicPr>
            <p:cNvPr id="22" name="Picture 21"/>
            <p:cNvPicPr>
              <a:picLocks noChangeAspect="1"/>
            </p:cNvPicPr>
            <p:nvPr userDrawn="1"/>
          </p:nvPicPr>
          <p:blipFill rotWithShape="1">
            <a:blip r:embed="rId3" cstate="print">
              <a:extLst>
                <a:ext uri="{28A0092B-C50C-407E-A947-70E740481C1C}">
                  <a14:useLocalDpi xmlns:a14="http://schemas.microsoft.com/office/drawing/2010/main" val="0"/>
                </a:ext>
              </a:extLst>
            </a:blip>
            <a:srcRect l="18918" t="11101" r="16396" b="36582"/>
            <a:stretch/>
          </p:blipFill>
          <p:spPr>
            <a:xfrm flipH="1">
              <a:off x="8607125" y="6359937"/>
              <a:ext cx="308282" cy="308282"/>
            </a:xfrm>
            <a:prstGeom prst="rect">
              <a:avLst/>
            </a:prstGeom>
          </p:spPr>
        </p:pic>
      </p:grpSp>
    </p:spTree>
    <p:extLst>
      <p:ext uri="{BB962C8B-B14F-4D97-AF65-F5344CB8AC3E}">
        <p14:creationId xmlns:p14="http://schemas.microsoft.com/office/powerpoint/2010/main" val="2369122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283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06473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b="0" i="0">
                <a:latin typeface="Calibri" panose="020F0502020204030204" pitchFamily="34" charset="0"/>
              </a:defRPr>
            </a:lvl1pPr>
          </a:lstStyle>
          <a:p>
            <a:fld id="{B1C305FC-251D-4E36-BA7F-E7C68E63C217}" type="datetimeFigureOut">
              <a:rPr lang="en-US" smtClean="0"/>
              <a:pPr/>
              <a:t>7/25/2024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b="0" i="0">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b="0" i="0">
                <a:latin typeface="Calibri" panose="020F0502020204030204" pitchFamily="34" charset="0"/>
              </a:defRPr>
            </a:lvl1pPr>
          </a:lstStyle>
          <a:p>
            <a:fld id="{440C5307-7612-4F23-9366-8E03D4C198E2}" type="slidenum">
              <a:rPr lang="en-US" smtClean="0"/>
              <a:pPr/>
              <a:t>‹#›</a:t>
            </a:fld>
            <a:endParaRPr lang="en-US" dirty="0"/>
          </a:p>
        </p:txBody>
      </p:sp>
    </p:spTree>
    <p:extLst>
      <p:ext uri="{BB962C8B-B14F-4D97-AF65-F5344CB8AC3E}">
        <p14:creationId xmlns:p14="http://schemas.microsoft.com/office/powerpoint/2010/main" val="19563140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Rectangle 9"/>
          <p:cNvSpPr/>
          <p:nvPr userDrawn="1"/>
        </p:nvSpPr>
        <p:spPr>
          <a:xfrm>
            <a:off x="0" y="2"/>
            <a:ext cx="9150926" cy="8381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3" name="Title 1"/>
          <p:cNvSpPr>
            <a:spLocks noGrp="1"/>
          </p:cNvSpPr>
          <p:nvPr>
            <p:ph type="title"/>
          </p:nvPr>
        </p:nvSpPr>
        <p:spPr>
          <a:xfrm>
            <a:off x="1143000" y="76198"/>
            <a:ext cx="6858001" cy="685802"/>
          </a:xfrm>
          <a:prstGeom prst="rect">
            <a:avLst/>
          </a:prstGeom>
        </p:spPr>
        <p:txBody>
          <a:bodyPr/>
          <a:lstStyle/>
          <a:p>
            <a:r>
              <a:rPr lang="en-US" dirty="0"/>
              <a:t>Click to edit Master title style</a:t>
            </a:r>
          </a:p>
        </p:txBody>
      </p:sp>
      <p:sp>
        <p:nvSpPr>
          <p:cNvPr id="12" name="Slide Number Placeholder 5"/>
          <p:cNvSpPr>
            <a:spLocks noGrp="1"/>
          </p:cNvSpPr>
          <p:nvPr>
            <p:ph type="sldNum" sz="quarter" idx="4"/>
          </p:nvPr>
        </p:nvSpPr>
        <p:spPr>
          <a:xfrm>
            <a:off x="8543278" y="6332538"/>
            <a:ext cx="561975" cy="365125"/>
          </a:xfrm>
          <a:prstGeom prst="rect">
            <a:avLst/>
          </a:prstGeom>
        </p:spPr>
        <p:txBody>
          <a:bodyPr vert="horz" lIns="27432" tIns="45720" rIns="45720" bIns="45720" rtlCol="0" anchor="ctr"/>
          <a:lstStyle>
            <a:lvl1pPr algn="l">
              <a:defRPr sz="1200">
                <a:solidFill>
                  <a:schemeClr val="bg1"/>
                </a:solidFill>
                <a:latin typeface="Century Gothic" pitchFamily="34" charset="0"/>
              </a:defRPr>
            </a:lvl1pPr>
          </a:lstStyle>
          <a:p>
            <a:fld id="{6F0101F7-92F6-4E30-AAE7-85D3646D99C1}"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44919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cSld name="1_Blank">
    <p:spTree>
      <p:nvGrpSpPr>
        <p:cNvPr id="1" name=""/>
        <p:cNvGrpSpPr/>
        <p:nvPr/>
      </p:nvGrpSpPr>
      <p:grpSpPr>
        <a:xfrm>
          <a:off x="0" y="0"/>
          <a:ext cx="0" cy="0"/>
          <a:chOff x="0" y="0"/>
          <a:chExt cx="0" cy="0"/>
        </a:xfrm>
      </p:grpSpPr>
      <p:sp>
        <p:nvSpPr>
          <p:cNvPr id="8" name="Rectangle 7"/>
          <p:cNvSpPr>
            <a:spLocks noChangeArrowheads="1"/>
          </p:cNvSpPr>
          <p:nvPr userDrawn="1"/>
        </p:nvSpPr>
        <p:spPr bwMode="white">
          <a:xfrm>
            <a:off x="0" y="0"/>
            <a:ext cx="91440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Calibri" panose="020F0502020204030204" pitchFamily="34" charset="0"/>
            </a:endParaRPr>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Calibri" panose="020F0502020204030204" pitchFamily="34" charset="0"/>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Calibri" panose="020F0502020204030204" pitchFamily="34" charset="0"/>
            </a:endParaRPr>
          </a:p>
        </p:txBody>
      </p:sp>
      <p:sp>
        <p:nvSpPr>
          <p:cNvPr id="5" name="Rectangle 4"/>
          <p:cNvSpPr/>
          <p:nvPr userDrawn="1"/>
        </p:nvSpPr>
        <p:spPr>
          <a:xfrm>
            <a:off x="0" y="6172200"/>
            <a:ext cx="9144000" cy="685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2" name="TextBox 11"/>
          <p:cNvSpPr txBox="1"/>
          <p:nvPr userDrawn="1"/>
        </p:nvSpPr>
        <p:spPr>
          <a:xfrm>
            <a:off x="2876721" y="6400800"/>
            <a:ext cx="925253" cy="253916"/>
          </a:xfrm>
          <a:prstGeom prst="rect">
            <a:avLst/>
          </a:prstGeom>
          <a:noFill/>
        </p:spPr>
        <p:txBody>
          <a:bodyPr wrap="none" rtlCol="0">
            <a:spAutoFit/>
          </a:bodyPr>
          <a:lstStyle/>
          <a:p>
            <a:r>
              <a:rPr lang="en-US" sz="1050" dirty="0">
                <a:solidFill>
                  <a:prstClr val="white"/>
                </a:solidFill>
                <a:latin typeface="Calibri" panose="020F0502020204030204" pitchFamily="34" charset="0"/>
              </a:rPr>
              <a:t>Prepared for </a:t>
            </a:r>
          </a:p>
        </p:txBody>
      </p:sp>
      <p:sp>
        <p:nvSpPr>
          <p:cNvPr id="13" name="TextBox 12"/>
          <p:cNvSpPr txBox="1"/>
          <p:nvPr userDrawn="1"/>
        </p:nvSpPr>
        <p:spPr>
          <a:xfrm>
            <a:off x="5284479" y="6400800"/>
            <a:ext cx="1550424" cy="253916"/>
          </a:xfrm>
          <a:prstGeom prst="rect">
            <a:avLst/>
          </a:prstGeom>
          <a:noFill/>
        </p:spPr>
        <p:txBody>
          <a:bodyPr wrap="none" rtlCol="0">
            <a:spAutoFit/>
          </a:bodyPr>
          <a:lstStyle/>
          <a:p>
            <a:r>
              <a:rPr lang="en-US" sz="1050" dirty="0">
                <a:solidFill>
                  <a:prstClr val="white"/>
                </a:solidFill>
                <a:latin typeface="Calibri" panose="020F0502020204030204" pitchFamily="34" charset="0"/>
              </a:rPr>
              <a:t>© TRA Research Pvt. Ltd.</a:t>
            </a:r>
          </a:p>
        </p:txBody>
      </p:sp>
      <p:pic>
        <p:nvPicPr>
          <p:cNvPr id="14" name="Picture 2" descr="Image result for AVIVA"/>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3815212" y="6274350"/>
            <a:ext cx="1513575" cy="506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841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01401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p:cNvSpPr/>
          <p:nvPr userDrawn="1"/>
        </p:nvSpPr>
        <p:spPr>
          <a:xfrm>
            <a:off x="0" y="2"/>
            <a:ext cx="9150926" cy="1600198"/>
          </a:xfrm>
          <a:prstGeom prst="rect">
            <a:avLst/>
          </a:prstGeom>
          <a:solidFill>
            <a:srgbClr val="1B5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23" name="Rectangle 22"/>
          <p:cNvSpPr/>
          <p:nvPr userDrawn="1"/>
        </p:nvSpPr>
        <p:spPr>
          <a:xfrm>
            <a:off x="0" y="6096002"/>
            <a:ext cx="9150926" cy="761998"/>
          </a:xfrm>
          <a:prstGeom prst="rect">
            <a:avLst/>
          </a:prstGeom>
          <a:solidFill>
            <a:srgbClr val="1B5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39215574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5" name="Rectangle 24"/>
          <p:cNvSpPr/>
          <p:nvPr userDrawn="1"/>
        </p:nvSpPr>
        <p:spPr>
          <a:xfrm>
            <a:off x="0" y="2"/>
            <a:ext cx="9150926" cy="761998"/>
          </a:xfrm>
          <a:prstGeom prst="rect">
            <a:avLst/>
          </a:prstGeom>
          <a:solidFill>
            <a:srgbClr val="1B5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26" name="Rectangle 25"/>
          <p:cNvSpPr/>
          <p:nvPr userDrawn="1"/>
        </p:nvSpPr>
        <p:spPr>
          <a:xfrm>
            <a:off x="0" y="6363150"/>
            <a:ext cx="9144000" cy="494850"/>
          </a:xfrm>
          <a:prstGeom prst="rect">
            <a:avLst/>
          </a:prstGeom>
          <a:solidFill>
            <a:srgbClr val="1B5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grpSp>
        <p:nvGrpSpPr>
          <p:cNvPr id="27" name="Group 26"/>
          <p:cNvGrpSpPr/>
          <p:nvPr userDrawn="1"/>
        </p:nvGrpSpPr>
        <p:grpSpPr>
          <a:xfrm>
            <a:off x="8471426" y="6188979"/>
            <a:ext cx="609598" cy="609598"/>
            <a:chOff x="96680" y="228604"/>
            <a:chExt cx="1066796" cy="1066796"/>
          </a:xfrm>
        </p:grpSpPr>
        <p:sp>
          <p:nvSpPr>
            <p:cNvPr id="28" name="Oval 27"/>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29" name="Oval 28"/>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30" name="Picture 3" descr="E:\TRA FILES\files\Power of Trust (3).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3206" y="533402"/>
              <a:ext cx="688132" cy="457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Group 30"/>
          <p:cNvGrpSpPr/>
          <p:nvPr userDrawn="1"/>
        </p:nvGrpSpPr>
        <p:grpSpPr>
          <a:xfrm>
            <a:off x="70987" y="6188979"/>
            <a:ext cx="609598" cy="609598"/>
            <a:chOff x="79376" y="76201"/>
            <a:chExt cx="761998" cy="761998"/>
          </a:xfrm>
        </p:grpSpPr>
        <p:sp>
          <p:nvSpPr>
            <p:cNvPr id="32" name="Oval 31"/>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33" name="Oval 32"/>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34" name="Picture 2" descr="D:\All logos\Comniscient Group Company Logos\TRA\Asset 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7975" y="26272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35" name="Pentagon 34"/>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36" name="Pentagon 35"/>
          <p:cNvSpPr/>
          <p:nvPr userDrawn="1"/>
        </p:nvSpPr>
        <p:spPr>
          <a:xfrm>
            <a:off x="1" y="2"/>
            <a:ext cx="1025132" cy="761998"/>
          </a:xfrm>
          <a:prstGeom prst="homePlate">
            <a:avLst>
              <a:gd name="adj" fmla="val 33486"/>
            </a:avLst>
          </a:prstGeom>
          <a:solidFill>
            <a:srgbClr val="71C3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9957763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6" name="Rectangle 5"/>
          <p:cNvSpPr/>
          <p:nvPr userDrawn="1"/>
        </p:nvSpPr>
        <p:spPr>
          <a:xfrm>
            <a:off x="0" y="2"/>
            <a:ext cx="9150926" cy="1600198"/>
          </a:xfrm>
          <a:prstGeom prst="rect">
            <a:avLst/>
          </a:prstGeom>
          <a:solidFill>
            <a:srgbClr val="52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7" name="Rectangle 6"/>
          <p:cNvSpPr/>
          <p:nvPr userDrawn="1"/>
        </p:nvSpPr>
        <p:spPr>
          <a:xfrm>
            <a:off x="0" y="6096002"/>
            <a:ext cx="9150926" cy="761998"/>
          </a:xfrm>
          <a:prstGeom prst="rect">
            <a:avLst/>
          </a:prstGeom>
          <a:solidFill>
            <a:srgbClr val="52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4895029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sp>
        <p:nvSpPr>
          <p:cNvPr id="8" name="Rectangle 7"/>
          <p:cNvSpPr>
            <a:spLocks noChangeArrowheads="1"/>
          </p:cNvSpPr>
          <p:nvPr userDrawn="1"/>
        </p:nvSpPr>
        <p:spPr bwMode="white">
          <a:xfrm>
            <a:off x="0" y="0"/>
            <a:ext cx="91440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Calibri" panose="020F0502020204030204" pitchFamily="34" charset="0"/>
            </a:endParaRPr>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Calibri" panose="020F0502020204030204" pitchFamily="34" charset="0"/>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Calibri" panose="020F0502020204030204" pitchFamily="34" charset="0"/>
            </a:endParaRPr>
          </a:p>
        </p:txBody>
      </p:sp>
      <p:sp>
        <p:nvSpPr>
          <p:cNvPr id="5" name="Rectangle 4"/>
          <p:cNvSpPr/>
          <p:nvPr userDrawn="1"/>
        </p:nvSpPr>
        <p:spPr>
          <a:xfrm>
            <a:off x="0" y="2"/>
            <a:ext cx="9150926" cy="761998"/>
          </a:xfrm>
          <a:prstGeom prst="rect">
            <a:avLst/>
          </a:prstGeom>
          <a:solidFill>
            <a:srgbClr val="52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6" name="Rectangle 5"/>
          <p:cNvSpPr/>
          <p:nvPr userDrawn="1"/>
        </p:nvSpPr>
        <p:spPr>
          <a:xfrm>
            <a:off x="0" y="6363150"/>
            <a:ext cx="9144000" cy="494850"/>
          </a:xfrm>
          <a:prstGeom prst="rect">
            <a:avLst/>
          </a:prstGeom>
          <a:solidFill>
            <a:srgbClr val="52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grpSp>
        <p:nvGrpSpPr>
          <p:cNvPr id="7" name="Group 6"/>
          <p:cNvGrpSpPr/>
          <p:nvPr userDrawn="1"/>
        </p:nvGrpSpPr>
        <p:grpSpPr>
          <a:xfrm>
            <a:off x="8471426" y="6188979"/>
            <a:ext cx="609598" cy="609598"/>
            <a:chOff x="96680" y="228604"/>
            <a:chExt cx="1066796" cy="1066796"/>
          </a:xfrm>
        </p:grpSpPr>
        <p:sp>
          <p:nvSpPr>
            <p:cNvPr id="11" name="Oval 10"/>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2" name="Oval 11"/>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13" name="Picture 3" descr="E:\TRA FILES\files\Power of Trust (3).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3206" y="533402"/>
              <a:ext cx="688132" cy="457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p:cNvGrpSpPr/>
          <p:nvPr userDrawn="1"/>
        </p:nvGrpSpPr>
        <p:grpSpPr>
          <a:xfrm>
            <a:off x="70987" y="6188979"/>
            <a:ext cx="609598" cy="609598"/>
            <a:chOff x="79376" y="76201"/>
            <a:chExt cx="761998" cy="761998"/>
          </a:xfrm>
        </p:grpSpPr>
        <p:sp>
          <p:nvSpPr>
            <p:cNvPr id="15" name="Oval 14"/>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6" name="Oval 15"/>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17" name="Picture 2" descr="D:\All logos\Comniscient Group Company Logos\TRA\Asset 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Pentagon 17"/>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9" name="Pentagon 18"/>
          <p:cNvSpPr/>
          <p:nvPr userDrawn="1"/>
        </p:nvSpPr>
        <p:spPr>
          <a:xfrm>
            <a:off x="1" y="2"/>
            <a:ext cx="1025132" cy="761998"/>
          </a:xfrm>
          <a:prstGeom prst="homePlate">
            <a:avLst>
              <a:gd name="adj" fmla="val 33486"/>
            </a:avLst>
          </a:prstGeom>
          <a:solidFill>
            <a:srgbClr val="B17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33309630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6" name="Rectangle 5"/>
          <p:cNvSpPr/>
          <p:nvPr userDrawn="1"/>
        </p:nvSpPr>
        <p:spPr>
          <a:xfrm>
            <a:off x="0" y="2"/>
            <a:ext cx="9150926" cy="1600198"/>
          </a:xfrm>
          <a:prstGeom prst="rect">
            <a:avLst/>
          </a:prstGeom>
          <a:solidFill>
            <a:srgbClr val="3A4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7" name="Rectangle 6"/>
          <p:cNvSpPr/>
          <p:nvPr userDrawn="1"/>
        </p:nvSpPr>
        <p:spPr>
          <a:xfrm>
            <a:off x="0" y="6096002"/>
            <a:ext cx="9150926" cy="761998"/>
          </a:xfrm>
          <a:prstGeom prst="rect">
            <a:avLst/>
          </a:prstGeom>
          <a:solidFill>
            <a:srgbClr val="3A4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19615437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Rectangle 1"/>
          <p:cNvSpPr/>
          <p:nvPr userDrawn="1"/>
        </p:nvSpPr>
        <p:spPr>
          <a:xfrm>
            <a:off x="0" y="2"/>
            <a:ext cx="9150926" cy="761998"/>
          </a:xfrm>
          <a:prstGeom prst="rect">
            <a:avLst/>
          </a:prstGeom>
          <a:solidFill>
            <a:srgbClr val="3A4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3" name="Rectangle 2"/>
          <p:cNvSpPr/>
          <p:nvPr userDrawn="1"/>
        </p:nvSpPr>
        <p:spPr>
          <a:xfrm>
            <a:off x="0" y="6363150"/>
            <a:ext cx="9144000" cy="494850"/>
          </a:xfrm>
          <a:prstGeom prst="rect">
            <a:avLst/>
          </a:prstGeom>
          <a:solidFill>
            <a:srgbClr val="3A40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grpSp>
        <p:nvGrpSpPr>
          <p:cNvPr id="4" name="Group 3"/>
          <p:cNvGrpSpPr/>
          <p:nvPr userDrawn="1"/>
        </p:nvGrpSpPr>
        <p:grpSpPr>
          <a:xfrm>
            <a:off x="8471426" y="6188979"/>
            <a:ext cx="609598" cy="609598"/>
            <a:chOff x="96680" y="228604"/>
            <a:chExt cx="1066796" cy="1066796"/>
          </a:xfrm>
        </p:grpSpPr>
        <p:sp>
          <p:nvSpPr>
            <p:cNvPr id="5" name="Oval 4"/>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6" name="Oval 5"/>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7" name="Picture 3" descr="E:\TRA FILES\files\Power of Trust (3).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3206" y="533402"/>
              <a:ext cx="688132" cy="457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userDrawn="1"/>
        </p:nvGrpSpPr>
        <p:grpSpPr>
          <a:xfrm>
            <a:off x="70987" y="6188979"/>
            <a:ext cx="609598" cy="609598"/>
            <a:chOff x="79376" y="76201"/>
            <a:chExt cx="761998" cy="761998"/>
          </a:xfrm>
        </p:grpSpPr>
        <p:sp>
          <p:nvSpPr>
            <p:cNvPr id="9" name="Oval 8"/>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0" name="Oval 9"/>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11" name="Picture 2" descr="D:\All logos\Comniscient Group Company Logos\TRA\Asset 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Pentagon 11"/>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3" name="Pentagon 12"/>
          <p:cNvSpPr/>
          <p:nvPr userDrawn="1"/>
        </p:nvSpPr>
        <p:spPr>
          <a:xfrm>
            <a:off x="1" y="2"/>
            <a:ext cx="1025132" cy="761998"/>
          </a:xfrm>
          <a:prstGeom prst="homePlate">
            <a:avLst>
              <a:gd name="adj" fmla="val 33486"/>
            </a:avLst>
          </a:prstGeom>
          <a:solidFill>
            <a:srgbClr val="828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35717767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4" name="Rectangle 3"/>
          <p:cNvSpPr/>
          <p:nvPr userDrawn="1"/>
        </p:nvSpPr>
        <p:spPr>
          <a:xfrm>
            <a:off x="-6926" y="0"/>
            <a:ext cx="9150926" cy="1600200"/>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5" name="Rectangle 4"/>
          <p:cNvSpPr/>
          <p:nvPr userDrawn="1"/>
        </p:nvSpPr>
        <p:spPr>
          <a:xfrm>
            <a:off x="-6926" y="6096002"/>
            <a:ext cx="9150926" cy="761998"/>
          </a:xfrm>
          <a:prstGeom prst="rect">
            <a:avLst/>
          </a:prstGeom>
          <a:solidFill>
            <a:srgbClr val="99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11289347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1" name="Pentagon 20"/>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22" name="Rectangle 21"/>
          <p:cNvSpPr/>
          <p:nvPr userDrawn="1"/>
        </p:nvSpPr>
        <p:spPr>
          <a:xfrm>
            <a:off x="0" y="2"/>
            <a:ext cx="9150926" cy="76199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23" name="Rectangle 22"/>
          <p:cNvSpPr/>
          <p:nvPr userDrawn="1"/>
        </p:nvSpPr>
        <p:spPr>
          <a:xfrm>
            <a:off x="0" y="6363150"/>
            <a:ext cx="9144000" cy="4948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grpSp>
        <p:nvGrpSpPr>
          <p:cNvPr id="24" name="Group 23"/>
          <p:cNvGrpSpPr/>
          <p:nvPr userDrawn="1"/>
        </p:nvGrpSpPr>
        <p:grpSpPr>
          <a:xfrm>
            <a:off x="8471426" y="6188979"/>
            <a:ext cx="609598" cy="609598"/>
            <a:chOff x="96680" y="228604"/>
            <a:chExt cx="1066796" cy="1066796"/>
          </a:xfrm>
        </p:grpSpPr>
        <p:sp>
          <p:nvSpPr>
            <p:cNvPr id="25" name="Oval 24"/>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26" name="Oval 25"/>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27" name="Picture 3" descr="E:\TRA FILES\files\Power of Trust (3).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3206" y="533402"/>
              <a:ext cx="688132" cy="457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 27"/>
          <p:cNvGrpSpPr/>
          <p:nvPr userDrawn="1"/>
        </p:nvGrpSpPr>
        <p:grpSpPr>
          <a:xfrm>
            <a:off x="70987" y="6188979"/>
            <a:ext cx="609598" cy="609598"/>
            <a:chOff x="79376" y="76201"/>
            <a:chExt cx="761998" cy="761998"/>
          </a:xfrm>
        </p:grpSpPr>
        <p:sp>
          <p:nvSpPr>
            <p:cNvPr id="29" name="Oval 28"/>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30" name="Oval 29"/>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31" name="Picture 2" descr="D:\All logos\Comniscient Group Company Logos\TRA\Asset 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Pentagon 31"/>
          <p:cNvSpPr/>
          <p:nvPr userDrawn="1"/>
        </p:nvSpPr>
        <p:spPr>
          <a:xfrm>
            <a:off x="1" y="2"/>
            <a:ext cx="1025132" cy="761998"/>
          </a:xfrm>
          <a:prstGeom prst="homePlate">
            <a:avLst>
              <a:gd name="adj" fmla="val 33486"/>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22816024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4" name="Rectangle 3"/>
          <p:cNvSpPr/>
          <p:nvPr userDrawn="1"/>
        </p:nvSpPr>
        <p:spPr>
          <a:xfrm>
            <a:off x="-6926" y="0"/>
            <a:ext cx="9150926" cy="1600200"/>
          </a:xfrm>
          <a:prstGeom prst="rect">
            <a:avLst/>
          </a:prstGeom>
          <a:solidFill>
            <a:srgbClr val="CA3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5" name="Rectangle 4"/>
          <p:cNvSpPr/>
          <p:nvPr userDrawn="1"/>
        </p:nvSpPr>
        <p:spPr>
          <a:xfrm>
            <a:off x="-6926" y="6096002"/>
            <a:ext cx="9150926" cy="761998"/>
          </a:xfrm>
          <a:prstGeom prst="rect">
            <a:avLst/>
          </a:prstGeom>
          <a:solidFill>
            <a:srgbClr val="CA3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123777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0" name="Rectangle 9"/>
          <p:cNvSpPr/>
          <p:nvPr userDrawn="1"/>
        </p:nvSpPr>
        <p:spPr>
          <a:xfrm>
            <a:off x="0" y="2"/>
            <a:ext cx="9150926" cy="761998"/>
          </a:xfrm>
          <a:prstGeom prst="rect">
            <a:avLst/>
          </a:prstGeom>
          <a:solidFill>
            <a:srgbClr val="CA3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2" name="Rectangle 11"/>
          <p:cNvSpPr/>
          <p:nvPr userDrawn="1"/>
        </p:nvSpPr>
        <p:spPr>
          <a:xfrm>
            <a:off x="0" y="6363150"/>
            <a:ext cx="9144000" cy="494850"/>
          </a:xfrm>
          <a:prstGeom prst="rect">
            <a:avLst/>
          </a:prstGeom>
          <a:solidFill>
            <a:srgbClr val="CA3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grpSp>
        <p:nvGrpSpPr>
          <p:cNvPr id="13" name="Group 12"/>
          <p:cNvGrpSpPr/>
          <p:nvPr userDrawn="1"/>
        </p:nvGrpSpPr>
        <p:grpSpPr>
          <a:xfrm>
            <a:off x="8471426" y="6188979"/>
            <a:ext cx="609598" cy="609598"/>
            <a:chOff x="96680" y="228604"/>
            <a:chExt cx="1066796" cy="1066796"/>
          </a:xfrm>
        </p:grpSpPr>
        <p:sp>
          <p:nvSpPr>
            <p:cNvPr id="14" name="Oval 13"/>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5" name="Oval 14"/>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16" name="Picture 3" descr="E:\TRA FILES\files\Power of Trust (3).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3206" y="533402"/>
              <a:ext cx="688132" cy="457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p:cNvGrpSpPr/>
          <p:nvPr userDrawn="1"/>
        </p:nvGrpSpPr>
        <p:grpSpPr>
          <a:xfrm>
            <a:off x="70987" y="6188979"/>
            <a:ext cx="609598" cy="609598"/>
            <a:chOff x="79376" y="76201"/>
            <a:chExt cx="761998" cy="761998"/>
          </a:xfrm>
        </p:grpSpPr>
        <p:sp>
          <p:nvSpPr>
            <p:cNvPr id="18" name="Oval 17"/>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9" name="Oval 18"/>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20" name="Picture 2" descr="D:\All logos\Comniscient Group Company Logos\TRA\Asset 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Pentagon 20"/>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4" name="Pentagon 3"/>
          <p:cNvSpPr/>
          <p:nvPr userDrawn="1"/>
        </p:nvSpPr>
        <p:spPr>
          <a:xfrm>
            <a:off x="1" y="2"/>
            <a:ext cx="1025132" cy="761998"/>
          </a:xfrm>
          <a:prstGeom prst="homePlate">
            <a:avLst>
              <a:gd name="adj" fmla="val 33486"/>
            </a:avLst>
          </a:prstGeom>
          <a:solidFill>
            <a:srgbClr val="E498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40251497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6" name="Rectangle 5"/>
          <p:cNvSpPr/>
          <p:nvPr userDrawn="1"/>
        </p:nvSpPr>
        <p:spPr>
          <a:xfrm>
            <a:off x="0" y="2"/>
            <a:ext cx="9150926" cy="160019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4920730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Rectangle 1"/>
          <p:cNvSpPr/>
          <p:nvPr userDrawn="1"/>
        </p:nvSpPr>
        <p:spPr>
          <a:xfrm>
            <a:off x="0" y="2"/>
            <a:ext cx="9150926" cy="76199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3" name="Rectangle 2"/>
          <p:cNvSpPr/>
          <p:nvPr userDrawn="1"/>
        </p:nvSpPr>
        <p:spPr>
          <a:xfrm>
            <a:off x="0" y="6363150"/>
            <a:ext cx="9144000" cy="4948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grpSp>
        <p:nvGrpSpPr>
          <p:cNvPr id="4" name="Group 3"/>
          <p:cNvGrpSpPr/>
          <p:nvPr userDrawn="1"/>
        </p:nvGrpSpPr>
        <p:grpSpPr>
          <a:xfrm>
            <a:off x="8471426" y="6188979"/>
            <a:ext cx="609598" cy="609598"/>
            <a:chOff x="96680" y="228604"/>
            <a:chExt cx="1066796" cy="1066796"/>
          </a:xfrm>
        </p:grpSpPr>
        <p:sp>
          <p:nvSpPr>
            <p:cNvPr id="5" name="Oval 4"/>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6" name="Oval 5"/>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7" name="Picture 3" descr="E:\TRA FILES\files\Power of Trust (3).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3206" y="533402"/>
              <a:ext cx="688132" cy="457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userDrawn="1"/>
        </p:nvGrpSpPr>
        <p:grpSpPr>
          <a:xfrm>
            <a:off x="70987" y="6188979"/>
            <a:ext cx="609598" cy="609598"/>
            <a:chOff x="79376" y="76201"/>
            <a:chExt cx="761998" cy="761998"/>
          </a:xfrm>
        </p:grpSpPr>
        <p:sp>
          <p:nvSpPr>
            <p:cNvPr id="9" name="Oval 8"/>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0" name="Oval 9"/>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11" name="Picture 2" descr="D:\All logos\Comniscient Group Company Logos\TRA\Asset 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Pentagon 11"/>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3" name="Pentagon 12"/>
          <p:cNvSpPr/>
          <p:nvPr userDrawn="1"/>
        </p:nvSpPr>
        <p:spPr>
          <a:xfrm>
            <a:off x="1" y="2"/>
            <a:ext cx="1025132" cy="761998"/>
          </a:xfrm>
          <a:prstGeom prst="homePlate">
            <a:avLst>
              <a:gd name="adj" fmla="val 3348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19709974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7" name="Rectangle 6"/>
          <p:cNvSpPr/>
          <p:nvPr userDrawn="1"/>
        </p:nvSpPr>
        <p:spPr>
          <a:xfrm>
            <a:off x="0" y="2"/>
            <a:ext cx="9150926" cy="1600198"/>
          </a:xfrm>
          <a:prstGeom prst="rect">
            <a:avLst/>
          </a:prstGeom>
          <a:solidFill>
            <a:srgbClr val="57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8" name="Rectangle 7"/>
          <p:cNvSpPr/>
          <p:nvPr userDrawn="1"/>
        </p:nvSpPr>
        <p:spPr>
          <a:xfrm>
            <a:off x="0" y="6126063"/>
            <a:ext cx="9150926" cy="761998"/>
          </a:xfrm>
          <a:prstGeom prst="rect">
            <a:avLst/>
          </a:prstGeom>
          <a:solidFill>
            <a:srgbClr val="57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11287796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Rectangle 1"/>
          <p:cNvSpPr/>
          <p:nvPr userDrawn="1"/>
        </p:nvSpPr>
        <p:spPr>
          <a:xfrm>
            <a:off x="0" y="2"/>
            <a:ext cx="9150926" cy="76199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3" name="Rectangle 2"/>
          <p:cNvSpPr/>
          <p:nvPr userDrawn="1"/>
        </p:nvSpPr>
        <p:spPr>
          <a:xfrm>
            <a:off x="0" y="6363150"/>
            <a:ext cx="9144000" cy="4948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grpSp>
        <p:nvGrpSpPr>
          <p:cNvPr id="4" name="Group 3"/>
          <p:cNvGrpSpPr/>
          <p:nvPr userDrawn="1"/>
        </p:nvGrpSpPr>
        <p:grpSpPr>
          <a:xfrm>
            <a:off x="8471426" y="6188979"/>
            <a:ext cx="609598" cy="609598"/>
            <a:chOff x="96680" y="228604"/>
            <a:chExt cx="1066796" cy="1066796"/>
          </a:xfrm>
        </p:grpSpPr>
        <p:sp>
          <p:nvSpPr>
            <p:cNvPr id="5" name="Oval 4"/>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6" name="Oval 5"/>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7" name="Picture 3" descr="E:\TRA FILES\files\Power of Trust (3).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3206" y="533402"/>
              <a:ext cx="688132" cy="457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userDrawn="1"/>
        </p:nvGrpSpPr>
        <p:grpSpPr>
          <a:xfrm>
            <a:off x="70987" y="6188979"/>
            <a:ext cx="609598" cy="609598"/>
            <a:chOff x="79376" y="76201"/>
            <a:chExt cx="761998" cy="761998"/>
          </a:xfrm>
        </p:grpSpPr>
        <p:sp>
          <p:nvSpPr>
            <p:cNvPr id="9" name="Oval 8"/>
            <p:cNvSpPr/>
            <p:nvPr userDrawn="1"/>
          </p:nvSpPr>
          <p:spPr>
            <a:xfrm>
              <a:off x="79376" y="76201"/>
              <a:ext cx="761998" cy="76199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0" name="Oval 9"/>
            <p:cNvSpPr/>
            <p:nvPr userDrawn="1"/>
          </p:nvSpPr>
          <p:spPr>
            <a:xfrm>
              <a:off x="131799" y="130628"/>
              <a:ext cx="653144" cy="6531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pic>
          <p:nvPicPr>
            <p:cNvPr id="11" name="Picture 2" descr="D:\All logos\Comniscient Group Company Logos\TRA\Asset 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7975" y="228601"/>
              <a:ext cx="315751" cy="473097"/>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Pentagon 11"/>
          <p:cNvSpPr/>
          <p:nvPr userDrawn="1"/>
        </p:nvSpPr>
        <p:spPr>
          <a:xfrm>
            <a:off x="76200" y="2"/>
            <a:ext cx="1025132" cy="761998"/>
          </a:xfrm>
          <a:prstGeom prst="homePlate">
            <a:avLst>
              <a:gd name="adj" fmla="val 334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3" name="Pentagon 12"/>
          <p:cNvSpPr/>
          <p:nvPr userDrawn="1"/>
        </p:nvSpPr>
        <p:spPr>
          <a:xfrm>
            <a:off x="1" y="2"/>
            <a:ext cx="1025132" cy="761998"/>
          </a:xfrm>
          <a:prstGeom prst="homePlate">
            <a:avLst>
              <a:gd name="adj" fmla="val 33486"/>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Tree>
    <p:extLst>
      <p:ext uri="{BB962C8B-B14F-4D97-AF65-F5344CB8AC3E}">
        <p14:creationId xmlns:p14="http://schemas.microsoft.com/office/powerpoint/2010/main" val="21171008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2819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2370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b="0" i="0">
                <a:latin typeface="Calibri" panose="020F0502020204030204" pitchFamily="34" charset="0"/>
              </a:defRPr>
            </a:lvl1pPr>
          </a:lstStyle>
          <a:p>
            <a:fld id="{0A1A317A-D092-4B6F-8925-643E879DA8F9}" type="datetimeFigureOut">
              <a:rPr lang="en-US" smtClean="0">
                <a:solidFill>
                  <a:prstClr val="black"/>
                </a:solidFill>
              </a:rPr>
              <a:pPr/>
              <a:t>7/25/2024</a:t>
            </a:fld>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b="0" i="0">
                <a:latin typeface="Calibri" panose="020F0502020204030204" pitchFamily="34" charset="0"/>
              </a:defRPr>
            </a:lvl1pPr>
          </a:lstStyle>
          <a:p>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b="0" i="0">
                <a:latin typeface="Calibri" panose="020F0502020204030204" pitchFamily="34" charset="0"/>
              </a:defRPr>
            </a:lvl1pPr>
          </a:lstStyle>
          <a:p>
            <a:fld id="{8D0907B8-924E-4224-820E-4FE8DBACB09A}"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8778838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b="0" i="0">
                <a:latin typeface="Calibri" panose="020F0502020204030204" pitchFamily="34" charset="0"/>
              </a:defRPr>
            </a:lvl1pPr>
          </a:lstStyle>
          <a:p>
            <a:fld id="{B1C305FC-251D-4E36-BA7F-E7C68E63C217}" type="datetimeFigureOut">
              <a:rPr lang="en-US" smtClean="0">
                <a:solidFill>
                  <a:prstClr val="black"/>
                </a:solidFill>
              </a:rPr>
              <a:pPr/>
              <a:t>7/25/2024</a:t>
            </a:fld>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b="0" i="0">
                <a:latin typeface="Calibri" panose="020F0502020204030204" pitchFamily="34" charset="0"/>
              </a:defRPr>
            </a:lvl1pPr>
          </a:lstStyle>
          <a:p>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b="0" i="0">
                <a:latin typeface="Calibri" panose="020F0502020204030204" pitchFamily="34" charset="0"/>
              </a:defRPr>
            </a:lvl1pPr>
          </a:lstStyle>
          <a:p>
            <a:fld id="{440C5307-7612-4F23-9366-8E03D4C198E2}"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37710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AutoShape 2" descr="Image result for mufti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b="0" i="0"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703" r:id="rId1"/>
    <p:sldLayoutId id="2147483715" r:id="rId2"/>
    <p:sldLayoutId id="2147483716" r:id="rId3"/>
    <p:sldLayoutId id="2147483700" r:id="rId4"/>
    <p:sldLayoutId id="2147483734" r:id="rId5"/>
    <p:sldLayoutId id="2147483742" r:id="rId6"/>
    <p:sldLayoutId id="2147483735" r:id="rId7"/>
    <p:sldLayoutId id="2147483741" r:id="rId8"/>
    <p:sldLayoutId id="2147483736" r:id="rId9"/>
    <p:sldLayoutId id="2147483740" r:id="rId10"/>
    <p:sldLayoutId id="2147483737" r:id="rId11"/>
    <p:sldLayoutId id="2147483745" r:id="rId12"/>
    <p:sldLayoutId id="2147483746" r:id="rId13"/>
    <p:sldLayoutId id="2147483743" r:id="rId14"/>
    <p:sldLayoutId id="2147483738" r:id="rId15"/>
    <p:sldLayoutId id="2147483744" r:id="rId16"/>
    <p:sldLayoutId id="2147483739" r:id="rId17"/>
    <p:sldLayoutId id="2147483717" r:id="rId18"/>
    <p:sldLayoutId id="2147483719" r:id="rId19"/>
    <p:sldLayoutId id="2147483748" r:id="rId20"/>
  </p:sldLayoutIdLst>
  <p:hf hdr="0" dt="0"/>
  <p:txStyles>
    <p:title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AutoShape 2" descr="Image result for mufti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Calibri" panose="020F0502020204030204" pitchFamily="34" charset="0"/>
            </a:endParaRPr>
          </a:p>
        </p:txBody>
      </p:sp>
    </p:spTree>
    <p:extLst>
      <p:ext uri="{BB962C8B-B14F-4D97-AF65-F5344CB8AC3E}">
        <p14:creationId xmlns:p14="http://schemas.microsoft.com/office/powerpoint/2010/main" val="3251269810"/>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Lst>
  <p:hf hdr="0" dt="0"/>
  <p:txStyles>
    <p:title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gif"/><Relationship Id="rId7" Type="http://schemas.openxmlformats.org/officeDocument/2006/relationships/image" Target="../media/image14.jpeg"/><Relationship Id="rId2" Type="http://schemas.openxmlformats.org/officeDocument/2006/relationships/image" Target="../media/image9.gif"/><Relationship Id="rId1" Type="http://schemas.openxmlformats.org/officeDocument/2006/relationships/slideLayout" Target="../slideLayouts/slideLayout40.xml"/><Relationship Id="rId6" Type="http://schemas.openxmlformats.org/officeDocument/2006/relationships/image" Target="../media/image13.png"/><Relationship Id="rId5" Type="http://schemas.openxmlformats.org/officeDocument/2006/relationships/image" Target="../media/image12.gif"/><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8.png"/><Relationship Id="rId5" Type="http://schemas.microsoft.com/office/2007/relationships/hdphoto" Target="../media/hdphoto1.wdp"/><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microsoft.com/office/2007/relationships/hdphoto" Target="../media/hdphoto2.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chart" Target="../charts/chart1.xml"/><Relationship Id="rId1" Type="http://schemas.openxmlformats.org/officeDocument/2006/relationships/slideLayout" Target="../slideLayouts/slideLayout17.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30.png"/><Relationship Id="rId2" Type="http://schemas.openxmlformats.org/officeDocument/2006/relationships/chart" Target="../charts/chart2.xml"/><Relationship Id="rId1" Type="http://schemas.openxmlformats.org/officeDocument/2006/relationships/slideLayout" Target="../slideLayouts/slideLayout17.xml"/><Relationship Id="rId6" Type="http://schemas.microsoft.com/office/2007/relationships/hdphoto" Target="../media/hdphoto3.wdp"/><Relationship Id="rId5" Type="http://schemas.openxmlformats.org/officeDocument/2006/relationships/image" Target="../media/image29.png"/><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hart" Target="../charts/chart6.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hart" Target="../charts/chart7.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chart" Target="../charts/chart8.xml"/><Relationship Id="rId1" Type="http://schemas.openxmlformats.org/officeDocument/2006/relationships/slideLayout" Target="../slideLayouts/slideLayout11.xml"/><Relationship Id="rId5" Type="http://schemas.openxmlformats.org/officeDocument/2006/relationships/image" Target="../media/image35.png"/><Relationship Id="rId4" Type="http://schemas.microsoft.com/office/2007/relationships/hdphoto" Target="../media/hdphoto4.wdp"/></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chart" Target="../charts/chart9.xml"/><Relationship Id="rId1" Type="http://schemas.openxmlformats.org/officeDocument/2006/relationships/slideLayout" Target="../slideLayouts/slideLayout11.xml"/><Relationship Id="rId5" Type="http://schemas.openxmlformats.org/officeDocument/2006/relationships/chart" Target="../charts/chart11.xml"/><Relationship Id="rId4" Type="http://schemas.openxmlformats.org/officeDocument/2006/relationships/chart" Target="../charts/chart10.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hart" Target="../charts/chart12.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chart" Target="../charts/chart1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chart" Target="../charts/chart14.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7" Type="http://schemas.openxmlformats.org/officeDocument/2006/relationships/image" Target="../media/image43.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chart" Target="../charts/chart17.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46.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microsoft.com/office/2007/relationships/hdphoto" Target="../media/hdphoto5.wdp"/><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30.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microsoft.com/office/2007/relationships/hdphoto" Target="../media/hdphoto5.wdp"/><Relationship Id="rId7" Type="http://schemas.openxmlformats.org/officeDocument/2006/relationships/image" Target="../media/image60.png"/><Relationship Id="rId12" Type="http://schemas.openxmlformats.org/officeDocument/2006/relationships/image" Target="../media/image65.png"/><Relationship Id="rId17" Type="http://schemas.openxmlformats.org/officeDocument/2006/relationships/image" Target="../media/image70.png"/><Relationship Id="rId2" Type="http://schemas.openxmlformats.org/officeDocument/2006/relationships/image" Target="../media/image39.png"/><Relationship Id="rId16"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5" Type="http://schemas.openxmlformats.org/officeDocument/2006/relationships/image" Target="../media/image6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7.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chart" Target="../charts/chart18.xml"/><Relationship Id="rId1" Type="http://schemas.openxmlformats.org/officeDocument/2006/relationships/slideLayout" Target="../slideLayouts/slideLayout7.xml"/><Relationship Id="rId5" Type="http://schemas.openxmlformats.org/officeDocument/2006/relationships/image" Target="../media/image35.png"/><Relationship Id="rId4" Type="http://schemas.microsoft.com/office/2007/relationships/hdphoto" Target="../media/hdphoto4.wdp"/></Relationships>
</file>

<file path=ppt/slides/_rels/slide3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1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78.png"/></Relationships>
</file>

<file path=ppt/slides/_rels/slide44.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80.png"/><Relationship Id="rId7" Type="http://schemas.openxmlformats.org/officeDocument/2006/relationships/image" Target="../media/image83.png"/><Relationship Id="rId2" Type="http://schemas.openxmlformats.org/officeDocument/2006/relationships/image" Target="../media/image79.png"/><Relationship Id="rId1" Type="http://schemas.openxmlformats.org/officeDocument/2006/relationships/slideLayout" Target="../slideLayouts/slideLayout1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4.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664974" y="1557278"/>
            <a:ext cx="5486400" cy="2862322"/>
          </a:xfrm>
          <a:prstGeom prst="rect">
            <a:avLst/>
          </a:prstGeom>
        </p:spPr>
        <p:txBody>
          <a:bodyPr wrap="square">
            <a:spAutoFit/>
          </a:bodyPr>
          <a:lstStyle/>
          <a:p>
            <a:pPr algn="ctr"/>
            <a:r>
              <a:rPr lang="en-US" sz="45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Agency FB" panose="020B0503020202020204" pitchFamily="34" charset="0"/>
              </a:rPr>
              <a:t>Buying Intent    </a:t>
            </a:r>
          </a:p>
          <a:p>
            <a:pPr algn="ctr"/>
            <a:r>
              <a:rPr lang="en-US" sz="45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Agency FB" panose="020B0503020202020204" pitchFamily="34" charset="0"/>
              </a:rPr>
              <a:t>demo Report</a:t>
            </a:r>
          </a:p>
          <a:p>
            <a:pPr algn="ctr"/>
            <a:r>
              <a:rPr lang="en-US" sz="45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Agency FB" panose="020B0503020202020204" pitchFamily="34" charset="0"/>
              </a:rPr>
              <a:t> </a:t>
            </a:r>
          </a:p>
          <a:p>
            <a:pPr algn="ctr"/>
            <a:endParaRPr lang="en-US" sz="45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Agency FB" panose="020B0503020202020204" pitchFamily="34" charset="0"/>
            </a:endParaRPr>
          </a:p>
        </p:txBody>
      </p:sp>
      <p:sp>
        <p:nvSpPr>
          <p:cNvPr id="2" name="Rectangle 1"/>
          <p:cNvSpPr/>
          <p:nvPr/>
        </p:nvSpPr>
        <p:spPr>
          <a:xfrm>
            <a:off x="0" y="0"/>
            <a:ext cx="3505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3" name="Subtitle 2"/>
          <p:cNvSpPr txBox="1">
            <a:spLocks/>
          </p:cNvSpPr>
          <p:nvPr/>
        </p:nvSpPr>
        <p:spPr>
          <a:xfrm>
            <a:off x="5091607" y="3352800"/>
            <a:ext cx="2633133" cy="4572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chemeClr val="tx1">
                    <a:lumMod val="75000"/>
                    <a:lumOff val="25000"/>
                  </a:schemeClr>
                </a:solidFill>
                <a:latin typeface="Calibri" panose="020F0502020204030204" pitchFamily="34" charset="0"/>
              </a:rPr>
              <a:t>Analysis by</a:t>
            </a:r>
          </a:p>
        </p:txBody>
      </p:sp>
      <p:cxnSp>
        <p:nvCxnSpPr>
          <p:cNvPr id="10" name="Straight Connector 9"/>
          <p:cNvCxnSpPr/>
          <p:nvPr/>
        </p:nvCxnSpPr>
        <p:spPr>
          <a:xfrm>
            <a:off x="3733800" y="4399101"/>
            <a:ext cx="1447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543800" y="4399101"/>
            <a:ext cx="1447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descr="C:\Users\MUM-TRA-04D\Desktop\PPT\TRA-LOGO-(QT)-Blac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681" y="3777981"/>
            <a:ext cx="879120" cy="1316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079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2057400" y="515597"/>
            <a:ext cx="2743200" cy="630942"/>
          </a:xfrm>
          <a:prstGeom prst="rect">
            <a:avLst/>
          </a:prstGeom>
          <a:noFill/>
        </p:spPr>
        <p:txBody>
          <a:bodyPr wrap="square" rtlCol="0">
            <a:spAutoFit/>
          </a:bodyPr>
          <a:lstStyle/>
          <a:p>
            <a:pPr algn="ctr"/>
            <a:r>
              <a:rPr lang="en-US" sz="3500" dirty="0">
                <a:solidFill>
                  <a:schemeClr val="accent3">
                    <a:lumMod val="60000"/>
                    <a:lumOff val="40000"/>
                  </a:schemeClr>
                </a:solidFill>
                <a:latin typeface="Agency FB" panose="020B0503020202020204" pitchFamily="34" charset="0"/>
              </a:rPr>
              <a:t>Contents</a:t>
            </a:r>
          </a:p>
        </p:txBody>
      </p:sp>
      <p:pic>
        <p:nvPicPr>
          <p:cNvPr id="15" name="Picture 2" descr="C:\Users\MUM-TRA-04D\Desktop\PPT\TRA-LOGO-(QT)-Bla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99068" y="5964095"/>
            <a:ext cx="545864" cy="81770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533400" y="1566208"/>
            <a:ext cx="7924800" cy="3375283"/>
          </a:xfrm>
          <a:prstGeom prst="rect">
            <a:avLst/>
          </a:prstGeom>
          <a:noFill/>
        </p:spPr>
        <p:txBody>
          <a:bodyPr wrap="square" rtlCol="0">
            <a:spAutoFit/>
          </a:bodyPr>
          <a:lstStyle/>
          <a:p>
            <a:pPr marL="342900" indent="-342900">
              <a:lnSpc>
                <a:spcPts val="3200"/>
              </a:lnSpc>
              <a:buClr>
                <a:srgbClr val="182C4B"/>
              </a:buClr>
              <a:buFont typeface="+mj-lt"/>
              <a:buAutoNum type="arabicPeriod"/>
            </a:pPr>
            <a:r>
              <a:rPr lang="en-IN" sz="1600" b="1" dirty="0">
                <a:solidFill>
                  <a:srgbClr val="182C4B"/>
                </a:solidFill>
              </a:rPr>
              <a:t>Understanding TRA and Buying Intent® </a:t>
            </a:r>
            <a:endParaRPr lang="en-US" sz="1600" b="1" dirty="0">
              <a:solidFill>
                <a:srgbClr val="182C4B"/>
              </a:solidFill>
            </a:endParaRPr>
          </a:p>
          <a:p>
            <a:pPr marL="342900" indent="-342900">
              <a:lnSpc>
                <a:spcPts val="3200"/>
              </a:lnSpc>
              <a:buClr>
                <a:srgbClr val="182C4B"/>
              </a:buClr>
              <a:buFont typeface="+mj-lt"/>
              <a:buAutoNum type="arabicPeriod"/>
            </a:pPr>
            <a:r>
              <a:rPr lang="en-US" sz="1600" b="1" dirty="0">
                <a:solidFill>
                  <a:srgbClr val="182C4B"/>
                </a:solidFill>
              </a:rPr>
              <a:t>Brand’s Consumers’ Profile</a:t>
            </a:r>
          </a:p>
          <a:p>
            <a:pPr marL="342900" indent="-342900">
              <a:lnSpc>
                <a:spcPts val="3200"/>
              </a:lnSpc>
              <a:buClr>
                <a:srgbClr val="182C4B"/>
              </a:buClr>
              <a:buFont typeface="+mj-lt"/>
              <a:buAutoNum type="arabicPeriod"/>
            </a:pPr>
            <a:r>
              <a:rPr lang="en-US" sz="1600" b="1" dirty="0">
                <a:solidFill>
                  <a:srgbClr val="182C4B"/>
                </a:solidFill>
              </a:rPr>
              <a:t>Industry Analysis</a:t>
            </a:r>
          </a:p>
          <a:p>
            <a:pPr marL="342900" indent="-342900">
              <a:lnSpc>
                <a:spcPts val="3200"/>
              </a:lnSpc>
              <a:buClr>
                <a:srgbClr val="182C4B"/>
              </a:buClr>
              <a:buFont typeface="+mj-lt"/>
              <a:buAutoNum type="arabicPeriod"/>
            </a:pPr>
            <a:r>
              <a:rPr lang="en-US" sz="1600" b="1" dirty="0">
                <a:solidFill>
                  <a:srgbClr val="182C4B"/>
                </a:solidFill>
              </a:rPr>
              <a:t>Brand Trust Analysis</a:t>
            </a:r>
          </a:p>
          <a:p>
            <a:pPr marL="342900" indent="-342900">
              <a:lnSpc>
                <a:spcPts val="3200"/>
              </a:lnSpc>
              <a:buClr>
                <a:srgbClr val="182C4B"/>
              </a:buClr>
              <a:buFont typeface="+mj-lt"/>
              <a:buAutoNum type="arabicPeriod"/>
            </a:pPr>
            <a:r>
              <a:rPr lang="en-IN" sz="1600" b="1" dirty="0">
                <a:solidFill>
                  <a:srgbClr val="182C4B"/>
                </a:solidFill>
              </a:rPr>
              <a:t>How Brands Resonate With Audiences</a:t>
            </a:r>
            <a:endParaRPr lang="en-US" sz="1600" b="1" dirty="0">
              <a:solidFill>
                <a:srgbClr val="182C4B"/>
              </a:solidFill>
            </a:endParaRPr>
          </a:p>
          <a:p>
            <a:pPr marL="342900" indent="-342900">
              <a:lnSpc>
                <a:spcPts val="3200"/>
              </a:lnSpc>
              <a:buClr>
                <a:srgbClr val="182C4B"/>
              </a:buClr>
              <a:buFont typeface="+mj-lt"/>
              <a:buAutoNum type="arabicPeriod"/>
            </a:pPr>
            <a:r>
              <a:rPr lang="en-US" sz="1600" b="1" dirty="0">
                <a:solidFill>
                  <a:srgbClr val="182C4B"/>
                </a:solidFill>
              </a:rPr>
              <a:t>Emergent Brand Personalities</a:t>
            </a:r>
          </a:p>
          <a:p>
            <a:pPr marL="342900" indent="-342900">
              <a:lnSpc>
                <a:spcPts val="3200"/>
              </a:lnSpc>
              <a:buClr>
                <a:srgbClr val="182C4B"/>
              </a:buClr>
              <a:buFont typeface="+mj-lt"/>
              <a:buAutoNum type="arabicPeriod"/>
            </a:pPr>
            <a:r>
              <a:rPr lang="en-US" sz="1600" b="1" dirty="0">
                <a:solidFill>
                  <a:srgbClr val="182C4B"/>
                </a:solidFill>
              </a:rPr>
              <a:t>Respondent Preferences By Demographics</a:t>
            </a:r>
          </a:p>
          <a:p>
            <a:pPr marL="342900" indent="-342900">
              <a:lnSpc>
                <a:spcPts val="3200"/>
              </a:lnSpc>
              <a:buClr>
                <a:srgbClr val="182C4B"/>
              </a:buClr>
              <a:buFont typeface="+mj-lt"/>
              <a:buAutoNum type="arabicPeriod"/>
            </a:pPr>
            <a:r>
              <a:rPr lang="en-US" sz="1600" b="1" dirty="0">
                <a:solidFill>
                  <a:srgbClr val="182C4B"/>
                </a:solidFill>
              </a:rPr>
              <a:t>Findings &amp; Recommendations</a:t>
            </a:r>
          </a:p>
        </p:txBody>
      </p:sp>
    </p:spTree>
    <p:extLst>
      <p:ext uri="{BB962C8B-B14F-4D97-AF65-F5344CB8AC3E}">
        <p14:creationId xmlns:p14="http://schemas.microsoft.com/office/powerpoint/2010/main" val="91288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133600"/>
            <a:ext cx="9151374" cy="1323439"/>
          </a:xfrm>
          <a:prstGeom prst="rect">
            <a:avLst/>
          </a:prstGeom>
        </p:spPr>
        <p:txBody>
          <a:bodyPr wrap="square">
            <a:spAutoFit/>
          </a:bodyPr>
          <a:lstStyle/>
          <a:p>
            <a:pPr algn="ctr"/>
            <a:r>
              <a:rPr lang="en-US" sz="4000" b="1" cap="all" dirty="0">
                <a:ln w="9000" cmpd="sng">
                  <a:solidFill>
                    <a:schemeClr val="accent4">
                      <a:shade val="50000"/>
                      <a:satMod val="120000"/>
                    </a:schemeClr>
                  </a:solidFill>
                  <a:prstDash val="solid"/>
                </a:ln>
                <a:solidFill>
                  <a:srgbClr val="1B5E73"/>
                </a:solidFill>
                <a:effectLst>
                  <a:reflection blurRad="12700" stA="28000" endPos="45000" dist="1000" dir="5400000" sy="-100000" algn="bl" rotWithShape="0"/>
                </a:effectLst>
                <a:latin typeface="Agency FB" panose="020B0503020202020204" pitchFamily="34" charset="0"/>
              </a:rPr>
              <a:t>1. Understanding tra and </a:t>
            </a:r>
          </a:p>
          <a:p>
            <a:pPr algn="ctr"/>
            <a:r>
              <a:rPr lang="en-US" sz="4000" b="1" cap="all" dirty="0">
                <a:ln w="9000" cmpd="sng">
                  <a:solidFill>
                    <a:schemeClr val="accent4">
                      <a:shade val="50000"/>
                      <a:satMod val="120000"/>
                    </a:schemeClr>
                  </a:solidFill>
                  <a:prstDash val="solid"/>
                </a:ln>
                <a:solidFill>
                  <a:srgbClr val="1B5E73"/>
                </a:solidFill>
                <a:effectLst>
                  <a:reflection blurRad="12700" stA="28000" endPos="45000" dist="1000" dir="5400000" sy="-100000" algn="bl" rotWithShape="0"/>
                </a:effectLst>
                <a:latin typeface="Agency FB" panose="020B0503020202020204" pitchFamily="34" charset="0"/>
              </a:rPr>
              <a:t>Buying Intent®</a:t>
            </a:r>
            <a:endParaRPr lang="en-US" sz="2400" cap="all" dirty="0">
              <a:ln w="9000" cmpd="sng">
                <a:solidFill>
                  <a:schemeClr val="accent4">
                    <a:shade val="50000"/>
                    <a:satMod val="120000"/>
                  </a:schemeClr>
                </a:solidFill>
                <a:prstDash val="solid"/>
              </a:ln>
              <a:solidFill>
                <a:srgbClr val="1B5E73"/>
              </a:solidFill>
              <a:effectLst>
                <a:reflection blurRad="12700" stA="28000" endPos="45000" dist="1000" dir="5400000" sy="-100000" algn="bl" rotWithShape="0"/>
              </a:effectLst>
              <a:latin typeface="Calibri" panose="020F0502020204030204" pitchFamily="34" charset="0"/>
            </a:endParaRPr>
          </a:p>
        </p:txBody>
      </p:sp>
      <p:cxnSp>
        <p:nvCxnSpPr>
          <p:cNvPr id="10" name="Straight Connector 9"/>
          <p:cNvCxnSpPr/>
          <p:nvPr/>
        </p:nvCxnSpPr>
        <p:spPr>
          <a:xfrm>
            <a:off x="31242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7244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2" descr="C:\Users\MUM-TRA-04D\Desktop\PPT\TRA-LOGO-(QT)-Blac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2908" y="4383551"/>
            <a:ext cx="545864" cy="817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712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p:cNvGrpSpPr/>
          <p:nvPr/>
        </p:nvGrpSpPr>
        <p:grpSpPr>
          <a:xfrm>
            <a:off x="8467" y="3544713"/>
            <a:ext cx="4529665" cy="3313287"/>
            <a:chOff x="8467" y="3544713"/>
            <a:chExt cx="4529665" cy="3313287"/>
          </a:xfrm>
        </p:grpSpPr>
        <p:pic>
          <p:nvPicPr>
            <p:cNvPr id="72" name="Picture 3"/>
            <p:cNvPicPr>
              <a:picLocks noChangeAspect="1" noChangeArrowheads="1" noCrop="1"/>
            </p:cNvPicPr>
            <p:nvPr/>
          </p:nvPicPr>
          <p:blipFill>
            <a:blip r:embed="rId2" cstate="print">
              <a:extLst>
                <a:ext uri="{28A0092B-C50C-407E-A947-70E740481C1C}">
                  <a14:useLocalDpi xmlns:a14="http://schemas.microsoft.com/office/drawing/2010/main" val="0"/>
                </a:ext>
              </a:extLst>
            </a:blip>
            <a:stretch>
              <a:fillRect/>
            </a:stretch>
          </p:blipFill>
          <p:spPr bwMode="auto">
            <a:xfrm>
              <a:off x="120416" y="3544713"/>
              <a:ext cx="4417716" cy="33132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Admin\Desktop\MATRIX-bg_GIF.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6007" y="4724400"/>
              <a:ext cx="1594791" cy="11774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49355" y="4809942"/>
              <a:ext cx="1583312" cy="1015663"/>
            </a:xfrm>
            <a:prstGeom prst="rect">
              <a:avLst/>
            </a:prstGeom>
            <a:noFill/>
          </p:spPr>
          <p:txBody>
            <a:bodyPr wrap="square" rtlCol="0">
              <a:spAutoFit/>
            </a:bodyPr>
            <a:lstStyle/>
            <a:p>
              <a:pPr algn="ctr"/>
              <a:r>
                <a:rPr lang="en-US" sz="2000" dirty="0">
                  <a:solidFill>
                    <a:prstClr val="white"/>
                  </a:solidFill>
                  <a:latin typeface="Calibri" panose="020F0502020204030204" pitchFamily="34" charset="0"/>
                </a:rPr>
                <a:t>Buying</a:t>
              </a:r>
            </a:p>
            <a:p>
              <a:pPr algn="ctr"/>
              <a:r>
                <a:rPr lang="en-US" sz="2000" dirty="0">
                  <a:solidFill>
                    <a:prstClr val="white"/>
                  </a:solidFill>
                  <a:latin typeface="Calibri" panose="020F0502020204030204" pitchFamily="34" charset="0"/>
                </a:rPr>
                <a:t>Propensity</a:t>
              </a:r>
            </a:p>
            <a:p>
              <a:pPr algn="ctr"/>
              <a:r>
                <a:rPr lang="en-US" sz="2000" dirty="0">
                  <a:solidFill>
                    <a:prstClr val="white"/>
                  </a:solidFill>
                  <a:latin typeface="Calibri" panose="020F0502020204030204" pitchFamily="34" charset="0"/>
                </a:rPr>
                <a:t>Data</a:t>
              </a:r>
            </a:p>
          </p:txBody>
        </p:sp>
        <p:grpSp>
          <p:nvGrpSpPr>
            <p:cNvPr id="65" name="Group 64"/>
            <p:cNvGrpSpPr/>
            <p:nvPr/>
          </p:nvGrpSpPr>
          <p:grpSpPr>
            <a:xfrm>
              <a:off x="8467" y="3657600"/>
              <a:ext cx="4487333" cy="457200"/>
              <a:chOff x="8467" y="3657600"/>
              <a:chExt cx="4487333" cy="457200"/>
            </a:xfrm>
          </p:grpSpPr>
          <p:sp>
            <p:nvSpPr>
              <p:cNvPr id="66" name="Rectangle 65"/>
              <p:cNvSpPr/>
              <p:nvPr/>
            </p:nvSpPr>
            <p:spPr>
              <a:xfrm>
                <a:off x="8467" y="3790948"/>
                <a:ext cx="4487333" cy="2476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67" name="Title 1"/>
              <p:cNvSpPr txBox="1">
                <a:spLocks/>
              </p:cNvSpPr>
              <p:nvPr/>
            </p:nvSpPr>
            <p:spPr>
              <a:xfrm>
                <a:off x="541867" y="3657600"/>
                <a:ext cx="3657600" cy="4572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dirty="0">
                    <a:solidFill>
                      <a:prstClr val="black">
                        <a:lumMod val="75000"/>
                        <a:lumOff val="25000"/>
                      </a:prstClr>
                    </a:solidFill>
                    <a:latin typeface="Agency FB" panose="020B0503020202020204" pitchFamily="34" charset="0"/>
                  </a:rPr>
                  <a:t>Buying Intent data clients</a:t>
                </a:r>
              </a:p>
            </p:txBody>
          </p:sp>
        </p:grpSp>
      </p:grpSp>
      <p:cxnSp>
        <p:nvCxnSpPr>
          <p:cNvPr id="12" name="Straight Connector 11"/>
          <p:cNvCxnSpPr/>
          <p:nvPr/>
        </p:nvCxnSpPr>
        <p:spPr>
          <a:xfrm>
            <a:off x="4538132" y="4114799"/>
            <a:ext cx="0" cy="2590801"/>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1" y="394738"/>
            <a:ext cx="4495801" cy="2873153"/>
            <a:chOff x="-1" y="394738"/>
            <a:chExt cx="4495801" cy="2873153"/>
          </a:xfrm>
        </p:grpSpPr>
        <p:sp>
          <p:nvSpPr>
            <p:cNvPr id="9" name="Rectangle 8"/>
            <p:cNvSpPr/>
            <p:nvPr/>
          </p:nvSpPr>
          <p:spPr>
            <a:xfrm>
              <a:off x="-1" y="457200"/>
              <a:ext cx="4495801" cy="2476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10" name="Title 1"/>
            <p:cNvSpPr txBox="1">
              <a:spLocks/>
            </p:cNvSpPr>
            <p:nvPr/>
          </p:nvSpPr>
          <p:spPr>
            <a:xfrm>
              <a:off x="449578" y="394738"/>
              <a:ext cx="3657600" cy="346028"/>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dirty="0">
                  <a:solidFill>
                    <a:prstClr val="black">
                      <a:lumMod val="75000"/>
                      <a:lumOff val="25000"/>
                    </a:prstClr>
                  </a:solidFill>
                  <a:latin typeface="Agency FB" panose="020B0503020202020204" pitchFamily="34" charset="0"/>
                </a:rPr>
                <a:t>TRA’s Snapshot</a:t>
              </a:r>
            </a:p>
          </p:txBody>
        </p:sp>
        <p:grpSp>
          <p:nvGrpSpPr>
            <p:cNvPr id="11" name="Group 10"/>
            <p:cNvGrpSpPr/>
            <p:nvPr/>
          </p:nvGrpSpPr>
          <p:grpSpPr>
            <a:xfrm>
              <a:off x="257402" y="817708"/>
              <a:ext cx="4101664" cy="2450183"/>
              <a:chOff x="257402" y="817708"/>
              <a:chExt cx="4101664" cy="2450183"/>
            </a:xfrm>
          </p:grpSpPr>
          <p:pic>
            <p:nvPicPr>
              <p:cNvPr id="13"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98024" y="832449"/>
                <a:ext cx="4061042" cy="240544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16538" y="1833433"/>
                <a:ext cx="704039" cy="400110"/>
              </a:xfrm>
              <a:prstGeom prst="rect">
                <a:avLst/>
              </a:prstGeom>
              <a:noFill/>
            </p:spPr>
            <p:txBody>
              <a:bodyPr wrap="none" rtlCol="0">
                <a:spAutoFit/>
              </a:bodyPr>
              <a:lstStyle/>
              <a:p>
                <a:pPr algn="ctr"/>
                <a:r>
                  <a:rPr lang="en-US" sz="2000" b="1" dirty="0">
                    <a:solidFill>
                      <a:srgbClr val="2F5897">
                        <a:lumMod val="50000"/>
                      </a:srgbClr>
                    </a:solidFill>
                    <a:latin typeface="Calibri" pitchFamily="34" charset="0"/>
                    <a:cs typeface="Calibri" pitchFamily="34" charset="0"/>
                  </a:rPr>
                  <a:t>2010</a:t>
                </a:r>
              </a:p>
            </p:txBody>
          </p:sp>
          <p:sp>
            <p:nvSpPr>
              <p:cNvPr id="15" name="TextBox 14"/>
              <p:cNvSpPr txBox="1"/>
              <p:nvPr/>
            </p:nvSpPr>
            <p:spPr>
              <a:xfrm>
                <a:off x="378283" y="1558085"/>
                <a:ext cx="1195790" cy="230832"/>
              </a:xfrm>
              <a:prstGeom prst="rect">
                <a:avLst/>
              </a:prstGeom>
              <a:noFill/>
            </p:spPr>
            <p:txBody>
              <a:bodyPr wrap="square" rtlCol="0">
                <a:spAutoFit/>
              </a:bodyPr>
              <a:lstStyle/>
              <a:p>
                <a:pPr algn="ctr"/>
                <a:r>
                  <a:rPr lang="en-US" sz="900" b="1" dirty="0">
                    <a:solidFill>
                      <a:srgbClr val="2F5897">
                        <a:lumMod val="50000"/>
                      </a:srgbClr>
                    </a:solidFill>
                    <a:latin typeface="Arial" pitchFamily="34" charset="0"/>
                    <a:cs typeface="Arial" pitchFamily="34" charset="0"/>
                  </a:rPr>
                  <a:t>Established</a:t>
                </a:r>
              </a:p>
            </p:txBody>
          </p:sp>
          <p:sp>
            <p:nvSpPr>
              <p:cNvPr id="16" name="TextBox 15"/>
              <p:cNvSpPr txBox="1"/>
              <p:nvPr/>
            </p:nvSpPr>
            <p:spPr>
              <a:xfrm>
                <a:off x="2991338" y="1558085"/>
                <a:ext cx="1334644" cy="230832"/>
              </a:xfrm>
              <a:prstGeom prst="rect">
                <a:avLst/>
              </a:prstGeom>
              <a:noFill/>
            </p:spPr>
            <p:txBody>
              <a:bodyPr wrap="square" rtlCol="0">
                <a:spAutoFit/>
              </a:bodyPr>
              <a:lstStyle/>
              <a:p>
                <a:pPr algn="ctr"/>
                <a:r>
                  <a:rPr lang="en-US" sz="900" b="1" dirty="0">
                    <a:solidFill>
                      <a:srgbClr val="2F5897">
                        <a:lumMod val="50000"/>
                      </a:srgbClr>
                    </a:solidFill>
                    <a:latin typeface="Arial" pitchFamily="34" charset="0"/>
                    <a:cs typeface="Arial" pitchFamily="34" charset="0"/>
                  </a:rPr>
                  <a:t>Global Copyrights</a:t>
                </a:r>
              </a:p>
            </p:txBody>
          </p:sp>
          <p:sp>
            <p:nvSpPr>
              <p:cNvPr id="17" name="TextBox 16"/>
              <p:cNvSpPr txBox="1"/>
              <p:nvPr/>
            </p:nvSpPr>
            <p:spPr>
              <a:xfrm>
                <a:off x="257402" y="2621560"/>
                <a:ext cx="1429046" cy="646331"/>
              </a:xfrm>
              <a:prstGeom prst="rect">
                <a:avLst/>
              </a:prstGeom>
              <a:noFill/>
            </p:spPr>
            <p:txBody>
              <a:bodyPr wrap="none" rtlCol="0" anchor="ctr">
                <a:spAutoFit/>
              </a:bodyPr>
              <a:lstStyle/>
              <a:p>
                <a:pPr algn="ctr"/>
                <a:r>
                  <a:rPr lang="en-US" b="1" dirty="0">
                    <a:solidFill>
                      <a:srgbClr val="2F5897">
                        <a:lumMod val="50000"/>
                      </a:srgbClr>
                    </a:solidFill>
                    <a:latin typeface="Calibri" pitchFamily="34" charset="0"/>
                    <a:cs typeface="Calibri" pitchFamily="34" charset="0"/>
                  </a:rPr>
                  <a:t>97 Intangible</a:t>
                </a:r>
              </a:p>
              <a:p>
                <a:pPr algn="ctr"/>
                <a:r>
                  <a:rPr lang="en-US" b="1" dirty="0">
                    <a:solidFill>
                      <a:srgbClr val="2F5897">
                        <a:lumMod val="50000"/>
                      </a:srgbClr>
                    </a:solidFill>
                    <a:latin typeface="Calibri" pitchFamily="34" charset="0"/>
                    <a:cs typeface="Calibri" pitchFamily="34" charset="0"/>
                  </a:rPr>
                  <a:t>Attributes</a:t>
                </a:r>
              </a:p>
            </p:txBody>
          </p:sp>
          <p:sp>
            <p:nvSpPr>
              <p:cNvPr id="18" name="TextBox 17"/>
              <p:cNvSpPr txBox="1"/>
              <p:nvPr/>
            </p:nvSpPr>
            <p:spPr>
              <a:xfrm>
                <a:off x="274419" y="2443033"/>
                <a:ext cx="1417414" cy="230832"/>
              </a:xfrm>
              <a:prstGeom prst="rect">
                <a:avLst/>
              </a:prstGeom>
              <a:noFill/>
            </p:spPr>
            <p:txBody>
              <a:bodyPr wrap="square" rtlCol="0">
                <a:spAutoFit/>
              </a:bodyPr>
              <a:lstStyle/>
              <a:p>
                <a:pPr algn="ctr"/>
                <a:r>
                  <a:rPr lang="en-US" sz="900" b="1" dirty="0">
                    <a:solidFill>
                      <a:srgbClr val="2F5897">
                        <a:lumMod val="50000"/>
                      </a:srgbClr>
                    </a:solidFill>
                    <a:latin typeface="Arial" pitchFamily="34" charset="0"/>
                    <a:cs typeface="Arial" pitchFamily="34" charset="0"/>
                  </a:rPr>
                  <a:t>Brands Measured on</a:t>
                </a:r>
              </a:p>
            </p:txBody>
          </p:sp>
          <p:sp>
            <p:nvSpPr>
              <p:cNvPr id="19" name="TextBox 18"/>
              <p:cNvSpPr txBox="1"/>
              <p:nvPr/>
            </p:nvSpPr>
            <p:spPr>
              <a:xfrm>
                <a:off x="3242780" y="2621560"/>
                <a:ext cx="843244" cy="646331"/>
              </a:xfrm>
              <a:prstGeom prst="rect">
                <a:avLst/>
              </a:prstGeom>
              <a:noFill/>
            </p:spPr>
            <p:txBody>
              <a:bodyPr wrap="none" rtlCol="0" anchor="ctr">
                <a:spAutoFit/>
              </a:bodyPr>
              <a:lstStyle/>
              <a:p>
                <a:pPr algn="ctr"/>
                <a:r>
                  <a:rPr lang="en-US" b="1" dirty="0">
                    <a:solidFill>
                      <a:srgbClr val="2F5897">
                        <a:lumMod val="50000"/>
                      </a:srgbClr>
                    </a:solidFill>
                    <a:latin typeface="Calibri" pitchFamily="34" charset="0"/>
                    <a:cs typeface="Calibri" pitchFamily="34" charset="0"/>
                  </a:rPr>
                  <a:t>200+</a:t>
                </a:r>
              </a:p>
              <a:p>
                <a:pPr algn="ctr"/>
                <a:r>
                  <a:rPr lang="en-US" b="1" dirty="0">
                    <a:solidFill>
                      <a:srgbClr val="2F5897">
                        <a:lumMod val="50000"/>
                      </a:srgbClr>
                    </a:solidFill>
                    <a:latin typeface="Calibri" pitchFamily="34" charset="0"/>
                    <a:cs typeface="Calibri" pitchFamily="34" charset="0"/>
                  </a:rPr>
                  <a:t>Brands</a:t>
                </a:r>
              </a:p>
            </p:txBody>
          </p:sp>
          <p:sp>
            <p:nvSpPr>
              <p:cNvPr id="20" name="TextBox 19"/>
              <p:cNvSpPr txBox="1"/>
              <p:nvPr/>
            </p:nvSpPr>
            <p:spPr>
              <a:xfrm>
                <a:off x="3074127" y="2443033"/>
                <a:ext cx="1195790" cy="230832"/>
              </a:xfrm>
              <a:prstGeom prst="rect">
                <a:avLst/>
              </a:prstGeom>
              <a:noFill/>
            </p:spPr>
            <p:txBody>
              <a:bodyPr wrap="square" rtlCol="0">
                <a:spAutoFit/>
              </a:bodyPr>
              <a:lstStyle/>
              <a:p>
                <a:pPr algn="ctr"/>
                <a:r>
                  <a:rPr lang="en-US" sz="900" b="1" dirty="0">
                    <a:solidFill>
                      <a:srgbClr val="2F5897">
                        <a:lumMod val="50000"/>
                      </a:srgbClr>
                    </a:solidFill>
                    <a:latin typeface="Arial" pitchFamily="34" charset="0"/>
                    <a:cs typeface="Arial" pitchFamily="34" charset="0"/>
                  </a:rPr>
                  <a:t>Clients</a:t>
                </a:r>
              </a:p>
            </p:txBody>
          </p:sp>
          <p:sp>
            <p:nvSpPr>
              <p:cNvPr id="21" name="TextBox 20"/>
              <p:cNvSpPr txBox="1"/>
              <p:nvPr/>
            </p:nvSpPr>
            <p:spPr>
              <a:xfrm>
                <a:off x="967378" y="1075030"/>
                <a:ext cx="2622000" cy="369332"/>
              </a:xfrm>
              <a:prstGeom prst="rect">
                <a:avLst/>
              </a:prstGeom>
              <a:noFill/>
            </p:spPr>
            <p:txBody>
              <a:bodyPr wrap="none" rtlCol="0">
                <a:spAutoFit/>
              </a:bodyPr>
              <a:lstStyle/>
              <a:p>
                <a:pPr algn="ctr"/>
                <a:r>
                  <a:rPr lang="en-US" b="1" dirty="0">
                    <a:solidFill>
                      <a:srgbClr val="2F5897">
                        <a:lumMod val="50000"/>
                      </a:srgbClr>
                    </a:solidFill>
                    <a:latin typeface="Calibri" pitchFamily="34" charset="0"/>
                    <a:cs typeface="Calibri" pitchFamily="34" charset="0"/>
                  </a:rPr>
                  <a:t>Indian Statistical Institute</a:t>
                </a:r>
              </a:p>
            </p:txBody>
          </p:sp>
          <p:sp>
            <p:nvSpPr>
              <p:cNvPr id="22" name="TextBox 21"/>
              <p:cNvSpPr txBox="1"/>
              <p:nvPr/>
            </p:nvSpPr>
            <p:spPr>
              <a:xfrm>
                <a:off x="800099" y="817708"/>
                <a:ext cx="2971798" cy="230832"/>
              </a:xfrm>
              <a:prstGeom prst="rect">
                <a:avLst/>
              </a:prstGeom>
              <a:noFill/>
            </p:spPr>
            <p:txBody>
              <a:bodyPr wrap="square" rtlCol="0">
                <a:spAutoFit/>
              </a:bodyPr>
              <a:lstStyle/>
              <a:p>
                <a:pPr algn="ctr"/>
                <a:r>
                  <a:rPr lang="en-US" sz="900" b="1" dirty="0">
                    <a:solidFill>
                      <a:srgbClr val="2F5897">
                        <a:lumMod val="50000"/>
                      </a:srgbClr>
                    </a:solidFill>
                    <a:latin typeface="Arial" pitchFamily="34" charset="0"/>
                    <a:cs typeface="Arial" pitchFamily="34" charset="0"/>
                  </a:rPr>
                  <a:t>Research Methodology Partner</a:t>
                </a:r>
              </a:p>
            </p:txBody>
          </p:sp>
          <p:sp>
            <p:nvSpPr>
              <p:cNvPr id="23" name="TextBox 22"/>
              <p:cNvSpPr txBox="1"/>
              <p:nvPr/>
            </p:nvSpPr>
            <p:spPr>
              <a:xfrm>
                <a:off x="3501405" y="1833433"/>
                <a:ext cx="314509" cy="400110"/>
              </a:xfrm>
              <a:prstGeom prst="rect">
                <a:avLst/>
              </a:prstGeom>
              <a:noFill/>
            </p:spPr>
            <p:txBody>
              <a:bodyPr wrap="none" rtlCol="0">
                <a:spAutoFit/>
              </a:bodyPr>
              <a:lstStyle/>
              <a:p>
                <a:pPr algn="ctr"/>
                <a:r>
                  <a:rPr lang="en-US" sz="2000" b="1" dirty="0">
                    <a:solidFill>
                      <a:srgbClr val="2F5897">
                        <a:lumMod val="50000"/>
                      </a:srgbClr>
                    </a:solidFill>
                    <a:latin typeface="Calibri" pitchFamily="34" charset="0"/>
                    <a:cs typeface="Calibri" pitchFamily="34" charset="0"/>
                  </a:rPr>
                  <a:t>3</a:t>
                </a:r>
              </a:p>
            </p:txBody>
          </p:sp>
        </p:grpSp>
      </p:grpSp>
      <p:grpSp>
        <p:nvGrpSpPr>
          <p:cNvPr id="62" name="Group 61"/>
          <p:cNvGrpSpPr/>
          <p:nvPr/>
        </p:nvGrpSpPr>
        <p:grpSpPr>
          <a:xfrm>
            <a:off x="0" y="3385946"/>
            <a:ext cx="9144000" cy="316172"/>
            <a:chOff x="0" y="3385946"/>
            <a:chExt cx="9144000" cy="316172"/>
          </a:xfrm>
        </p:grpSpPr>
        <p:sp>
          <p:nvSpPr>
            <p:cNvPr id="63" name="Rectangle 62"/>
            <p:cNvSpPr/>
            <p:nvPr/>
          </p:nvSpPr>
          <p:spPr>
            <a:xfrm>
              <a:off x="0" y="3396342"/>
              <a:ext cx="9144000" cy="3057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64" name="Title 1"/>
            <p:cNvSpPr txBox="1">
              <a:spLocks/>
            </p:cNvSpPr>
            <p:nvPr/>
          </p:nvSpPr>
          <p:spPr>
            <a:xfrm>
              <a:off x="2772988" y="3385946"/>
              <a:ext cx="3445625" cy="2892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dirty="0">
                  <a:solidFill>
                    <a:prstClr val="black">
                      <a:lumMod val="75000"/>
                      <a:lumOff val="25000"/>
                    </a:prstClr>
                  </a:solidFill>
                </a:rPr>
                <a:t>Some of our Clients</a:t>
              </a:r>
              <a:endParaRPr lang="en-US" sz="2000" dirty="0">
                <a:solidFill>
                  <a:prstClr val="black">
                    <a:lumMod val="75000"/>
                    <a:lumOff val="25000"/>
                  </a:prstClr>
                </a:solidFill>
                <a:latin typeface="Agency FB" panose="020B0503020202020204" pitchFamily="34" charset="0"/>
              </a:endParaRPr>
            </a:p>
          </p:txBody>
        </p:sp>
      </p:grpSp>
      <p:grpSp>
        <p:nvGrpSpPr>
          <p:cNvPr id="75" name="Group 74"/>
          <p:cNvGrpSpPr/>
          <p:nvPr/>
        </p:nvGrpSpPr>
        <p:grpSpPr>
          <a:xfrm>
            <a:off x="4572000" y="3657599"/>
            <a:ext cx="4572000" cy="3195118"/>
            <a:chOff x="4572000" y="3657599"/>
            <a:chExt cx="4572000" cy="3195118"/>
          </a:xfrm>
        </p:grpSpPr>
        <p:pic>
          <p:nvPicPr>
            <p:cNvPr id="4" name="Picture 3"/>
            <p:cNvPicPr>
              <a:picLocks noChangeAspect="1" noChangeArrowheads="1" noCrop="1"/>
            </p:cNvPicPr>
            <p:nvPr/>
          </p:nvPicPr>
          <p:blipFill>
            <a:blip r:embed="rId5" cstate="print">
              <a:extLst>
                <a:ext uri="{28A0092B-C50C-407E-A947-70E740481C1C}">
                  <a14:useLocalDpi xmlns:a14="http://schemas.microsoft.com/office/drawing/2010/main" val="0"/>
                </a:ext>
              </a:extLst>
            </a:blip>
            <a:stretch>
              <a:fillRect/>
            </a:stretch>
          </p:blipFill>
          <p:spPr bwMode="auto">
            <a:xfrm>
              <a:off x="4713156" y="3667962"/>
              <a:ext cx="4246341" cy="3184755"/>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67"/>
            <p:cNvSpPr/>
            <p:nvPr/>
          </p:nvSpPr>
          <p:spPr>
            <a:xfrm>
              <a:off x="4572000" y="3790948"/>
              <a:ext cx="4572000" cy="2476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69" name="Title 1"/>
            <p:cNvSpPr txBox="1">
              <a:spLocks/>
            </p:cNvSpPr>
            <p:nvPr/>
          </p:nvSpPr>
          <p:spPr>
            <a:xfrm>
              <a:off x="5105401" y="3657599"/>
              <a:ext cx="3657600" cy="4572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dirty="0">
                  <a:solidFill>
                    <a:prstClr val="black">
                      <a:lumMod val="75000"/>
                      <a:lumOff val="25000"/>
                    </a:prstClr>
                  </a:solidFill>
                  <a:latin typeface="Agency FB" panose="020B0503020202020204" pitchFamily="34" charset="0"/>
                </a:rPr>
                <a:t>Licensing – As a stamp of surety</a:t>
              </a:r>
            </a:p>
          </p:txBody>
        </p:sp>
      </p:grpSp>
      <p:sp>
        <p:nvSpPr>
          <p:cNvPr id="70" name="Rectangle 69"/>
          <p:cNvSpPr/>
          <p:nvPr/>
        </p:nvSpPr>
        <p:spPr>
          <a:xfrm>
            <a:off x="0" y="0"/>
            <a:ext cx="9144000" cy="381000"/>
          </a:xfrm>
          <a:prstGeom prst="rect">
            <a:avLst/>
          </a:prstGeom>
          <a:solidFill>
            <a:srgbClr val="1B5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pitchFamily="34" charset="0"/>
            </a:endParaRPr>
          </a:p>
        </p:txBody>
      </p:sp>
      <p:sp>
        <p:nvSpPr>
          <p:cNvPr id="71" name="Title 1"/>
          <p:cNvSpPr txBox="1">
            <a:spLocks/>
          </p:cNvSpPr>
          <p:nvPr/>
        </p:nvSpPr>
        <p:spPr>
          <a:xfrm>
            <a:off x="2743200" y="739"/>
            <a:ext cx="3657600" cy="386050"/>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dirty="0">
                <a:solidFill>
                  <a:prstClr val="white"/>
                </a:solidFill>
                <a:effectLst>
                  <a:outerShdw blurRad="38100" dist="38100" dir="2700000" algn="tl">
                    <a:srgbClr val="000000">
                      <a:alpha val="43137"/>
                    </a:srgbClr>
                  </a:outerShdw>
                </a:effectLst>
              </a:rPr>
              <a:t>TRA Research’s Background</a:t>
            </a:r>
            <a:endParaRPr lang="en-US" sz="2400" dirty="0">
              <a:solidFill>
                <a:prstClr val="white"/>
              </a:solidFill>
              <a:effectLst>
                <a:outerShdw blurRad="38100" dist="38100" dir="2700000" algn="tl">
                  <a:srgbClr val="000000">
                    <a:alpha val="43137"/>
                  </a:srgbClr>
                </a:outerShdw>
              </a:effectLst>
              <a:latin typeface="Agency FB" panose="020B0503020202020204" pitchFamily="34" charset="0"/>
            </a:endParaRPr>
          </a:p>
        </p:txBody>
      </p:sp>
      <p:cxnSp>
        <p:nvCxnSpPr>
          <p:cNvPr id="73" name="Straight Connector 72"/>
          <p:cNvCxnSpPr/>
          <p:nvPr/>
        </p:nvCxnSpPr>
        <p:spPr>
          <a:xfrm>
            <a:off x="4538132" y="832449"/>
            <a:ext cx="0" cy="2367952"/>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4572000" y="339153"/>
            <a:ext cx="4572000" cy="2983424"/>
            <a:chOff x="4572000" y="339153"/>
            <a:chExt cx="4572000" cy="2983424"/>
          </a:xfrm>
        </p:grpSpPr>
        <p:sp>
          <p:nvSpPr>
            <p:cNvPr id="77" name="Rectangle 76"/>
            <p:cNvSpPr/>
            <p:nvPr/>
          </p:nvSpPr>
          <p:spPr>
            <a:xfrm>
              <a:off x="4572000" y="457200"/>
              <a:ext cx="4572000" cy="2476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78" name="Title 1"/>
            <p:cNvSpPr txBox="1">
              <a:spLocks/>
            </p:cNvSpPr>
            <p:nvPr/>
          </p:nvSpPr>
          <p:spPr>
            <a:xfrm>
              <a:off x="5037376" y="339153"/>
              <a:ext cx="3657600" cy="4572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1600" dirty="0">
                  <a:solidFill>
                    <a:prstClr val="black">
                      <a:lumMod val="75000"/>
                      <a:lumOff val="25000"/>
                    </a:prstClr>
                  </a:solidFill>
                  <a:latin typeface="Agency FB" panose="020B0503020202020204" pitchFamily="34" charset="0"/>
                </a:rPr>
                <a:t>Providing researched insights on Buying Intent</a:t>
              </a:r>
            </a:p>
          </p:txBody>
        </p:sp>
        <p:grpSp>
          <p:nvGrpSpPr>
            <p:cNvPr id="79" name="Group 78"/>
            <p:cNvGrpSpPr/>
            <p:nvPr/>
          </p:nvGrpSpPr>
          <p:grpSpPr>
            <a:xfrm>
              <a:off x="4852950" y="789126"/>
              <a:ext cx="4060269" cy="2533451"/>
              <a:chOff x="4852950" y="789126"/>
              <a:chExt cx="4060269" cy="2533451"/>
            </a:xfrm>
          </p:grpSpPr>
          <p:sp>
            <p:nvSpPr>
              <p:cNvPr id="80" name="Rounded Rectangle 79"/>
              <p:cNvSpPr/>
              <p:nvPr/>
            </p:nvSpPr>
            <p:spPr>
              <a:xfrm>
                <a:off x="7975652" y="1895433"/>
                <a:ext cx="937567" cy="356890"/>
              </a:xfrm>
              <a:prstGeom prst="roundRect">
                <a:avLst/>
              </a:prstGeom>
              <a:solidFill>
                <a:schemeClr val="bg1">
                  <a:lumMod val="85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defRPr/>
                </a:pPr>
                <a:endParaRPr lang="en-US" dirty="0">
                  <a:solidFill>
                    <a:prstClr val="black"/>
                  </a:solidFill>
                  <a:latin typeface="Calibri" panose="020F0502020204030204" pitchFamily="34" charset="0"/>
                </a:endParaRPr>
              </a:p>
            </p:txBody>
          </p:sp>
          <p:sp>
            <p:nvSpPr>
              <p:cNvPr id="81" name="Rounded Rectangle 80"/>
              <p:cNvSpPr/>
              <p:nvPr/>
            </p:nvSpPr>
            <p:spPr>
              <a:xfrm>
                <a:off x="7215461" y="1124941"/>
                <a:ext cx="801976" cy="356890"/>
              </a:xfrm>
              <a:prstGeom prst="roundRect">
                <a:avLst/>
              </a:prstGeom>
              <a:solidFill>
                <a:schemeClr val="bg1">
                  <a:lumMod val="85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defRPr/>
                </a:pPr>
                <a:endParaRPr lang="en-US" dirty="0">
                  <a:solidFill>
                    <a:prstClr val="black"/>
                  </a:solidFill>
                  <a:latin typeface="Calibri" panose="020F0502020204030204" pitchFamily="34" charset="0"/>
                </a:endParaRPr>
              </a:p>
            </p:txBody>
          </p:sp>
          <p:grpSp>
            <p:nvGrpSpPr>
              <p:cNvPr id="82" name="Group 81"/>
              <p:cNvGrpSpPr/>
              <p:nvPr/>
            </p:nvGrpSpPr>
            <p:grpSpPr>
              <a:xfrm>
                <a:off x="4852950" y="805321"/>
                <a:ext cx="1676400" cy="2439834"/>
                <a:chOff x="4852950" y="768350"/>
                <a:chExt cx="1676400" cy="2511018"/>
              </a:xfrm>
            </p:grpSpPr>
            <p:sp>
              <p:nvSpPr>
                <p:cNvPr id="90" name="Rounded Rectangle 89"/>
                <p:cNvSpPr/>
                <p:nvPr/>
              </p:nvSpPr>
              <p:spPr>
                <a:xfrm>
                  <a:off x="4852950" y="809674"/>
                  <a:ext cx="1676400" cy="383115"/>
                </a:xfrm>
                <a:prstGeom prst="roundRect">
                  <a:avLst/>
                </a:prstGeom>
                <a:noFill/>
                <a:ln w="12700">
                  <a:solidFill>
                    <a:srgbClr val="00924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91" name="Rounded Rectangle 90"/>
                <p:cNvSpPr/>
                <p:nvPr/>
              </p:nvSpPr>
              <p:spPr>
                <a:xfrm>
                  <a:off x="4852950" y="957263"/>
                  <a:ext cx="1676400" cy="235527"/>
                </a:xfrm>
                <a:prstGeom prst="roundRect">
                  <a:avLst/>
                </a:prstGeom>
                <a:solidFill>
                  <a:srgbClr val="00924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92" name="TextBox 91"/>
                <p:cNvSpPr txBox="1"/>
                <p:nvPr/>
              </p:nvSpPr>
              <p:spPr>
                <a:xfrm>
                  <a:off x="4852950" y="768350"/>
                  <a:ext cx="1676400" cy="215444"/>
                </a:xfrm>
                <a:prstGeom prst="rect">
                  <a:avLst/>
                </a:prstGeom>
                <a:noFill/>
              </p:spPr>
              <p:txBody>
                <a:bodyPr wrap="square" rtlCol="0">
                  <a:spAutoFit/>
                </a:bodyPr>
                <a:lstStyle/>
                <a:p>
                  <a:pPr>
                    <a:defRPr/>
                  </a:pPr>
                  <a:r>
                    <a:rPr lang="en-US" sz="800" dirty="0">
                      <a:solidFill>
                        <a:prstClr val="black"/>
                      </a:solidFill>
                      <a:latin typeface="Arial" pitchFamily="34" charset="0"/>
                      <a:cs typeface="Arial" pitchFamily="34" charset="0"/>
                    </a:rPr>
                    <a:t> Publishing syndicated research</a:t>
                  </a:r>
                </a:p>
              </p:txBody>
            </p:sp>
            <p:sp>
              <p:nvSpPr>
                <p:cNvPr id="93" name="TextBox 92"/>
                <p:cNvSpPr txBox="1"/>
                <p:nvPr/>
              </p:nvSpPr>
              <p:spPr>
                <a:xfrm>
                  <a:off x="5229100" y="946150"/>
                  <a:ext cx="924100" cy="285081"/>
                </a:xfrm>
                <a:prstGeom prst="rect">
                  <a:avLst/>
                </a:prstGeom>
                <a:noFill/>
              </p:spPr>
              <p:txBody>
                <a:bodyPr wrap="none" rtlCol="0">
                  <a:spAutoFit/>
                </a:bodyPr>
                <a:lstStyle/>
                <a:p>
                  <a:pPr algn="ctr">
                    <a:defRPr/>
                  </a:pPr>
                  <a:r>
                    <a:rPr lang="en-US" sz="1200" b="1" dirty="0">
                      <a:solidFill>
                        <a:prstClr val="white"/>
                      </a:solidFill>
                      <a:latin typeface="Arial" pitchFamily="34" charset="0"/>
                      <a:cs typeface="Arial" pitchFamily="34" charset="0"/>
                    </a:rPr>
                    <a:t>13 YEARS</a:t>
                  </a:r>
                </a:p>
              </p:txBody>
            </p:sp>
            <p:sp>
              <p:nvSpPr>
                <p:cNvPr id="94" name="Rounded Rectangle 93"/>
                <p:cNvSpPr/>
                <p:nvPr/>
              </p:nvSpPr>
              <p:spPr>
                <a:xfrm>
                  <a:off x="4852950" y="1217665"/>
                  <a:ext cx="1676400" cy="383115"/>
                </a:xfrm>
                <a:prstGeom prst="roundRect">
                  <a:avLst/>
                </a:prstGeom>
                <a:noFill/>
                <a:ln w="12700">
                  <a:solidFill>
                    <a:srgbClr val="00924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95" name="Rounded Rectangle 94"/>
                <p:cNvSpPr/>
                <p:nvPr/>
              </p:nvSpPr>
              <p:spPr>
                <a:xfrm>
                  <a:off x="4852950" y="1365254"/>
                  <a:ext cx="1676400" cy="235527"/>
                </a:xfrm>
                <a:prstGeom prst="roundRect">
                  <a:avLst/>
                </a:prstGeom>
                <a:solidFill>
                  <a:srgbClr val="00924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96" name="TextBox 95"/>
                <p:cNvSpPr txBox="1"/>
                <p:nvPr/>
              </p:nvSpPr>
              <p:spPr>
                <a:xfrm>
                  <a:off x="5335123" y="1176341"/>
                  <a:ext cx="712054" cy="215444"/>
                </a:xfrm>
                <a:prstGeom prst="rect">
                  <a:avLst/>
                </a:prstGeom>
                <a:noFill/>
              </p:spPr>
              <p:txBody>
                <a:bodyPr wrap="none" rtlCol="0">
                  <a:spAutoFit/>
                </a:bodyPr>
                <a:lstStyle/>
                <a:p>
                  <a:pPr algn="ctr">
                    <a:defRPr/>
                  </a:pPr>
                  <a:r>
                    <a:rPr lang="en-US" sz="800" dirty="0">
                      <a:solidFill>
                        <a:prstClr val="black"/>
                      </a:solidFill>
                      <a:latin typeface="Arial" pitchFamily="34" charset="0"/>
                      <a:cs typeface="Arial" pitchFamily="34" charset="0"/>
                    </a:rPr>
                    <a:t>Data-points</a:t>
                  </a:r>
                </a:p>
              </p:txBody>
            </p:sp>
            <p:sp>
              <p:nvSpPr>
                <p:cNvPr id="97" name="TextBox 96"/>
                <p:cNvSpPr txBox="1"/>
                <p:nvPr/>
              </p:nvSpPr>
              <p:spPr>
                <a:xfrm>
                  <a:off x="5174824" y="1354141"/>
                  <a:ext cx="1032655" cy="276999"/>
                </a:xfrm>
                <a:prstGeom prst="rect">
                  <a:avLst/>
                </a:prstGeom>
                <a:noFill/>
              </p:spPr>
              <p:txBody>
                <a:bodyPr wrap="none" rtlCol="0">
                  <a:spAutoFit/>
                </a:bodyPr>
                <a:lstStyle/>
                <a:p>
                  <a:pPr algn="ctr">
                    <a:defRPr/>
                  </a:pPr>
                  <a:r>
                    <a:rPr lang="en-US" sz="1200" b="1" dirty="0">
                      <a:solidFill>
                        <a:prstClr val="white"/>
                      </a:solidFill>
                      <a:latin typeface="Arial" pitchFamily="34" charset="0"/>
                      <a:cs typeface="Arial" pitchFamily="34" charset="0"/>
                    </a:rPr>
                    <a:t>25 MILLION</a:t>
                  </a:r>
                </a:p>
              </p:txBody>
            </p:sp>
            <p:sp>
              <p:nvSpPr>
                <p:cNvPr id="98" name="Rounded Rectangle 97"/>
                <p:cNvSpPr/>
                <p:nvPr/>
              </p:nvSpPr>
              <p:spPr>
                <a:xfrm>
                  <a:off x="4852950" y="1629636"/>
                  <a:ext cx="1676400" cy="383115"/>
                </a:xfrm>
                <a:prstGeom prst="roundRect">
                  <a:avLst/>
                </a:prstGeom>
                <a:noFill/>
                <a:ln w="12700">
                  <a:solidFill>
                    <a:srgbClr val="00924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99" name="Rounded Rectangle 98"/>
                <p:cNvSpPr/>
                <p:nvPr/>
              </p:nvSpPr>
              <p:spPr>
                <a:xfrm>
                  <a:off x="4852950" y="1777225"/>
                  <a:ext cx="1676400" cy="235527"/>
                </a:xfrm>
                <a:prstGeom prst="roundRect">
                  <a:avLst/>
                </a:prstGeom>
                <a:solidFill>
                  <a:srgbClr val="00924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100" name="TextBox 99"/>
                <p:cNvSpPr txBox="1"/>
                <p:nvPr/>
              </p:nvSpPr>
              <p:spPr>
                <a:xfrm>
                  <a:off x="5009072" y="1588312"/>
                  <a:ext cx="1164101" cy="221730"/>
                </a:xfrm>
                <a:prstGeom prst="rect">
                  <a:avLst/>
                </a:prstGeom>
                <a:noFill/>
              </p:spPr>
              <p:txBody>
                <a:bodyPr wrap="none" rtlCol="0">
                  <a:spAutoFit/>
                </a:bodyPr>
                <a:lstStyle/>
                <a:p>
                  <a:pPr>
                    <a:defRPr/>
                  </a:pPr>
                  <a:r>
                    <a:rPr lang="en-US" sz="800" dirty="0">
                      <a:solidFill>
                        <a:prstClr val="black"/>
                      </a:solidFill>
                      <a:latin typeface="Arial" pitchFamily="34" charset="0"/>
                      <a:cs typeface="Arial" pitchFamily="34" charset="0"/>
                    </a:rPr>
                    <a:t>Buying Intent data on</a:t>
                  </a:r>
                </a:p>
              </p:txBody>
            </p:sp>
            <p:sp>
              <p:nvSpPr>
                <p:cNvPr id="101" name="TextBox 100"/>
                <p:cNvSpPr txBox="1"/>
                <p:nvPr/>
              </p:nvSpPr>
              <p:spPr>
                <a:xfrm>
                  <a:off x="5015324" y="1766112"/>
                  <a:ext cx="1351652" cy="276999"/>
                </a:xfrm>
                <a:prstGeom prst="rect">
                  <a:avLst/>
                </a:prstGeom>
                <a:noFill/>
              </p:spPr>
              <p:txBody>
                <a:bodyPr wrap="none" rtlCol="0">
                  <a:spAutoFit/>
                </a:bodyPr>
                <a:lstStyle/>
                <a:p>
                  <a:pPr algn="ctr">
                    <a:defRPr/>
                  </a:pPr>
                  <a:r>
                    <a:rPr lang="en-US" sz="1200" b="1" dirty="0">
                      <a:solidFill>
                        <a:prstClr val="white"/>
                      </a:solidFill>
                      <a:latin typeface="Arial" pitchFamily="34" charset="0"/>
                      <a:cs typeface="Arial" pitchFamily="34" charset="0"/>
                    </a:rPr>
                    <a:t>15,000 BRANDS</a:t>
                  </a:r>
                </a:p>
              </p:txBody>
            </p:sp>
            <p:sp>
              <p:nvSpPr>
                <p:cNvPr id="102" name="Rounded Rectangle 101"/>
                <p:cNvSpPr/>
                <p:nvPr/>
              </p:nvSpPr>
              <p:spPr>
                <a:xfrm>
                  <a:off x="4852950" y="2041576"/>
                  <a:ext cx="1676400" cy="383115"/>
                </a:xfrm>
                <a:prstGeom prst="roundRect">
                  <a:avLst/>
                </a:prstGeom>
                <a:noFill/>
                <a:ln w="12700">
                  <a:solidFill>
                    <a:srgbClr val="00924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103" name="Rounded Rectangle 102"/>
                <p:cNvSpPr/>
                <p:nvPr/>
              </p:nvSpPr>
              <p:spPr>
                <a:xfrm>
                  <a:off x="4852950" y="2189165"/>
                  <a:ext cx="1676400" cy="235527"/>
                </a:xfrm>
                <a:prstGeom prst="roundRect">
                  <a:avLst/>
                </a:prstGeom>
                <a:solidFill>
                  <a:srgbClr val="00924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104" name="TextBox 103"/>
                <p:cNvSpPr txBox="1"/>
                <p:nvPr/>
              </p:nvSpPr>
              <p:spPr>
                <a:xfrm>
                  <a:off x="4906319" y="2000252"/>
                  <a:ext cx="1569660" cy="215444"/>
                </a:xfrm>
                <a:prstGeom prst="rect">
                  <a:avLst/>
                </a:prstGeom>
                <a:noFill/>
              </p:spPr>
              <p:txBody>
                <a:bodyPr wrap="none" rtlCol="0">
                  <a:spAutoFit/>
                </a:bodyPr>
                <a:lstStyle/>
                <a:p>
                  <a:pPr>
                    <a:defRPr/>
                  </a:pPr>
                  <a:r>
                    <a:rPr lang="en-US" sz="800" dirty="0">
                      <a:solidFill>
                        <a:prstClr val="black"/>
                      </a:solidFill>
                      <a:latin typeface="Arial" pitchFamily="34" charset="0"/>
                      <a:cs typeface="Arial" pitchFamily="34" charset="0"/>
                    </a:rPr>
                    <a:t>Consumer-influencers </a:t>
                  </a:r>
                  <a:r>
                    <a:rPr lang="en-US" sz="600" dirty="0">
                      <a:solidFill>
                        <a:prstClr val="black"/>
                      </a:solidFill>
                      <a:latin typeface="Arial" pitchFamily="34" charset="0"/>
                      <a:cs typeface="Arial" pitchFamily="34" charset="0"/>
                    </a:rPr>
                    <a:t>(Annually)</a:t>
                  </a:r>
                </a:p>
              </p:txBody>
            </p:sp>
            <p:sp>
              <p:nvSpPr>
                <p:cNvPr id="105" name="TextBox 104"/>
                <p:cNvSpPr txBox="1"/>
                <p:nvPr/>
              </p:nvSpPr>
              <p:spPr>
                <a:xfrm>
                  <a:off x="5407257" y="2178052"/>
                  <a:ext cx="567784" cy="276999"/>
                </a:xfrm>
                <a:prstGeom prst="rect">
                  <a:avLst/>
                </a:prstGeom>
                <a:noFill/>
              </p:spPr>
              <p:txBody>
                <a:bodyPr wrap="none" rtlCol="0">
                  <a:spAutoFit/>
                </a:bodyPr>
                <a:lstStyle/>
                <a:p>
                  <a:pPr algn="ctr">
                    <a:defRPr/>
                  </a:pPr>
                  <a:r>
                    <a:rPr lang="en-US" sz="1200" b="1" dirty="0">
                      <a:solidFill>
                        <a:prstClr val="white"/>
                      </a:solidFill>
                      <a:latin typeface="Arial" pitchFamily="34" charset="0"/>
                      <a:cs typeface="Arial" pitchFamily="34" charset="0"/>
                    </a:rPr>
                    <a:t>6,000</a:t>
                  </a:r>
                </a:p>
              </p:txBody>
            </p:sp>
            <p:sp>
              <p:nvSpPr>
                <p:cNvPr id="106" name="Rounded Rectangle 105"/>
                <p:cNvSpPr/>
                <p:nvPr/>
              </p:nvSpPr>
              <p:spPr>
                <a:xfrm>
                  <a:off x="4852950" y="2453855"/>
                  <a:ext cx="1676400" cy="383115"/>
                </a:xfrm>
                <a:prstGeom prst="roundRect">
                  <a:avLst/>
                </a:prstGeom>
                <a:noFill/>
                <a:ln w="12700">
                  <a:solidFill>
                    <a:srgbClr val="00924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107" name="Rounded Rectangle 106"/>
                <p:cNvSpPr/>
                <p:nvPr/>
              </p:nvSpPr>
              <p:spPr>
                <a:xfrm>
                  <a:off x="4852950" y="2601444"/>
                  <a:ext cx="1676400" cy="235527"/>
                </a:xfrm>
                <a:prstGeom prst="roundRect">
                  <a:avLst/>
                </a:prstGeom>
                <a:solidFill>
                  <a:srgbClr val="00924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108" name="TextBox 107"/>
                <p:cNvSpPr txBox="1"/>
                <p:nvPr/>
              </p:nvSpPr>
              <p:spPr>
                <a:xfrm>
                  <a:off x="5190050" y="2412531"/>
                  <a:ext cx="1002197" cy="215444"/>
                </a:xfrm>
                <a:prstGeom prst="rect">
                  <a:avLst/>
                </a:prstGeom>
                <a:noFill/>
              </p:spPr>
              <p:txBody>
                <a:bodyPr wrap="none" rtlCol="0">
                  <a:spAutoFit/>
                </a:bodyPr>
                <a:lstStyle/>
                <a:p>
                  <a:pPr>
                    <a:defRPr/>
                  </a:pPr>
                  <a:r>
                    <a:rPr lang="en-US" sz="800" dirty="0">
                      <a:solidFill>
                        <a:prstClr val="black"/>
                      </a:solidFill>
                      <a:latin typeface="Arial" pitchFamily="34" charset="0"/>
                      <a:cs typeface="Arial" pitchFamily="34" charset="0"/>
                    </a:rPr>
                    <a:t>Fieldwork </a:t>
                  </a:r>
                  <a:r>
                    <a:rPr lang="en-US" sz="600" dirty="0">
                      <a:solidFill>
                        <a:prstClr val="black"/>
                      </a:solidFill>
                      <a:latin typeface="Arial" pitchFamily="34" charset="0"/>
                      <a:cs typeface="Arial" pitchFamily="34" charset="0"/>
                    </a:rPr>
                    <a:t>(Annually)</a:t>
                  </a:r>
                </a:p>
              </p:txBody>
            </p:sp>
            <p:sp>
              <p:nvSpPr>
                <p:cNvPr id="109" name="TextBox 108"/>
                <p:cNvSpPr txBox="1"/>
                <p:nvPr/>
              </p:nvSpPr>
              <p:spPr>
                <a:xfrm>
                  <a:off x="5065818" y="2590331"/>
                  <a:ext cx="1250663" cy="276999"/>
                </a:xfrm>
                <a:prstGeom prst="rect">
                  <a:avLst/>
                </a:prstGeom>
                <a:noFill/>
              </p:spPr>
              <p:txBody>
                <a:bodyPr wrap="none" rtlCol="0">
                  <a:spAutoFit/>
                </a:bodyPr>
                <a:lstStyle/>
                <a:p>
                  <a:pPr algn="ctr">
                    <a:defRPr/>
                  </a:pPr>
                  <a:r>
                    <a:rPr lang="en-US" sz="1200" b="1" dirty="0">
                      <a:solidFill>
                        <a:prstClr val="white"/>
                      </a:solidFill>
                      <a:latin typeface="Arial" pitchFamily="34" charset="0"/>
                      <a:cs typeface="Arial" pitchFamily="34" charset="0"/>
                    </a:rPr>
                    <a:t>32,000 HOURS</a:t>
                  </a:r>
                </a:p>
              </p:txBody>
            </p:sp>
            <p:sp>
              <p:nvSpPr>
                <p:cNvPr id="110" name="Rounded Rectangle 109"/>
                <p:cNvSpPr/>
                <p:nvPr/>
              </p:nvSpPr>
              <p:spPr>
                <a:xfrm>
                  <a:off x="4852950" y="2865893"/>
                  <a:ext cx="1676400" cy="383115"/>
                </a:xfrm>
                <a:prstGeom prst="roundRect">
                  <a:avLst/>
                </a:prstGeom>
                <a:noFill/>
                <a:ln w="12700">
                  <a:solidFill>
                    <a:srgbClr val="00924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111" name="Rounded Rectangle 110"/>
                <p:cNvSpPr/>
                <p:nvPr/>
              </p:nvSpPr>
              <p:spPr>
                <a:xfrm>
                  <a:off x="4852950" y="3013482"/>
                  <a:ext cx="1676400" cy="235527"/>
                </a:xfrm>
                <a:prstGeom prst="roundRect">
                  <a:avLst/>
                </a:prstGeom>
                <a:solidFill>
                  <a:srgbClr val="00924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endParaRPr lang="en-US" dirty="0">
                    <a:solidFill>
                      <a:prstClr val="white"/>
                    </a:solidFill>
                    <a:latin typeface="Calibri" panose="020F0502020204030204" pitchFamily="34" charset="0"/>
                  </a:endParaRPr>
                </a:p>
              </p:txBody>
            </p:sp>
            <p:sp>
              <p:nvSpPr>
                <p:cNvPr id="112" name="TextBox 111"/>
                <p:cNvSpPr txBox="1"/>
                <p:nvPr/>
              </p:nvSpPr>
              <p:spPr>
                <a:xfrm>
                  <a:off x="5221470" y="2824569"/>
                  <a:ext cx="966931" cy="215444"/>
                </a:xfrm>
                <a:prstGeom prst="rect">
                  <a:avLst/>
                </a:prstGeom>
                <a:noFill/>
              </p:spPr>
              <p:txBody>
                <a:bodyPr wrap="none" rtlCol="0">
                  <a:spAutoFit/>
                </a:bodyPr>
                <a:lstStyle/>
                <a:p>
                  <a:pPr>
                    <a:defRPr/>
                  </a:pPr>
                  <a:r>
                    <a:rPr lang="en-US" sz="800" dirty="0">
                      <a:solidFill>
                        <a:prstClr val="black"/>
                      </a:solidFill>
                      <a:latin typeface="Arial" pitchFamily="34" charset="0"/>
                      <a:cs typeface="Arial" pitchFamily="34" charset="0"/>
                    </a:rPr>
                    <a:t>Primary research</a:t>
                  </a:r>
                </a:p>
              </p:txBody>
            </p:sp>
            <p:sp>
              <p:nvSpPr>
                <p:cNvPr id="113" name="TextBox 112"/>
                <p:cNvSpPr txBox="1"/>
                <p:nvPr/>
              </p:nvSpPr>
              <p:spPr>
                <a:xfrm>
                  <a:off x="5145168" y="3002369"/>
                  <a:ext cx="1091967" cy="276999"/>
                </a:xfrm>
                <a:prstGeom prst="rect">
                  <a:avLst/>
                </a:prstGeom>
                <a:noFill/>
              </p:spPr>
              <p:txBody>
                <a:bodyPr wrap="none" rtlCol="0">
                  <a:spAutoFit/>
                </a:bodyPr>
                <a:lstStyle/>
                <a:p>
                  <a:pPr algn="ctr">
                    <a:defRPr/>
                  </a:pPr>
                  <a:r>
                    <a:rPr lang="en-US" sz="1200" b="1" dirty="0">
                      <a:solidFill>
                        <a:prstClr val="white"/>
                      </a:solidFill>
                      <a:latin typeface="Arial" pitchFamily="34" charset="0"/>
                      <a:cs typeface="Arial" pitchFamily="34" charset="0"/>
                    </a:rPr>
                    <a:t>IN 16 CITIES</a:t>
                  </a:r>
                </a:p>
              </p:txBody>
            </p:sp>
          </p:grpSp>
          <p:sp>
            <p:nvSpPr>
              <p:cNvPr id="83" name="Rounded Rectangle 82"/>
              <p:cNvSpPr/>
              <p:nvPr/>
            </p:nvSpPr>
            <p:spPr>
              <a:xfrm>
                <a:off x="7215462" y="2612333"/>
                <a:ext cx="801976" cy="356890"/>
              </a:xfrm>
              <a:prstGeom prst="roundRect">
                <a:avLst/>
              </a:prstGeom>
              <a:solidFill>
                <a:schemeClr val="bg1">
                  <a:lumMod val="85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defRPr/>
                </a:pPr>
                <a:endParaRPr lang="en-US" dirty="0">
                  <a:solidFill>
                    <a:prstClr val="black"/>
                  </a:solidFill>
                  <a:latin typeface="Calibri" panose="020F0502020204030204" pitchFamily="34" charset="0"/>
                </a:endParaRPr>
              </a:p>
            </p:txBody>
          </p:sp>
          <p:pic>
            <p:nvPicPr>
              <p:cNvPr id="84" name="Picture 3" descr="C:\Users\Admin\Desktop\Front-Cover-Updat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3067" y="2274264"/>
                <a:ext cx="846901" cy="1048313"/>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4"/>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16482"/>
              <a:stretch/>
            </p:blipFill>
            <p:spPr bwMode="auto">
              <a:xfrm>
                <a:off x="7541919" y="1520793"/>
                <a:ext cx="760723" cy="1083405"/>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p:cNvSpPr txBox="1"/>
              <p:nvPr/>
            </p:nvSpPr>
            <p:spPr>
              <a:xfrm>
                <a:off x="7381440" y="1092927"/>
                <a:ext cx="589080" cy="415498"/>
              </a:xfrm>
              <a:prstGeom prst="rect">
                <a:avLst/>
              </a:prstGeom>
              <a:noFill/>
            </p:spPr>
            <p:txBody>
              <a:bodyPr wrap="square" rtlCol="0">
                <a:spAutoFit/>
              </a:bodyPr>
              <a:lstStyle/>
              <a:p>
                <a:pPr>
                  <a:defRPr/>
                </a:pPr>
                <a:r>
                  <a:rPr lang="en-US" sz="1200" b="1" dirty="0">
                    <a:solidFill>
                      <a:srgbClr val="2F5897">
                        <a:lumMod val="50000"/>
                      </a:srgbClr>
                    </a:solidFill>
                    <a:latin typeface="Arial" pitchFamily="34" charset="0"/>
                    <a:cs typeface="Arial" pitchFamily="34" charset="0"/>
                  </a:rPr>
                  <a:t>13</a:t>
                </a:r>
                <a:r>
                  <a:rPr lang="en-US" sz="1200" b="1" baseline="30000" dirty="0">
                    <a:solidFill>
                      <a:srgbClr val="2F5897">
                        <a:lumMod val="50000"/>
                      </a:srgbClr>
                    </a:solidFill>
                    <a:latin typeface="Arial" pitchFamily="34" charset="0"/>
                    <a:cs typeface="Arial" pitchFamily="34" charset="0"/>
                  </a:rPr>
                  <a:t>th</a:t>
                </a:r>
                <a:endParaRPr lang="en-US" sz="1200" b="1" dirty="0">
                  <a:solidFill>
                    <a:srgbClr val="2F5897">
                      <a:lumMod val="50000"/>
                    </a:srgbClr>
                  </a:solidFill>
                  <a:latin typeface="Arial" pitchFamily="34" charset="0"/>
                  <a:cs typeface="Arial" pitchFamily="34" charset="0"/>
                </a:endParaRPr>
              </a:p>
              <a:p>
                <a:pPr>
                  <a:defRPr/>
                </a:pPr>
                <a:r>
                  <a:rPr lang="en-US" sz="900" b="1" dirty="0">
                    <a:solidFill>
                      <a:srgbClr val="2F5897">
                        <a:lumMod val="50000"/>
                      </a:srgbClr>
                    </a:solidFill>
                    <a:latin typeface="Arial" pitchFamily="34" charset="0"/>
                    <a:cs typeface="Arial" pitchFamily="34" charset="0"/>
                  </a:rPr>
                  <a:t>Edition</a:t>
                </a:r>
              </a:p>
            </p:txBody>
          </p:sp>
          <p:sp>
            <p:nvSpPr>
              <p:cNvPr id="87" name="TextBox 86"/>
              <p:cNvSpPr txBox="1"/>
              <p:nvPr/>
            </p:nvSpPr>
            <p:spPr>
              <a:xfrm>
                <a:off x="8285696" y="1865805"/>
                <a:ext cx="589080" cy="415498"/>
              </a:xfrm>
              <a:prstGeom prst="rect">
                <a:avLst/>
              </a:prstGeom>
              <a:noFill/>
            </p:spPr>
            <p:txBody>
              <a:bodyPr wrap="square" rtlCol="0">
                <a:spAutoFit/>
              </a:bodyPr>
              <a:lstStyle/>
              <a:p>
                <a:pPr>
                  <a:defRPr/>
                </a:pPr>
                <a:r>
                  <a:rPr lang="en-US" sz="1200" b="1" dirty="0">
                    <a:solidFill>
                      <a:srgbClr val="2F5897">
                        <a:lumMod val="50000"/>
                      </a:srgbClr>
                    </a:solidFill>
                    <a:latin typeface="Arial" pitchFamily="34" charset="0"/>
                    <a:cs typeface="Arial" pitchFamily="34" charset="0"/>
                  </a:rPr>
                  <a:t>8</a:t>
                </a:r>
                <a:r>
                  <a:rPr lang="en-US" sz="1200" b="1" baseline="30000" dirty="0">
                    <a:solidFill>
                      <a:srgbClr val="2F5897">
                        <a:lumMod val="50000"/>
                      </a:srgbClr>
                    </a:solidFill>
                    <a:latin typeface="Arial" pitchFamily="34" charset="0"/>
                    <a:cs typeface="Arial" pitchFamily="34" charset="0"/>
                  </a:rPr>
                  <a:t>th</a:t>
                </a:r>
                <a:endParaRPr lang="en-US" sz="1200" b="1" dirty="0">
                  <a:solidFill>
                    <a:srgbClr val="2F5897">
                      <a:lumMod val="50000"/>
                    </a:srgbClr>
                  </a:solidFill>
                  <a:latin typeface="Arial" pitchFamily="34" charset="0"/>
                  <a:cs typeface="Arial" pitchFamily="34" charset="0"/>
                </a:endParaRPr>
              </a:p>
              <a:p>
                <a:pPr>
                  <a:defRPr/>
                </a:pPr>
                <a:r>
                  <a:rPr lang="en-US" sz="900" b="1" dirty="0">
                    <a:solidFill>
                      <a:srgbClr val="2F5897">
                        <a:lumMod val="50000"/>
                      </a:srgbClr>
                    </a:solidFill>
                    <a:latin typeface="Arial" pitchFamily="34" charset="0"/>
                    <a:cs typeface="Arial" pitchFamily="34" charset="0"/>
                  </a:rPr>
                  <a:t>Edition</a:t>
                </a:r>
              </a:p>
            </p:txBody>
          </p:sp>
          <p:sp>
            <p:nvSpPr>
              <p:cNvPr id="88" name="TextBox 87"/>
              <p:cNvSpPr txBox="1"/>
              <p:nvPr/>
            </p:nvSpPr>
            <p:spPr>
              <a:xfrm>
                <a:off x="7421567" y="2586430"/>
                <a:ext cx="589080" cy="415498"/>
              </a:xfrm>
              <a:prstGeom prst="rect">
                <a:avLst/>
              </a:prstGeom>
              <a:noFill/>
            </p:spPr>
            <p:txBody>
              <a:bodyPr wrap="square" rtlCol="0">
                <a:spAutoFit/>
              </a:bodyPr>
              <a:lstStyle/>
              <a:p>
                <a:pPr>
                  <a:defRPr/>
                </a:pPr>
                <a:r>
                  <a:rPr lang="en-US" sz="1200" b="1" dirty="0">
                    <a:solidFill>
                      <a:srgbClr val="2F5897">
                        <a:lumMod val="50000"/>
                      </a:srgbClr>
                    </a:solidFill>
                    <a:latin typeface="Arial" pitchFamily="34" charset="0"/>
                    <a:cs typeface="Arial" pitchFamily="34" charset="0"/>
                  </a:rPr>
                  <a:t>2</a:t>
                </a:r>
                <a:r>
                  <a:rPr lang="en-US" sz="1200" b="1" baseline="30000" dirty="0">
                    <a:solidFill>
                      <a:srgbClr val="2F5897">
                        <a:lumMod val="50000"/>
                      </a:srgbClr>
                    </a:solidFill>
                    <a:latin typeface="Arial" pitchFamily="34" charset="0"/>
                    <a:cs typeface="Arial" pitchFamily="34" charset="0"/>
                  </a:rPr>
                  <a:t>nd</a:t>
                </a:r>
                <a:endParaRPr lang="en-US" sz="1200" b="1" dirty="0">
                  <a:solidFill>
                    <a:srgbClr val="2F5897">
                      <a:lumMod val="50000"/>
                    </a:srgbClr>
                  </a:solidFill>
                  <a:latin typeface="Arial" pitchFamily="34" charset="0"/>
                  <a:cs typeface="Arial" pitchFamily="34" charset="0"/>
                </a:endParaRPr>
              </a:p>
              <a:p>
                <a:pPr>
                  <a:defRPr/>
                </a:pPr>
                <a:r>
                  <a:rPr lang="en-US" sz="900" b="1" dirty="0">
                    <a:solidFill>
                      <a:srgbClr val="2F5897">
                        <a:lumMod val="50000"/>
                      </a:srgbClr>
                    </a:solidFill>
                    <a:latin typeface="Arial" pitchFamily="34" charset="0"/>
                    <a:cs typeface="Arial" pitchFamily="34" charset="0"/>
                  </a:rPr>
                  <a:t>Edition</a:t>
                </a:r>
              </a:p>
            </p:txBody>
          </p:sp>
          <p:pic>
            <p:nvPicPr>
              <p:cNvPr id="89"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p:blipFill>
            <p:spPr bwMode="auto">
              <a:xfrm>
                <a:off x="6725458" y="789126"/>
                <a:ext cx="696109" cy="98499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93658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fade">
                                      <p:cBhvr>
                                        <p:cTn id="12" dur="500"/>
                                        <p:tgtEl>
                                          <p:spTgt spid="7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fade">
                                      <p:cBhvr>
                                        <p:cTn id="17" dur="500"/>
                                        <p:tgtEl>
                                          <p:spTgt spid="6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500"/>
                                        <p:tgtEl>
                                          <p:spTgt spid="7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5</a:t>
            </a:fld>
            <a:endParaRPr lang="en-US" sz="1200" dirty="0">
              <a:solidFill>
                <a:schemeClr val="bg1"/>
              </a:solidFill>
              <a:latin typeface="Century Gothic" pitchFamily="34" charset="0"/>
            </a:endParaRPr>
          </a:p>
        </p:txBody>
      </p:sp>
      <p:sp>
        <p:nvSpPr>
          <p:cNvPr id="7" name="Rounded Rectangle 6"/>
          <p:cNvSpPr/>
          <p:nvPr/>
        </p:nvSpPr>
        <p:spPr>
          <a:xfrm>
            <a:off x="2534194" y="914400"/>
            <a:ext cx="2020389" cy="4038600"/>
          </a:xfrm>
          <a:prstGeom prst="roundRect">
            <a:avLst>
              <a:gd name="adj" fmla="val 6871"/>
            </a:avLst>
          </a:prstGeom>
          <a:solidFill>
            <a:srgbClr val="B39475"/>
          </a:solidFill>
          <a:ln w="12700">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effectLst>
                <a:outerShdw blurRad="63500" sx="102000" sy="102000" algn="ctr" rotWithShape="0">
                  <a:prstClr val="black">
                    <a:alpha val="40000"/>
                  </a:prstClr>
                </a:outerShdw>
              </a:effectLst>
              <a:latin typeface="Cambria" pitchFamily="18" charset="0"/>
            </a:endParaRPr>
          </a:p>
          <a:p>
            <a:pPr algn="ctr"/>
            <a:r>
              <a:rPr lang="en-US" dirty="0">
                <a:effectLst>
                  <a:outerShdw blurRad="63500" sx="102000" sy="102000" algn="ctr" rotWithShape="0">
                    <a:prstClr val="black">
                      <a:alpha val="40000"/>
                    </a:prstClr>
                  </a:outerShdw>
                </a:effectLst>
                <a:latin typeface="Cambria" pitchFamily="18" charset="0"/>
              </a:rPr>
              <a:t>TRA's Buying Intent Model has been created after </a:t>
            </a:r>
            <a:r>
              <a:rPr lang="en-US" dirty="0">
                <a:solidFill>
                  <a:srgbClr val="FFFF00"/>
                </a:solidFill>
                <a:effectLst>
                  <a:outerShdw blurRad="63500" sx="102000" sy="102000" algn="ctr" rotWithShape="0">
                    <a:prstClr val="black">
                      <a:alpha val="40000"/>
                    </a:prstClr>
                  </a:outerShdw>
                </a:effectLst>
                <a:latin typeface="Cambria" pitchFamily="18" charset="0"/>
              </a:rPr>
              <a:t>research with over 300 Psychologists, Sociologists, Anthropologists, and Communication experts</a:t>
            </a:r>
          </a:p>
        </p:txBody>
      </p:sp>
      <p:sp>
        <p:nvSpPr>
          <p:cNvPr id="8" name="Rounded Rectangle 7"/>
          <p:cNvSpPr/>
          <p:nvPr/>
        </p:nvSpPr>
        <p:spPr>
          <a:xfrm>
            <a:off x="418011" y="1676400"/>
            <a:ext cx="2020389" cy="3034260"/>
          </a:xfrm>
          <a:prstGeom prst="roundRect">
            <a:avLst>
              <a:gd name="adj" fmla="val 6871"/>
            </a:avLst>
          </a:prstGeom>
          <a:solidFill>
            <a:srgbClr val="D96D77"/>
          </a:solidFill>
          <a:ln w="12700">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effectLst>
                <a:outerShdw blurRad="63500" sx="102000" sy="102000" algn="ctr" rotWithShape="0">
                  <a:prstClr val="black">
                    <a:alpha val="40000"/>
                  </a:prstClr>
                </a:outerShdw>
              </a:effectLst>
              <a:latin typeface="Cambria" pitchFamily="18" charset="0"/>
            </a:endParaRPr>
          </a:p>
          <a:p>
            <a:pPr algn="ctr"/>
            <a:r>
              <a:rPr lang="en-US" dirty="0">
                <a:effectLst>
                  <a:outerShdw blurRad="63500" sx="102000" sy="102000" algn="ctr" rotWithShape="0">
                    <a:prstClr val="black">
                      <a:alpha val="40000"/>
                    </a:prstClr>
                  </a:outerShdw>
                </a:effectLst>
                <a:latin typeface="Cambria" pitchFamily="18" charset="0"/>
              </a:rPr>
              <a:t>TRA evolved Buying Intent after analyzing that </a:t>
            </a:r>
            <a:r>
              <a:rPr lang="en-US" dirty="0">
                <a:solidFill>
                  <a:srgbClr val="FFFF00"/>
                </a:solidFill>
                <a:effectLst>
                  <a:outerShdw blurRad="63500" sx="102000" sy="102000" algn="ctr" rotWithShape="0">
                    <a:prstClr val="black">
                      <a:alpha val="40000"/>
                    </a:prstClr>
                  </a:outerShdw>
                </a:effectLst>
                <a:latin typeface="Cambria" pitchFamily="18" charset="0"/>
              </a:rPr>
              <a:t>the age of 'selling' is dead </a:t>
            </a:r>
            <a:r>
              <a:rPr lang="en-US" dirty="0">
                <a:effectLst>
                  <a:outerShdw blurRad="63500" sx="102000" sy="102000" algn="ctr" rotWithShape="0">
                    <a:prstClr val="black">
                      <a:alpha val="40000"/>
                    </a:prstClr>
                  </a:outerShdw>
                </a:effectLst>
                <a:latin typeface="Cambria" pitchFamily="18" charset="0"/>
              </a:rPr>
              <a:t>- a brand can only help a customer buy</a:t>
            </a:r>
          </a:p>
        </p:txBody>
      </p:sp>
      <p:sp>
        <p:nvSpPr>
          <p:cNvPr id="9" name="Rounded Rectangle 8"/>
          <p:cNvSpPr/>
          <p:nvPr/>
        </p:nvSpPr>
        <p:spPr>
          <a:xfrm>
            <a:off x="6764382" y="3200400"/>
            <a:ext cx="2020389" cy="2758418"/>
          </a:xfrm>
          <a:prstGeom prst="roundRect">
            <a:avLst>
              <a:gd name="adj" fmla="val 6871"/>
            </a:avLst>
          </a:prstGeom>
          <a:solidFill>
            <a:srgbClr val="B17DC1"/>
          </a:solidFill>
          <a:ln w="12700">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effectLst>
                <a:outerShdw blurRad="63500" sx="102000" sy="102000" algn="ctr" rotWithShape="0">
                  <a:prstClr val="black">
                    <a:alpha val="40000"/>
                  </a:prstClr>
                </a:outerShdw>
              </a:effectLst>
              <a:latin typeface="Cambria" pitchFamily="18" charset="0"/>
            </a:endParaRPr>
          </a:p>
          <a:p>
            <a:pPr algn="ctr"/>
            <a:r>
              <a:rPr lang="en-US" dirty="0">
                <a:effectLst>
                  <a:outerShdw blurRad="63500" sx="102000" sy="102000" algn="ctr" rotWithShape="0">
                    <a:prstClr val="black">
                      <a:alpha val="40000"/>
                    </a:prstClr>
                  </a:outerShdw>
                </a:effectLst>
                <a:latin typeface="Cambria" pitchFamily="18" charset="0"/>
              </a:rPr>
              <a:t>TRA's model analyses the  intangibles that </a:t>
            </a:r>
            <a:r>
              <a:rPr lang="en-US" dirty="0">
                <a:solidFill>
                  <a:srgbClr val="FFFF00"/>
                </a:solidFill>
                <a:effectLst>
                  <a:outerShdw blurRad="63500" sx="102000" sy="102000" algn="ctr" rotWithShape="0">
                    <a:prstClr val="black">
                      <a:alpha val="40000"/>
                    </a:prstClr>
                  </a:outerShdw>
                </a:effectLst>
                <a:latin typeface="Cambria" pitchFamily="18" charset="0"/>
              </a:rPr>
              <a:t>lead to stakeholder buying decisions</a:t>
            </a:r>
          </a:p>
        </p:txBody>
      </p:sp>
      <p:sp>
        <p:nvSpPr>
          <p:cNvPr id="10" name="Rounded Rectangle 9"/>
          <p:cNvSpPr/>
          <p:nvPr/>
        </p:nvSpPr>
        <p:spPr>
          <a:xfrm>
            <a:off x="4648200" y="1524000"/>
            <a:ext cx="2020389" cy="4038600"/>
          </a:xfrm>
          <a:prstGeom prst="roundRect">
            <a:avLst>
              <a:gd name="adj" fmla="val 6871"/>
            </a:avLst>
          </a:prstGeom>
          <a:solidFill>
            <a:srgbClr val="899EB9"/>
          </a:solidFill>
          <a:ln w="12700">
            <a:solidFill>
              <a:schemeClr val="bg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effectLst>
                <a:outerShdw blurRad="63500" sx="102000" sy="102000" algn="ctr" rotWithShape="0">
                  <a:prstClr val="black">
                    <a:alpha val="40000"/>
                  </a:prstClr>
                </a:outerShdw>
              </a:effectLst>
              <a:latin typeface="Cambria" pitchFamily="18" charset="0"/>
            </a:endParaRPr>
          </a:p>
          <a:p>
            <a:pPr algn="ctr"/>
            <a:r>
              <a:rPr lang="en-US" dirty="0">
                <a:effectLst>
                  <a:outerShdw blurRad="63500" sx="102000" sy="102000" algn="ctr" rotWithShape="0">
                    <a:prstClr val="black">
                      <a:alpha val="40000"/>
                    </a:prstClr>
                  </a:outerShdw>
                </a:effectLst>
                <a:latin typeface="Cambria" pitchFamily="18" charset="0"/>
              </a:rPr>
              <a:t>TRA's Buying Intent Model  is </a:t>
            </a:r>
            <a:r>
              <a:rPr lang="en-US" dirty="0">
                <a:solidFill>
                  <a:srgbClr val="FFFF00"/>
                </a:solidFill>
                <a:effectLst>
                  <a:outerShdw blurRad="63500" sx="102000" sy="102000" algn="ctr" rotWithShape="0">
                    <a:prstClr val="black">
                      <a:alpha val="40000"/>
                    </a:prstClr>
                  </a:outerShdw>
                </a:effectLst>
                <a:latin typeface="Cambria" pitchFamily="18" charset="0"/>
              </a:rPr>
              <a:t>designed to understand stakeholder needs and Trusts</a:t>
            </a:r>
            <a:r>
              <a:rPr lang="en-US" dirty="0">
                <a:solidFill>
                  <a:srgbClr val="1B5E73"/>
                </a:solidFill>
                <a:effectLst>
                  <a:outerShdw blurRad="63500" sx="102000" sy="102000" algn="ctr" rotWithShape="0">
                    <a:prstClr val="black">
                      <a:alpha val="40000"/>
                    </a:prstClr>
                  </a:outerShdw>
                </a:effectLst>
                <a:latin typeface="Cambria" pitchFamily="18" charset="0"/>
              </a:rPr>
              <a:t>, </a:t>
            </a:r>
            <a:r>
              <a:rPr lang="en-US" dirty="0">
                <a:solidFill>
                  <a:schemeClr val="bg1"/>
                </a:solidFill>
                <a:effectLst>
                  <a:outerShdw blurRad="63500" sx="102000" sy="102000" algn="ctr" rotWithShape="0">
                    <a:prstClr val="black">
                      <a:alpha val="40000"/>
                    </a:prstClr>
                  </a:outerShdw>
                </a:effectLst>
                <a:latin typeface="Cambria" pitchFamily="18" charset="0"/>
              </a:rPr>
              <a:t>the combination of which leads to buying behaviour </a:t>
            </a:r>
          </a:p>
        </p:txBody>
      </p:sp>
      <p:sp>
        <p:nvSpPr>
          <p:cNvPr id="11" name="Title 1"/>
          <p:cNvSpPr txBox="1">
            <a:spLocks/>
          </p:cNvSpPr>
          <p:nvPr/>
        </p:nvSpPr>
        <p:spPr>
          <a:xfrm>
            <a:off x="1316038" y="0"/>
            <a:ext cx="7827962" cy="762000"/>
          </a:xfrm>
          <a:prstGeom prst="rect">
            <a:avLst/>
          </a:prstGeom>
        </p:spPr>
        <p:txBody>
          <a:bodyPr anchor="ct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US" sz="2400" dirty="0"/>
              <a:t>TRA's Proprietary Buying Intent Model®</a:t>
            </a:r>
          </a:p>
        </p:txBody>
      </p:sp>
    </p:spTree>
    <p:extLst>
      <p:ext uri="{BB962C8B-B14F-4D97-AF65-F5344CB8AC3E}">
        <p14:creationId xmlns:p14="http://schemas.microsoft.com/office/powerpoint/2010/main" val="267820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750"/>
                                        <p:tgtEl>
                                          <p:spTgt spid="10"/>
                                        </p:tgtEl>
                                      </p:cBhvr>
                                    </p:animEffect>
                                    <p:anim calcmode="lin" valueType="num">
                                      <p:cBhvr>
                                        <p:cTn id="18" dur="750" fill="hold"/>
                                        <p:tgtEl>
                                          <p:spTgt spid="10"/>
                                        </p:tgtEl>
                                        <p:attrNameLst>
                                          <p:attrName>ppt_x</p:attrName>
                                        </p:attrNameLst>
                                      </p:cBhvr>
                                      <p:tavLst>
                                        <p:tav tm="0">
                                          <p:val>
                                            <p:strVal val="#ppt_x"/>
                                          </p:val>
                                        </p:tav>
                                        <p:tav tm="100000">
                                          <p:val>
                                            <p:strVal val="#ppt_x"/>
                                          </p:val>
                                        </p:tav>
                                      </p:tavLst>
                                    </p:anim>
                                    <p:anim calcmode="lin" valueType="num">
                                      <p:cBhvr>
                                        <p:cTn id="19" dur="750" fill="hold"/>
                                        <p:tgtEl>
                                          <p:spTgt spid="10"/>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75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9144000" cy="381000"/>
          </a:xfrm>
          <a:prstGeom prst="rect">
            <a:avLst/>
          </a:prstGeom>
          <a:solidFill>
            <a:srgbClr val="1B5E7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000" dirty="0">
                <a:solidFill>
                  <a:prstClr val="white"/>
                </a:solidFill>
                <a:latin typeface="Century Gothic"/>
              </a:rPr>
              <a:t>TRA's Proprietary Buying Intent Model® </a:t>
            </a:r>
          </a:p>
        </p:txBody>
      </p:sp>
      <p:pic>
        <p:nvPicPr>
          <p:cNvPr id="20" name="Picture 19"/>
          <p:cNvPicPr>
            <a:picLocks noChangeAspect="1"/>
          </p:cNvPicPr>
          <p:nvPr/>
        </p:nvPicPr>
        <p:blipFill rotWithShape="1">
          <a:blip r:embed="rId3" cstate="print">
            <a:extLst>
              <a:ext uri="{28A0092B-C50C-407E-A947-70E740481C1C}">
                <a14:useLocalDpi xmlns:a14="http://schemas.microsoft.com/office/drawing/2010/main" val="0"/>
              </a:ext>
            </a:extLst>
          </a:blip>
          <a:srcRect t="54993"/>
          <a:stretch/>
        </p:blipFill>
        <p:spPr>
          <a:xfrm>
            <a:off x="8489274" y="1632978"/>
            <a:ext cx="457254" cy="763076"/>
          </a:xfrm>
          <a:prstGeom prst="rect">
            <a:avLst/>
          </a:prstGeom>
          <a:effectLst>
            <a:outerShdw blurRad="50800" dist="38100" dir="2700000" algn="tl" rotWithShape="0">
              <a:prstClr val="black">
                <a:alpha val="40000"/>
              </a:prstClr>
            </a:outerShdw>
          </a:effectLst>
        </p:spPr>
      </p:pic>
      <p:sp>
        <p:nvSpPr>
          <p:cNvPr id="21" name="Rectangle 20"/>
          <p:cNvSpPr/>
          <p:nvPr/>
        </p:nvSpPr>
        <p:spPr>
          <a:xfrm>
            <a:off x="7090695" y="1617616"/>
            <a:ext cx="2011680" cy="738664"/>
          </a:xfrm>
          <a:prstGeom prst="rect">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dirty="0">
                <a:solidFill>
                  <a:prstClr val="black"/>
                </a:solidFill>
                <a:latin typeface="Tw Cen MT" panose="020B0602020104020603" pitchFamily="34" charset="0"/>
              </a:rPr>
              <a:t>Guides brand to achieve </a:t>
            </a:r>
            <a:r>
              <a:rPr lang="en-US" sz="1400" b="1" dirty="0">
                <a:solidFill>
                  <a:prstClr val="black"/>
                </a:solidFill>
                <a:latin typeface="Tw Cen MT" panose="020B0602020104020603" pitchFamily="34" charset="0"/>
              </a:rPr>
              <a:t>buying fulfillment </a:t>
            </a:r>
            <a:r>
              <a:rPr lang="en-US" sz="1400" dirty="0">
                <a:solidFill>
                  <a:prstClr val="black"/>
                </a:solidFill>
                <a:latin typeface="Tw Cen MT" panose="020B0602020104020603" pitchFamily="34" charset="0"/>
              </a:rPr>
              <a:t>for the customer</a:t>
            </a:r>
          </a:p>
        </p:txBody>
      </p:sp>
      <p:sp>
        <p:nvSpPr>
          <p:cNvPr id="22" name="Rectangle 21"/>
          <p:cNvSpPr/>
          <p:nvPr/>
        </p:nvSpPr>
        <p:spPr>
          <a:xfrm>
            <a:off x="7132320" y="2594577"/>
            <a:ext cx="2011680" cy="954107"/>
          </a:xfrm>
          <a:prstGeom prst="rect">
            <a:avLst/>
          </a:prstGeom>
          <a:solidFill>
            <a:schemeClr val="accent2">
              <a:lumMod val="20000"/>
              <a:lumOff val="8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dirty="0">
                <a:solidFill>
                  <a:prstClr val="black"/>
                </a:solidFill>
                <a:latin typeface="Tw Cen MT" panose="020B0602020104020603" pitchFamily="34" charset="0"/>
              </a:rPr>
              <a:t>Is made of </a:t>
            </a:r>
            <a:r>
              <a:rPr lang="en-US" sz="1400" b="1" dirty="0">
                <a:solidFill>
                  <a:prstClr val="black"/>
                </a:solidFill>
                <a:latin typeface="Tw Cen MT" panose="020B0602020104020603" pitchFamily="34" charset="0"/>
              </a:rPr>
              <a:t>Trust and Trust </a:t>
            </a:r>
            <a:r>
              <a:rPr lang="en-US" sz="1400" dirty="0">
                <a:solidFill>
                  <a:prstClr val="black"/>
                </a:solidFill>
                <a:latin typeface="Tw Cen MT" panose="020B0602020104020603" pitchFamily="34" charset="0"/>
              </a:rPr>
              <a:t>- the combination of which leads to a magnetic, subliminal pull</a:t>
            </a:r>
          </a:p>
        </p:txBody>
      </p:sp>
      <p:sp>
        <p:nvSpPr>
          <p:cNvPr id="34" name="Slide Number Placeholder 1"/>
          <p:cNvSpPr txBox="1">
            <a:spLocks/>
          </p:cNvSpPr>
          <p:nvPr/>
        </p:nvSpPr>
        <p:spPr>
          <a:xfrm>
            <a:off x="8582025"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prstClr val="white"/>
                </a:solidFill>
                <a:latin typeface="Century Gothic" pitchFamily="34" charset="0"/>
              </a:rPr>
              <a:pPr algn="ctr"/>
              <a:t>6</a:t>
            </a:fld>
            <a:endParaRPr lang="en-US" sz="1200" dirty="0">
              <a:solidFill>
                <a:prstClr val="white"/>
              </a:solidFill>
              <a:latin typeface="Century Gothic" pitchFamily="34" charset="0"/>
            </a:endParaRPr>
          </a:p>
        </p:txBody>
      </p:sp>
      <p:sp>
        <p:nvSpPr>
          <p:cNvPr id="35" name="Rectangle 34"/>
          <p:cNvSpPr/>
          <p:nvPr/>
        </p:nvSpPr>
        <p:spPr>
          <a:xfrm>
            <a:off x="7090696" y="3815534"/>
            <a:ext cx="2011680" cy="738664"/>
          </a:xfrm>
          <a:prstGeom prst="rect">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dirty="0">
                <a:solidFill>
                  <a:prstClr val="black"/>
                </a:solidFill>
                <a:latin typeface="Tw Cen MT" panose="020B0602020104020603" pitchFamily="34" charset="0"/>
              </a:rPr>
              <a:t>Creates a </a:t>
            </a:r>
            <a:r>
              <a:rPr lang="en-US" sz="1400" b="1" dirty="0">
                <a:solidFill>
                  <a:prstClr val="black"/>
                </a:solidFill>
                <a:latin typeface="Tw Cen MT" panose="020B0602020104020603" pitchFamily="34" charset="0"/>
              </a:rPr>
              <a:t>standardized basis </a:t>
            </a:r>
            <a:r>
              <a:rPr lang="en-US" sz="1400" dirty="0">
                <a:solidFill>
                  <a:prstClr val="black"/>
                </a:solidFill>
                <a:latin typeface="Tw Cen MT" panose="020B0602020104020603" pitchFamily="34" charset="0"/>
              </a:rPr>
              <a:t>for all buying behavior</a:t>
            </a:r>
          </a:p>
        </p:txBody>
      </p:sp>
      <p:sp>
        <p:nvSpPr>
          <p:cNvPr id="36" name="Rectangle 35"/>
          <p:cNvSpPr/>
          <p:nvPr/>
        </p:nvSpPr>
        <p:spPr>
          <a:xfrm>
            <a:off x="7095050" y="4833392"/>
            <a:ext cx="2011680" cy="738664"/>
          </a:xfrm>
          <a:prstGeom prst="rect">
            <a:avLst/>
          </a:prstGeom>
          <a:solidFill>
            <a:schemeClr val="accent2">
              <a:lumMod val="20000"/>
              <a:lumOff val="8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dirty="0">
                <a:solidFill>
                  <a:prstClr val="black"/>
                </a:solidFill>
                <a:latin typeface="Tw Cen MT" panose="020B0602020104020603" pitchFamily="34" charset="0"/>
              </a:rPr>
              <a:t>Adopted by over 200+ brands as </a:t>
            </a:r>
            <a:r>
              <a:rPr lang="en-US" sz="1400" b="1" dirty="0">
                <a:solidFill>
                  <a:prstClr val="black"/>
                </a:solidFill>
                <a:latin typeface="Tw Cen MT" panose="020B0602020104020603" pitchFamily="34" charset="0"/>
              </a:rPr>
              <a:t>key brand metric</a:t>
            </a:r>
          </a:p>
        </p:txBody>
      </p:sp>
      <p:pic>
        <p:nvPicPr>
          <p:cNvPr id="37" name="Picture 36"/>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99405"/>
                    </a14:imgEffect>
                  </a14:imgLayer>
                </a14:imgProps>
              </a:ext>
              <a:ext uri="{28A0092B-C50C-407E-A947-70E740481C1C}">
                <a14:useLocalDpi xmlns:a14="http://schemas.microsoft.com/office/drawing/2010/main" val="0"/>
              </a:ext>
            </a:extLst>
          </a:blip>
          <a:srcRect/>
          <a:stretch>
            <a:fillRect/>
          </a:stretch>
        </p:blipFill>
        <p:spPr bwMode="auto">
          <a:xfrm>
            <a:off x="8413809" y="658066"/>
            <a:ext cx="636178" cy="11081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Rectangle 37"/>
          <p:cNvSpPr/>
          <p:nvPr/>
        </p:nvSpPr>
        <p:spPr>
          <a:xfrm>
            <a:off x="7086600" y="5814536"/>
            <a:ext cx="2011680" cy="738664"/>
          </a:xfrm>
          <a:prstGeom prst="rect">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dirty="0">
                <a:solidFill>
                  <a:prstClr val="black"/>
                </a:solidFill>
                <a:latin typeface="Tw Cen MT" panose="020B0602020104020603" pitchFamily="34" charset="0"/>
              </a:rPr>
              <a:t>Helps a brand remove </a:t>
            </a:r>
            <a:r>
              <a:rPr lang="en-US" sz="1400" b="1" dirty="0">
                <a:solidFill>
                  <a:prstClr val="black"/>
                </a:solidFill>
                <a:latin typeface="Tw Cen MT" panose="020B0602020104020603" pitchFamily="34" charset="0"/>
              </a:rPr>
              <a:t>paradigm blinkers </a:t>
            </a:r>
            <a:r>
              <a:rPr lang="en-US" sz="1400" dirty="0">
                <a:solidFill>
                  <a:prstClr val="black"/>
                </a:solidFill>
                <a:latin typeface="Tw Cen MT" panose="020B0602020104020603" pitchFamily="34" charset="0"/>
              </a:rPr>
              <a:t>and look at the brand anew</a:t>
            </a:r>
          </a:p>
        </p:txBody>
      </p:sp>
      <p:pic>
        <p:nvPicPr>
          <p:cNvPr id="39" name="Picture 38">
            <a:extLst>
              <a:ext uri="{FF2B5EF4-FFF2-40B4-BE49-F238E27FC236}">
                <a16:creationId xmlns:a16="http://schemas.microsoft.com/office/drawing/2014/main" id="{A8DCE657-18AB-6605-1CE5-71E4D7ECF3C3}"/>
              </a:ext>
            </a:extLst>
          </p:cNvPr>
          <p:cNvPicPr>
            <a:picLocks noChangeAspect="1"/>
          </p:cNvPicPr>
          <p:nvPr/>
        </p:nvPicPr>
        <p:blipFill>
          <a:blip r:embed="rId6"/>
          <a:stretch>
            <a:fillRect/>
          </a:stretch>
        </p:blipFill>
        <p:spPr>
          <a:xfrm>
            <a:off x="671899" y="1325384"/>
            <a:ext cx="5713364" cy="4711552"/>
          </a:xfrm>
          <a:prstGeom prst="rect">
            <a:avLst/>
          </a:prstGeom>
        </p:spPr>
      </p:pic>
      <p:pic>
        <p:nvPicPr>
          <p:cNvPr id="40" name="Picture 10"/>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77234" y="735984"/>
            <a:ext cx="7047466" cy="589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26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animEffect transition="in" filter="fade">
                                      <p:cBhvr>
                                        <p:cTn id="9" dur="500"/>
                                        <p:tgtEl>
                                          <p:spTgt spid="37"/>
                                        </p:tgtEl>
                                      </p:cBhvr>
                                    </p:animEffect>
                                  </p:childTnLst>
                                </p:cTn>
                              </p:par>
                              <p:par>
                                <p:cTn id="10" presetID="10"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par>
                                <p:cTn id="25" presetID="6" presetClass="entr" presetSubtype="32" fill="hold" nodeType="withEffect">
                                  <p:stCondLst>
                                    <p:cond delay="1000"/>
                                  </p:stCondLst>
                                  <p:childTnLst>
                                    <p:set>
                                      <p:cBhvr>
                                        <p:cTn id="26" dur="1" fill="hold">
                                          <p:stCondLst>
                                            <p:cond delay="0"/>
                                          </p:stCondLst>
                                        </p:cTn>
                                        <p:tgtEl>
                                          <p:spTgt spid="40"/>
                                        </p:tgtEl>
                                        <p:attrNameLst>
                                          <p:attrName>style.visibility</p:attrName>
                                        </p:attrNameLst>
                                      </p:cBhvr>
                                      <p:to>
                                        <p:strVal val="visible"/>
                                      </p:to>
                                    </p:set>
                                    <p:animEffect transition="in" filter="circle(out)">
                                      <p:cBhvr>
                                        <p:cTn id="27"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5" grpId="0" animBg="1"/>
      <p:bldP spid="36" grpId="0" animBg="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67862" y="0"/>
            <a:ext cx="7976138" cy="762000"/>
          </a:xfrm>
          <a:prstGeom prst="rect">
            <a:avLst/>
          </a:prstGeom>
        </p:spPr>
        <p:txBody>
          <a:bodyPr anchor="ctr"/>
          <a:lstStyle/>
          <a:p>
            <a:pPr>
              <a:lnSpc>
                <a:spcPct val="100000"/>
              </a:lnSpc>
            </a:pPr>
            <a:r>
              <a:rPr lang="en-GB" sz="2400" dirty="0"/>
              <a:t>Process &amp; Methodology of </a:t>
            </a:r>
            <a:r>
              <a:rPr lang="en-GB" sz="2400" b="1" dirty="0"/>
              <a:t>TRA’s </a:t>
            </a:r>
            <a:r>
              <a:rPr lang="en-US" sz="2400" b="1" dirty="0"/>
              <a:t>Brand Trust Report</a:t>
            </a:r>
            <a:endParaRPr lang="en-GB" sz="2400" dirty="0"/>
          </a:p>
        </p:txBody>
      </p:sp>
      <p:sp>
        <p:nvSpPr>
          <p:cNvPr id="6" name="Rounded Rectangle 5"/>
          <p:cNvSpPr/>
          <p:nvPr/>
        </p:nvSpPr>
        <p:spPr>
          <a:xfrm>
            <a:off x="1981200" y="3034352"/>
            <a:ext cx="6731004" cy="940552"/>
          </a:xfrm>
          <a:prstGeom prst="roundRect">
            <a:avLst/>
          </a:prstGeom>
          <a:solidFill>
            <a:schemeClr val="tx2">
              <a:lumMod val="20000"/>
              <a:lumOff val="80000"/>
            </a:schemeClr>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b="1" dirty="0">
                <a:solidFill>
                  <a:schemeClr val="tx1"/>
                </a:solidFill>
                <a:latin typeface="Tw Cen MT" panose="020B0602020104020603" pitchFamily="34" charset="0"/>
              </a:rPr>
              <a:t>Questionnaire Design</a:t>
            </a:r>
          </a:p>
          <a:p>
            <a:pPr marL="171450" lvl="0" indent="-171450">
              <a:buFont typeface="Arial" pitchFamily="34" charset="0"/>
              <a:buChar char="•"/>
            </a:pPr>
            <a:r>
              <a:rPr lang="en-IN" sz="1400" dirty="0">
                <a:solidFill>
                  <a:schemeClr val="tx1"/>
                </a:solidFill>
                <a:latin typeface="Tw Cen MT" panose="020B0602020104020603" pitchFamily="34" charset="0"/>
              </a:rPr>
              <a:t>The questionnaire has been designed to ensure that the respondent is able to freely bring brand associations without any bias or channelization</a:t>
            </a:r>
          </a:p>
          <a:p>
            <a:pPr marL="171450" lvl="0" indent="-171450">
              <a:buFont typeface="Arial" pitchFamily="34" charset="0"/>
              <a:buChar char="•"/>
            </a:pPr>
            <a:endParaRPr lang="en-IN" sz="1400" dirty="0">
              <a:solidFill>
                <a:schemeClr val="tx1"/>
              </a:solidFill>
              <a:latin typeface="Tw Cen MT" panose="020B0602020104020603" pitchFamily="34" charset="0"/>
            </a:endParaRPr>
          </a:p>
          <a:p>
            <a:pPr marL="171450" lvl="0" indent="-171450">
              <a:buFont typeface="Arial" pitchFamily="34" charset="0"/>
              <a:buChar char="•"/>
            </a:pPr>
            <a:endParaRPr lang="en-IN" sz="1400" dirty="0">
              <a:solidFill>
                <a:schemeClr val="tx1"/>
              </a:solidFill>
              <a:latin typeface="Tw Cen MT" panose="020B0602020104020603" pitchFamily="34" charset="0"/>
            </a:endParaRPr>
          </a:p>
          <a:p>
            <a:pPr marL="171450" indent="-171450">
              <a:buFont typeface="Arial" pitchFamily="34" charset="0"/>
              <a:buChar char="•"/>
            </a:pPr>
            <a:endParaRPr lang="en-IN" sz="1400" dirty="0">
              <a:solidFill>
                <a:schemeClr val="tx1"/>
              </a:solidFill>
              <a:latin typeface="Tw Cen MT" panose="020B0602020104020603" pitchFamily="34" charset="0"/>
            </a:endParaRPr>
          </a:p>
        </p:txBody>
      </p:sp>
      <p:sp>
        <p:nvSpPr>
          <p:cNvPr id="9" name="Rounded Rectangle 8"/>
          <p:cNvSpPr/>
          <p:nvPr/>
        </p:nvSpPr>
        <p:spPr>
          <a:xfrm>
            <a:off x="1983649" y="2008319"/>
            <a:ext cx="6598375" cy="940552"/>
          </a:xfrm>
          <a:prstGeom prst="roundRect">
            <a:avLst/>
          </a:prstGeom>
          <a:solidFill>
            <a:schemeClr val="accent2">
              <a:lumMod val="20000"/>
              <a:lumOff val="80000"/>
            </a:schemeClr>
          </a:solidFill>
          <a:ln w="127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en-US" sz="1400" b="1" dirty="0">
                <a:solidFill>
                  <a:schemeClr val="tx1"/>
                </a:solidFill>
                <a:latin typeface="Tw Cen MT" panose="020B0602020104020603" pitchFamily="34" charset="0"/>
              </a:rPr>
              <a:t>Methodology for data collection</a:t>
            </a:r>
            <a:endParaRPr lang="en-IN" sz="1400" b="1" dirty="0">
              <a:latin typeface="Tw Cen MT" panose="020B0602020104020603" pitchFamily="34" charset="0"/>
            </a:endParaRPr>
          </a:p>
          <a:p>
            <a:pPr marL="171450" lvl="0" indent="-171450">
              <a:buFont typeface="Arial" pitchFamily="34" charset="0"/>
              <a:buChar char="•"/>
            </a:pPr>
            <a:r>
              <a:rPr lang="en-IN" sz="1400" dirty="0">
                <a:solidFill>
                  <a:schemeClr val="tx1"/>
                </a:solidFill>
                <a:latin typeface="Tw Cen MT" panose="020B0602020104020603" pitchFamily="34" charset="0"/>
              </a:rPr>
              <a:t>Consumer influencers interviewed with the help of a questionnaire that was designed to ensure to get valuable answers to the 425 questions</a:t>
            </a:r>
          </a:p>
          <a:p>
            <a:pPr marL="171450" indent="-171450">
              <a:buFont typeface="Arial" pitchFamily="34" charset="0"/>
              <a:buChar char="•"/>
            </a:pPr>
            <a:r>
              <a:rPr lang="en-IN" sz="1400" dirty="0">
                <a:solidFill>
                  <a:schemeClr val="tx1"/>
                </a:solidFill>
                <a:latin typeface="Tw Cen MT" panose="020B0602020104020603" pitchFamily="34" charset="0"/>
              </a:rPr>
              <a:t>Stringent minimum acceptance criteria were maintained to ensure authenticity of data</a:t>
            </a:r>
          </a:p>
          <a:p>
            <a:pPr marL="171450" indent="-171450">
              <a:buFont typeface="Arial" pitchFamily="34" charset="0"/>
              <a:buChar char="•"/>
            </a:pPr>
            <a:endParaRPr lang="en-IN" sz="1400" dirty="0">
              <a:solidFill>
                <a:schemeClr val="tx1"/>
              </a:solidFill>
              <a:latin typeface="Tw Cen MT" panose="020B0602020104020603" pitchFamily="34" charset="0"/>
            </a:endParaRPr>
          </a:p>
        </p:txBody>
      </p:sp>
      <p:sp>
        <p:nvSpPr>
          <p:cNvPr id="12" name="Rounded Rectangle 11"/>
          <p:cNvSpPr/>
          <p:nvPr/>
        </p:nvSpPr>
        <p:spPr>
          <a:xfrm>
            <a:off x="1972845" y="990600"/>
            <a:ext cx="6865386" cy="940552"/>
          </a:xfrm>
          <a:prstGeom prst="roundRect">
            <a:avLst/>
          </a:prstGeom>
          <a:solidFill>
            <a:schemeClr val="accent5">
              <a:lumMod val="20000"/>
              <a:lumOff val="80000"/>
            </a:schemeClr>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en-US" sz="1400" b="1" dirty="0">
                <a:solidFill>
                  <a:schemeClr val="tx1"/>
                </a:solidFill>
                <a:latin typeface="Tw Cen MT" panose="020B0602020104020603" pitchFamily="34" charset="0"/>
              </a:rPr>
              <a:t>          Brand Trust Matrix</a:t>
            </a:r>
            <a:endParaRPr lang="en-IN" sz="1400" b="1" dirty="0">
              <a:solidFill>
                <a:schemeClr val="tx1"/>
              </a:solidFill>
              <a:latin typeface="Tw Cen MT" panose="020B0602020104020603" pitchFamily="34" charset="0"/>
            </a:endParaRPr>
          </a:p>
          <a:p>
            <a:pPr marL="628650" lvl="1" indent="-171450">
              <a:buFont typeface="Arial" pitchFamily="34" charset="0"/>
              <a:buChar char="•"/>
            </a:pPr>
            <a:r>
              <a:rPr lang="en-IN" sz="1400" dirty="0">
                <a:solidFill>
                  <a:schemeClr val="tx1"/>
                </a:solidFill>
                <a:latin typeface="Tw Cen MT" panose="020B0602020104020603" pitchFamily="34" charset="0"/>
              </a:rPr>
              <a:t>TRA measures Trust through its proprietary 10 Behaviours Brand Trust Matrix</a:t>
            </a:r>
          </a:p>
          <a:p>
            <a:pPr marL="628650" lvl="1" indent="-171450">
              <a:buFont typeface="Arial" pitchFamily="34" charset="0"/>
              <a:buChar char="•"/>
            </a:pPr>
            <a:r>
              <a:rPr lang="en-IN" sz="1400" dirty="0">
                <a:solidFill>
                  <a:schemeClr val="tx1"/>
                </a:solidFill>
                <a:latin typeface="Tw Cen MT" panose="020B0602020104020603" pitchFamily="34" charset="0"/>
              </a:rPr>
              <a:t>After conducting several interviews with Sociologists, Psychologists &amp; Communication Experts — and intense research over a period of 5 years</a:t>
            </a:r>
          </a:p>
        </p:txBody>
      </p:sp>
      <p:sp>
        <p:nvSpPr>
          <p:cNvPr id="15" name="Rounded Rectangle 14"/>
          <p:cNvSpPr/>
          <p:nvPr/>
        </p:nvSpPr>
        <p:spPr>
          <a:xfrm>
            <a:off x="2416172" y="4052248"/>
            <a:ext cx="6575428" cy="940552"/>
          </a:xfrm>
          <a:prstGeom prst="roundRect">
            <a:avLst/>
          </a:prstGeom>
          <a:solidFill>
            <a:srgbClr val="EADCF4"/>
          </a:solidFill>
          <a:ln w="12700">
            <a:solidFill>
              <a:srgbClr val="7B438D"/>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IN" sz="1400" b="1" dirty="0">
                <a:solidFill>
                  <a:schemeClr val="tx1"/>
                </a:solidFill>
                <a:latin typeface="Tw Cen MT" panose="020B0602020104020603" pitchFamily="34" charset="0"/>
              </a:rPr>
              <a:t>Multiple Levels  of  Scrutiny</a:t>
            </a:r>
          </a:p>
          <a:p>
            <a:pPr marL="171450" indent="-171450">
              <a:buFont typeface="Arial" pitchFamily="34" charset="0"/>
              <a:buChar char="•"/>
            </a:pPr>
            <a:r>
              <a:rPr lang="en-IN" sz="1400" dirty="0">
                <a:solidFill>
                  <a:schemeClr val="tx1"/>
                </a:solidFill>
                <a:latin typeface="Tw Cen MT" panose="020B0602020104020603" pitchFamily="34" charset="0"/>
              </a:rPr>
              <a:t>Examination of interviewers, process quality, 100% back-checks, stringent quotas to avoid brand bias are a part of multiple levels of scrutiny to achieve maximum data accuracy</a:t>
            </a:r>
          </a:p>
        </p:txBody>
      </p:sp>
      <p:sp>
        <p:nvSpPr>
          <p:cNvPr id="18" name="Rounded Rectangle 17"/>
          <p:cNvSpPr/>
          <p:nvPr/>
        </p:nvSpPr>
        <p:spPr>
          <a:xfrm>
            <a:off x="1968029" y="5047290"/>
            <a:ext cx="4861576" cy="1222718"/>
          </a:xfrm>
          <a:prstGeom prst="roundRect">
            <a:avLst/>
          </a:prstGeom>
          <a:solidFill>
            <a:schemeClr val="accent4">
              <a:lumMod val="20000"/>
              <a:lumOff val="80000"/>
            </a:schemeClr>
          </a:solidFill>
          <a:ln w="127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r>
              <a:rPr lang="en-IN" sz="1400" b="1" dirty="0">
                <a:solidFill>
                  <a:schemeClr val="tx1"/>
                </a:solidFill>
                <a:latin typeface="Tw Cen MT" panose="020B0602020104020603" pitchFamily="34" charset="0"/>
              </a:rPr>
              <a:t> The four statistical parameters  </a:t>
            </a:r>
          </a:p>
          <a:p>
            <a:pPr marL="628650" lvl="1" indent="-171450">
              <a:buFont typeface="Arial" pitchFamily="34" charset="0"/>
              <a:buChar char="•"/>
            </a:pPr>
            <a:r>
              <a:rPr lang="en-IN" sz="1400" dirty="0">
                <a:solidFill>
                  <a:schemeClr val="tx1"/>
                </a:solidFill>
                <a:latin typeface="Tw Cen MT" panose="020B0602020104020603" pitchFamily="34" charset="0"/>
              </a:rPr>
              <a:t>Standard deviation of suitability</a:t>
            </a:r>
            <a:endParaRPr lang="en-IN" sz="1400" dirty="0">
              <a:latin typeface="Tw Cen MT" panose="020B0602020104020603" pitchFamily="34" charset="0"/>
            </a:endParaRPr>
          </a:p>
          <a:p>
            <a:pPr marL="628650" lvl="1" indent="-171450">
              <a:buFont typeface="Arial" pitchFamily="34" charset="0"/>
              <a:buChar char="•"/>
            </a:pPr>
            <a:r>
              <a:rPr lang="en-IN" sz="1400" dirty="0">
                <a:solidFill>
                  <a:schemeClr val="tx1"/>
                </a:solidFill>
                <a:latin typeface="Tw Cen MT" panose="020B0602020104020603" pitchFamily="34" charset="0"/>
              </a:rPr>
              <a:t>Position average</a:t>
            </a:r>
          </a:p>
          <a:p>
            <a:pPr marL="628650" lvl="1" indent="-171450">
              <a:buFont typeface="Arial" pitchFamily="34" charset="0"/>
              <a:buChar char="•"/>
            </a:pPr>
            <a:r>
              <a:rPr lang="en-IN" sz="1400" dirty="0">
                <a:solidFill>
                  <a:schemeClr val="tx1"/>
                </a:solidFill>
                <a:latin typeface="Tw Cen MT" panose="020B0602020104020603" pitchFamily="34" charset="0"/>
              </a:rPr>
              <a:t>Suitability average score of the brand &amp; </a:t>
            </a:r>
          </a:p>
          <a:p>
            <a:pPr marL="628650" lvl="1" indent="-171450">
              <a:buFont typeface="Arial" pitchFamily="34" charset="0"/>
              <a:buChar char="•"/>
            </a:pPr>
            <a:r>
              <a:rPr lang="en-IN" sz="1400" dirty="0">
                <a:solidFill>
                  <a:schemeClr val="tx1"/>
                </a:solidFill>
                <a:latin typeface="Tw Cen MT" panose="020B0602020104020603" pitchFamily="34" charset="0"/>
              </a:rPr>
              <a:t>Number of occurrences</a:t>
            </a:r>
          </a:p>
          <a:p>
            <a:pPr marL="171450" indent="-171450">
              <a:buFont typeface="Arial" pitchFamily="34" charset="0"/>
              <a:buChar char="•"/>
            </a:pPr>
            <a:endParaRPr lang="en-IN" sz="1400" dirty="0">
              <a:solidFill>
                <a:schemeClr val="tx1"/>
              </a:solidFill>
              <a:latin typeface="Tw Cen MT" panose="020B0602020104020603" pitchFamily="34" charset="0"/>
            </a:endParaRPr>
          </a:p>
        </p:txBody>
      </p:sp>
      <p:sp>
        <p:nvSpPr>
          <p:cNvPr id="3" name="Oval 2"/>
          <p:cNvSpPr/>
          <p:nvPr/>
        </p:nvSpPr>
        <p:spPr>
          <a:xfrm>
            <a:off x="1011337" y="3164572"/>
            <a:ext cx="813353" cy="762000"/>
          </a:xfrm>
          <a:prstGeom prst="ellipse">
            <a:avLst/>
          </a:prstGeom>
          <a:solidFill>
            <a:schemeClr val="bg1">
              <a:lumMod val="95000"/>
            </a:schemeClr>
          </a:solidFill>
          <a:ln w="571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Calibri" panose="020F0502020204030204" pitchFamily="34" charset="0"/>
            </a:endParaRPr>
          </a:p>
        </p:txBody>
      </p:sp>
      <p:pic>
        <p:nvPicPr>
          <p:cNvPr id="2050" name="Picture 2" descr="D:\2019\Flipkart (Trust)\Report\Additional Slides (Proposal)\Icons\Asset 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0414" y="3301731"/>
            <a:ext cx="407414" cy="489277"/>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p:cNvSpPr/>
          <p:nvPr/>
        </p:nvSpPr>
        <p:spPr>
          <a:xfrm>
            <a:off x="1011337" y="2124891"/>
            <a:ext cx="813353" cy="762000"/>
          </a:xfrm>
          <a:prstGeom prst="ellipse">
            <a:avLst/>
          </a:prstGeom>
          <a:solidFill>
            <a:schemeClr val="bg1">
              <a:lumMod val="95000"/>
            </a:schemeClr>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Calibri" panose="020F0502020204030204" pitchFamily="34" charset="0"/>
            </a:endParaRPr>
          </a:p>
        </p:txBody>
      </p:sp>
      <p:pic>
        <p:nvPicPr>
          <p:cNvPr id="2051" name="Picture 3" descr="D:\2019\Flipkart (Trust)\Report\Additional Slides (Proposal)\Icons\Asset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1705" y="2228388"/>
            <a:ext cx="438779" cy="523522"/>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p:cNvSpPr/>
          <p:nvPr/>
        </p:nvSpPr>
        <p:spPr>
          <a:xfrm>
            <a:off x="1000533" y="1107172"/>
            <a:ext cx="813353" cy="762000"/>
          </a:xfrm>
          <a:prstGeom prst="ellipse">
            <a:avLst/>
          </a:prstGeom>
          <a:solidFill>
            <a:schemeClr val="bg1">
              <a:lumMod val="95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Calibri" panose="020F0502020204030204" pitchFamily="34" charset="0"/>
            </a:endParaRPr>
          </a:p>
        </p:txBody>
      </p:sp>
      <p:pic>
        <p:nvPicPr>
          <p:cNvPr id="2052" name="Picture 4" descr="D:\2019\Flipkart (Trust)\Report\Additional Slides (Proposal)\Icons\Asset 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67862" y="1210668"/>
            <a:ext cx="479425" cy="515937"/>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p:cNvSpPr/>
          <p:nvPr/>
        </p:nvSpPr>
        <p:spPr>
          <a:xfrm>
            <a:off x="1000533" y="4177352"/>
            <a:ext cx="813353" cy="762000"/>
          </a:xfrm>
          <a:prstGeom prst="ellipse">
            <a:avLst/>
          </a:prstGeom>
          <a:solidFill>
            <a:schemeClr val="bg1">
              <a:lumMod val="95000"/>
            </a:schemeClr>
          </a:solidFill>
          <a:ln w="57150">
            <a:solidFill>
              <a:srgbClr val="7B43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Calibri" panose="020F0502020204030204" pitchFamily="34" charset="0"/>
            </a:endParaRPr>
          </a:p>
        </p:txBody>
      </p:sp>
      <p:pic>
        <p:nvPicPr>
          <p:cNvPr id="2053" name="Picture 5" descr="D:\2019\Flipkart (Trust)\Report\Additional Slides (Proposal)\Icons\Asset 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6303" y="4258820"/>
            <a:ext cx="586250" cy="555625"/>
          </a:xfrm>
          <a:prstGeom prst="rect">
            <a:avLst/>
          </a:prstGeom>
          <a:noFill/>
          <a:extLst>
            <a:ext uri="{909E8E84-426E-40DD-AFC4-6F175D3DCCD1}">
              <a14:hiddenFill xmlns:a14="http://schemas.microsoft.com/office/drawing/2010/main">
                <a:solidFill>
                  <a:srgbClr val="FFFFFF"/>
                </a:solidFill>
              </a14:hiddenFill>
            </a:ext>
          </a:extLst>
        </p:spPr>
      </p:pic>
      <p:sp>
        <p:nvSpPr>
          <p:cNvPr id="17" name="Oval 16"/>
          <p:cNvSpPr/>
          <p:nvPr/>
        </p:nvSpPr>
        <p:spPr>
          <a:xfrm>
            <a:off x="990600" y="5325627"/>
            <a:ext cx="813353" cy="762000"/>
          </a:xfrm>
          <a:prstGeom prst="ellipse">
            <a:avLst/>
          </a:prstGeom>
          <a:solidFill>
            <a:schemeClr val="bg1">
              <a:lumMod val="95000"/>
            </a:schemeClr>
          </a:solidFill>
          <a:ln w="5715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Calibri" panose="020F0502020204030204" pitchFamily="34" charset="0"/>
            </a:endParaRPr>
          </a:p>
        </p:txBody>
      </p:sp>
      <p:pic>
        <p:nvPicPr>
          <p:cNvPr id="2054" name="Picture 6" descr="D:\2019\Flipkart (Trust)\Report\Additional Slides (Proposal)\Icons\Asset 5.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55001" y="5366285"/>
            <a:ext cx="427783" cy="53712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990" b="99010" l="6667" r="98596"/>
                    </a14:imgEffect>
                  </a14:imgLayer>
                </a14:imgProps>
              </a:ext>
              <a:ext uri="{28A0092B-C50C-407E-A947-70E740481C1C}">
                <a14:useLocalDpi xmlns:a14="http://schemas.microsoft.com/office/drawing/2010/main" val="0"/>
              </a:ext>
            </a:extLst>
          </a:blip>
          <a:srcRect/>
          <a:stretch>
            <a:fillRect/>
          </a:stretch>
        </p:blipFill>
        <p:spPr bwMode="auto">
          <a:xfrm flipH="1">
            <a:off x="1823583" y="4292513"/>
            <a:ext cx="691017" cy="1004890"/>
          </a:xfrm>
          <a:prstGeom prst="rect">
            <a:avLst/>
          </a:prstGeom>
          <a:noFill/>
          <a:ln>
            <a:noFill/>
          </a:ln>
          <a:effectLst>
            <a:outerShdw blurRad="50800" dist="635000" dir="5400000" algn="ctr" rotWithShape="0">
              <a:schemeClr val="tx1">
                <a:alpha val="27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7</a:t>
            </a:fld>
            <a:endParaRPr lang="en-US" sz="1200" dirty="0">
              <a:solidFill>
                <a:schemeClr val="bg1"/>
              </a:solidFill>
              <a:latin typeface="Century Gothic" pitchFamily="34" charset="0"/>
            </a:endParaRPr>
          </a:p>
        </p:txBody>
      </p:sp>
    </p:spTree>
    <p:extLst>
      <p:ext uri="{BB962C8B-B14F-4D97-AF65-F5344CB8AC3E}">
        <p14:creationId xmlns:p14="http://schemas.microsoft.com/office/powerpoint/2010/main" val="183095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fade">
                                      <p:cBhvr>
                                        <p:cTn id="17" dur="500"/>
                                        <p:tgtEl>
                                          <p:spTgt spid="2052"/>
                                        </p:tgtEl>
                                      </p:cBhvr>
                                    </p:animEffect>
                                    <p:anim calcmode="lin" valueType="num">
                                      <p:cBhvr>
                                        <p:cTn id="18" dur="500" fill="hold"/>
                                        <p:tgtEl>
                                          <p:spTgt spid="2052"/>
                                        </p:tgtEl>
                                        <p:attrNameLst>
                                          <p:attrName>ppt_x</p:attrName>
                                        </p:attrNameLst>
                                      </p:cBhvr>
                                      <p:tavLst>
                                        <p:tav tm="0">
                                          <p:val>
                                            <p:strVal val="#ppt_x"/>
                                          </p:val>
                                        </p:tav>
                                        <p:tav tm="100000">
                                          <p:val>
                                            <p:strVal val="#ppt_x"/>
                                          </p:val>
                                        </p:tav>
                                      </p:tavLst>
                                    </p:anim>
                                    <p:anim calcmode="lin" valueType="num">
                                      <p:cBhvr>
                                        <p:cTn id="19" dur="5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anim calcmode="lin" valueType="num">
                                      <p:cBhvr>
                                        <p:cTn id="30" dur="500" fill="hold"/>
                                        <p:tgtEl>
                                          <p:spTgt spid="8"/>
                                        </p:tgtEl>
                                        <p:attrNameLst>
                                          <p:attrName>ppt_x</p:attrName>
                                        </p:attrNameLst>
                                      </p:cBhvr>
                                      <p:tavLst>
                                        <p:tav tm="0">
                                          <p:val>
                                            <p:strVal val="#ppt_x"/>
                                          </p:val>
                                        </p:tav>
                                        <p:tav tm="100000">
                                          <p:val>
                                            <p:strVal val="#ppt_x"/>
                                          </p:val>
                                        </p:tav>
                                      </p:tavLst>
                                    </p:anim>
                                    <p:anim calcmode="lin" valueType="num">
                                      <p:cBhvr>
                                        <p:cTn id="31" dur="500" fill="hold"/>
                                        <p:tgtEl>
                                          <p:spTgt spid="8"/>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2051"/>
                                        </p:tgtEl>
                                        <p:attrNameLst>
                                          <p:attrName>style.visibility</p:attrName>
                                        </p:attrNameLst>
                                      </p:cBhvr>
                                      <p:to>
                                        <p:strVal val="visible"/>
                                      </p:to>
                                    </p:set>
                                    <p:animEffect transition="in" filter="fade">
                                      <p:cBhvr>
                                        <p:cTn id="34" dur="500"/>
                                        <p:tgtEl>
                                          <p:spTgt spid="2051"/>
                                        </p:tgtEl>
                                      </p:cBhvr>
                                    </p:animEffect>
                                    <p:anim calcmode="lin" valueType="num">
                                      <p:cBhvr>
                                        <p:cTn id="35" dur="500" fill="hold"/>
                                        <p:tgtEl>
                                          <p:spTgt spid="2051"/>
                                        </p:tgtEl>
                                        <p:attrNameLst>
                                          <p:attrName>ppt_x</p:attrName>
                                        </p:attrNameLst>
                                      </p:cBhvr>
                                      <p:tavLst>
                                        <p:tav tm="0">
                                          <p:val>
                                            <p:strVal val="#ppt_x"/>
                                          </p:val>
                                        </p:tav>
                                        <p:tav tm="100000">
                                          <p:val>
                                            <p:strVal val="#ppt_x"/>
                                          </p:val>
                                        </p:tav>
                                      </p:tavLst>
                                    </p:anim>
                                    <p:anim calcmode="lin" valueType="num">
                                      <p:cBhvr>
                                        <p:cTn id="36" dur="500" fill="hold"/>
                                        <p:tgtEl>
                                          <p:spTgt spid="205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anim calcmode="lin" valueType="num">
                                      <p:cBhvr>
                                        <p:cTn id="42" dur="500" fill="hold"/>
                                        <p:tgtEl>
                                          <p:spTgt spid="6"/>
                                        </p:tgtEl>
                                        <p:attrNameLst>
                                          <p:attrName>ppt_x</p:attrName>
                                        </p:attrNameLst>
                                      </p:cBhvr>
                                      <p:tavLst>
                                        <p:tav tm="0">
                                          <p:val>
                                            <p:strVal val="#ppt_x"/>
                                          </p:val>
                                        </p:tav>
                                        <p:tav tm="100000">
                                          <p:val>
                                            <p:strVal val="#ppt_x"/>
                                          </p:val>
                                        </p:tav>
                                      </p:tavLst>
                                    </p:anim>
                                    <p:anim calcmode="lin" valueType="num">
                                      <p:cBhvr>
                                        <p:cTn id="43" dur="500" fill="hold"/>
                                        <p:tgtEl>
                                          <p:spTgt spid="6"/>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anim calcmode="lin" valueType="num">
                                      <p:cBhvr>
                                        <p:cTn id="47" dur="500" fill="hold"/>
                                        <p:tgtEl>
                                          <p:spTgt spid="3"/>
                                        </p:tgtEl>
                                        <p:attrNameLst>
                                          <p:attrName>ppt_x</p:attrName>
                                        </p:attrNameLst>
                                      </p:cBhvr>
                                      <p:tavLst>
                                        <p:tav tm="0">
                                          <p:val>
                                            <p:strVal val="#ppt_x"/>
                                          </p:val>
                                        </p:tav>
                                        <p:tav tm="100000">
                                          <p:val>
                                            <p:strVal val="#ppt_x"/>
                                          </p:val>
                                        </p:tav>
                                      </p:tavLst>
                                    </p:anim>
                                    <p:anim calcmode="lin" valueType="num">
                                      <p:cBhvr>
                                        <p:cTn id="48" dur="500" fill="hold"/>
                                        <p:tgtEl>
                                          <p:spTgt spid="3"/>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2050"/>
                                        </p:tgtEl>
                                        <p:attrNameLst>
                                          <p:attrName>style.visibility</p:attrName>
                                        </p:attrNameLst>
                                      </p:cBhvr>
                                      <p:to>
                                        <p:strVal val="visible"/>
                                      </p:to>
                                    </p:set>
                                    <p:animEffect transition="in" filter="fade">
                                      <p:cBhvr>
                                        <p:cTn id="51" dur="500"/>
                                        <p:tgtEl>
                                          <p:spTgt spid="2050"/>
                                        </p:tgtEl>
                                      </p:cBhvr>
                                    </p:animEffect>
                                    <p:anim calcmode="lin" valueType="num">
                                      <p:cBhvr>
                                        <p:cTn id="52" dur="500" fill="hold"/>
                                        <p:tgtEl>
                                          <p:spTgt spid="2050"/>
                                        </p:tgtEl>
                                        <p:attrNameLst>
                                          <p:attrName>ppt_x</p:attrName>
                                        </p:attrNameLst>
                                      </p:cBhvr>
                                      <p:tavLst>
                                        <p:tav tm="0">
                                          <p:val>
                                            <p:strVal val="#ppt_x"/>
                                          </p:val>
                                        </p:tav>
                                        <p:tav tm="100000">
                                          <p:val>
                                            <p:strVal val="#ppt_x"/>
                                          </p:val>
                                        </p:tav>
                                      </p:tavLst>
                                    </p:anim>
                                    <p:anim calcmode="lin" valueType="num">
                                      <p:cBhvr>
                                        <p:cTn id="53" dur="5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7" presetClass="entr" presetSubtype="0" fill="hold" grpId="0"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anim calcmode="lin" valueType="num">
                                      <p:cBhvr>
                                        <p:cTn id="59" dur="500" fill="hold"/>
                                        <p:tgtEl>
                                          <p:spTgt spid="15"/>
                                        </p:tgtEl>
                                        <p:attrNameLst>
                                          <p:attrName>ppt_x</p:attrName>
                                        </p:attrNameLst>
                                      </p:cBhvr>
                                      <p:tavLst>
                                        <p:tav tm="0">
                                          <p:val>
                                            <p:strVal val="#ppt_x"/>
                                          </p:val>
                                        </p:tav>
                                        <p:tav tm="100000">
                                          <p:val>
                                            <p:strVal val="#ppt_x"/>
                                          </p:val>
                                        </p:tav>
                                      </p:tavLst>
                                    </p:anim>
                                    <p:anim calcmode="lin" valueType="num">
                                      <p:cBhvr>
                                        <p:cTn id="60" dur="500" fill="hold"/>
                                        <p:tgtEl>
                                          <p:spTgt spid="15"/>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anim calcmode="lin" valueType="num">
                                      <p:cBhvr>
                                        <p:cTn id="64" dur="500" fill="hold"/>
                                        <p:tgtEl>
                                          <p:spTgt spid="14"/>
                                        </p:tgtEl>
                                        <p:attrNameLst>
                                          <p:attrName>ppt_x</p:attrName>
                                        </p:attrNameLst>
                                      </p:cBhvr>
                                      <p:tavLst>
                                        <p:tav tm="0">
                                          <p:val>
                                            <p:strVal val="#ppt_x"/>
                                          </p:val>
                                        </p:tav>
                                        <p:tav tm="100000">
                                          <p:val>
                                            <p:strVal val="#ppt_x"/>
                                          </p:val>
                                        </p:tav>
                                      </p:tavLst>
                                    </p:anim>
                                    <p:anim calcmode="lin" valueType="num">
                                      <p:cBhvr>
                                        <p:cTn id="65" dur="500" fill="hold"/>
                                        <p:tgtEl>
                                          <p:spTgt spid="14"/>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2053"/>
                                        </p:tgtEl>
                                        <p:attrNameLst>
                                          <p:attrName>style.visibility</p:attrName>
                                        </p:attrNameLst>
                                      </p:cBhvr>
                                      <p:to>
                                        <p:strVal val="visible"/>
                                      </p:to>
                                    </p:set>
                                    <p:animEffect transition="in" filter="fade">
                                      <p:cBhvr>
                                        <p:cTn id="68" dur="500"/>
                                        <p:tgtEl>
                                          <p:spTgt spid="2053"/>
                                        </p:tgtEl>
                                      </p:cBhvr>
                                    </p:animEffect>
                                    <p:anim calcmode="lin" valueType="num">
                                      <p:cBhvr>
                                        <p:cTn id="69" dur="500" fill="hold"/>
                                        <p:tgtEl>
                                          <p:spTgt spid="2053"/>
                                        </p:tgtEl>
                                        <p:attrNameLst>
                                          <p:attrName>ppt_x</p:attrName>
                                        </p:attrNameLst>
                                      </p:cBhvr>
                                      <p:tavLst>
                                        <p:tav tm="0">
                                          <p:val>
                                            <p:strVal val="#ppt_x"/>
                                          </p:val>
                                        </p:tav>
                                        <p:tav tm="100000">
                                          <p:val>
                                            <p:strVal val="#ppt_x"/>
                                          </p:val>
                                        </p:tav>
                                      </p:tavLst>
                                    </p:anim>
                                    <p:anim calcmode="lin" valueType="num">
                                      <p:cBhvr>
                                        <p:cTn id="70" dur="500" fill="hold"/>
                                        <p:tgtEl>
                                          <p:spTgt spid="205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500"/>
                                        <p:tgtEl>
                                          <p:spTgt spid="18"/>
                                        </p:tgtEl>
                                      </p:cBhvr>
                                    </p:animEffect>
                                    <p:anim calcmode="lin" valueType="num">
                                      <p:cBhvr>
                                        <p:cTn id="76" dur="500" fill="hold"/>
                                        <p:tgtEl>
                                          <p:spTgt spid="18"/>
                                        </p:tgtEl>
                                        <p:attrNameLst>
                                          <p:attrName>ppt_x</p:attrName>
                                        </p:attrNameLst>
                                      </p:cBhvr>
                                      <p:tavLst>
                                        <p:tav tm="0">
                                          <p:val>
                                            <p:strVal val="#ppt_x"/>
                                          </p:val>
                                        </p:tav>
                                        <p:tav tm="100000">
                                          <p:val>
                                            <p:strVal val="#ppt_x"/>
                                          </p:val>
                                        </p:tav>
                                      </p:tavLst>
                                    </p:anim>
                                    <p:anim calcmode="lin" valueType="num">
                                      <p:cBhvr>
                                        <p:cTn id="77" dur="500" fill="hold"/>
                                        <p:tgtEl>
                                          <p:spTgt spid="18"/>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500"/>
                                        <p:tgtEl>
                                          <p:spTgt spid="17"/>
                                        </p:tgtEl>
                                      </p:cBhvr>
                                    </p:animEffect>
                                    <p:anim calcmode="lin" valueType="num">
                                      <p:cBhvr>
                                        <p:cTn id="81" dur="500" fill="hold"/>
                                        <p:tgtEl>
                                          <p:spTgt spid="17"/>
                                        </p:tgtEl>
                                        <p:attrNameLst>
                                          <p:attrName>ppt_x</p:attrName>
                                        </p:attrNameLst>
                                      </p:cBhvr>
                                      <p:tavLst>
                                        <p:tav tm="0">
                                          <p:val>
                                            <p:strVal val="#ppt_x"/>
                                          </p:val>
                                        </p:tav>
                                        <p:tav tm="100000">
                                          <p:val>
                                            <p:strVal val="#ppt_x"/>
                                          </p:val>
                                        </p:tav>
                                      </p:tavLst>
                                    </p:anim>
                                    <p:anim calcmode="lin" valueType="num">
                                      <p:cBhvr>
                                        <p:cTn id="82" dur="500" fill="hold"/>
                                        <p:tgtEl>
                                          <p:spTgt spid="17"/>
                                        </p:tgtEl>
                                        <p:attrNameLst>
                                          <p:attrName>ppt_y</p:attrName>
                                        </p:attrNameLst>
                                      </p:cBhvr>
                                      <p:tavLst>
                                        <p:tav tm="0">
                                          <p:val>
                                            <p:strVal val="#ppt_y-.1"/>
                                          </p:val>
                                        </p:tav>
                                        <p:tav tm="100000">
                                          <p:val>
                                            <p:strVal val="#ppt_y"/>
                                          </p:val>
                                        </p:tav>
                                      </p:tavLst>
                                    </p:anim>
                                  </p:childTnLst>
                                </p:cTn>
                              </p:par>
                              <p:par>
                                <p:cTn id="83" presetID="47" presetClass="entr" presetSubtype="0" fill="hold" nodeType="withEffect">
                                  <p:stCondLst>
                                    <p:cond delay="0"/>
                                  </p:stCondLst>
                                  <p:childTnLst>
                                    <p:set>
                                      <p:cBhvr>
                                        <p:cTn id="84" dur="1" fill="hold">
                                          <p:stCondLst>
                                            <p:cond delay="0"/>
                                          </p:stCondLst>
                                        </p:cTn>
                                        <p:tgtEl>
                                          <p:spTgt spid="2054"/>
                                        </p:tgtEl>
                                        <p:attrNameLst>
                                          <p:attrName>style.visibility</p:attrName>
                                        </p:attrNameLst>
                                      </p:cBhvr>
                                      <p:to>
                                        <p:strVal val="visible"/>
                                      </p:to>
                                    </p:set>
                                    <p:animEffect transition="in" filter="fade">
                                      <p:cBhvr>
                                        <p:cTn id="85" dur="500"/>
                                        <p:tgtEl>
                                          <p:spTgt spid="2054"/>
                                        </p:tgtEl>
                                      </p:cBhvr>
                                    </p:animEffect>
                                    <p:anim calcmode="lin" valueType="num">
                                      <p:cBhvr>
                                        <p:cTn id="86" dur="500" fill="hold"/>
                                        <p:tgtEl>
                                          <p:spTgt spid="2054"/>
                                        </p:tgtEl>
                                        <p:attrNameLst>
                                          <p:attrName>ppt_x</p:attrName>
                                        </p:attrNameLst>
                                      </p:cBhvr>
                                      <p:tavLst>
                                        <p:tav tm="0">
                                          <p:val>
                                            <p:strVal val="#ppt_x"/>
                                          </p:val>
                                        </p:tav>
                                        <p:tav tm="100000">
                                          <p:val>
                                            <p:strVal val="#ppt_x"/>
                                          </p:val>
                                        </p:tav>
                                      </p:tavLst>
                                    </p:anim>
                                    <p:anim calcmode="lin" valueType="num">
                                      <p:cBhvr>
                                        <p:cTn id="87" dur="500" fill="hold"/>
                                        <p:tgtEl>
                                          <p:spTgt spid="2054"/>
                                        </p:tgtEl>
                                        <p:attrNameLst>
                                          <p:attrName>ppt_y</p:attrName>
                                        </p:attrNameLst>
                                      </p:cBhvr>
                                      <p:tavLst>
                                        <p:tav tm="0">
                                          <p:val>
                                            <p:strVal val="#ppt_y-.1"/>
                                          </p:val>
                                        </p:tav>
                                        <p:tav tm="100000">
                                          <p:val>
                                            <p:strVal val="#ppt_y"/>
                                          </p:val>
                                        </p:tav>
                                      </p:tavLst>
                                    </p:anim>
                                  </p:childTnLst>
                                </p:cTn>
                              </p:par>
                              <p:par>
                                <p:cTn id="88" presetID="10" presetClass="entr" presetSubtype="0" fill="hold" nodeType="withEffect">
                                  <p:stCondLst>
                                    <p:cond delay="0"/>
                                  </p:stCondLst>
                                  <p:childTnLst>
                                    <p:set>
                                      <p:cBhvr>
                                        <p:cTn id="89" dur="1" fill="hold">
                                          <p:stCondLst>
                                            <p:cond delay="0"/>
                                          </p:stCondLst>
                                        </p:cTn>
                                        <p:tgtEl>
                                          <p:spTgt spid="1026"/>
                                        </p:tgtEl>
                                        <p:attrNameLst>
                                          <p:attrName>style.visibility</p:attrName>
                                        </p:attrNameLst>
                                      </p:cBhvr>
                                      <p:to>
                                        <p:strVal val="visible"/>
                                      </p:to>
                                    </p:set>
                                    <p:animEffect transition="in" filter="fade">
                                      <p:cBhvr>
                                        <p:cTn id="9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2" grpId="0" animBg="1"/>
      <p:bldP spid="15" grpId="0" animBg="1"/>
      <p:bldP spid="18" grpId="0" animBg="1"/>
      <p:bldP spid="3" grpId="0" animBg="1"/>
      <p:bldP spid="8" grpId="0" animBg="1"/>
      <p:bldP spid="11" grpId="0" animBg="1"/>
      <p:bldP spid="14"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16038" y="0"/>
            <a:ext cx="7827962" cy="762000"/>
          </a:xfrm>
          <a:prstGeom prst="rect">
            <a:avLst/>
          </a:prstGeom>
        </p:spPr>
        <p:txBody>
          <a:bodyPr anchor="ctr"/>
          <a:lstStyle/>
          <a:p>
            <a:pPr>
              <a:lnSpc>
                <a:spcPct val="100000"/>
              </a:lnSpc>
            </a:pPr>
            <a:r>
              <a:rPr lang="en-US" sz="2400" dirty="0"/>
              <a:t>16 cities of TRA’s Brand Trust Report fieldwork</a:t>
            </a:r>
            <a:endParaRPr lang="en-GB" sz="2400" dirty="0"/>
          </a:p>
        </p:txBody>
      </p:sp>
      <p:graphicFrame>
        <p:nvGraphicFramePr>
          <p:cNvPr id="7" name="Table 6">
            <a:extLst>
              <a:ext uri="{FF2B5EF4-FFF2-40B4-BE49-F238E27FC236}">
                <a16:creationId xmlns:a16="http://schemas.microsoft.com/office/drawing/2014/main" id="{237CF9E5-33A9-4197-99B3-3296A8B20D2B}"/>
              </a:ext>
            </a:extLst>
          </p:cNvPr>
          <p:cNvGraphicFramePr>
            <a:graphicFrameLocks noGrp="1"/>
          </p:cNvGraphicFramePr>
          <p:nvPr/>
        </p:nvGraphicFramePr>
        <p:xfrm>
          <a:off x="1343077" y="1905000"/>
          <a:ext cx="6548502" cy="2244885"/>
        </p:xfrm>
        <a:graphic>
          <a:graphicData uri="http://schemas.openxmlformats.org/drawingml/2006/table">
            <a:tbl>
              <a:tblPr>
                <a:tableStyleId>{5C22544A-7EE6-4342-B048-85BDC9FD1C3A}</a:tableStyleId>
              </a:tblPr>
              <a:tblGrid>
                <a:gridCol w="1768441">
                  <a:extLst>
                    <a:ext uri="{9D8B030D-6E8A-4147-A177-3AD203B41FA5}">
                      <a16:colId xmlns:a16="http://schemas.microsoft.com/office/drawing/2014/main" val="1544073551"/>
                    </a:ext>
                  </a:extLst>
                </a:gridCol>
                <a:gridCol w="1374839">
                  <a:extLst>
                    <a:ext uri="{9D8B030D-6E8A-4147-A177-3AD203B41FA5}">
                      <a16:colId xmlns:a16="http://schemas.microsoft.com/office/drawing/2014/main" val="4169079543"/>
                    </a:ext>
                  </a:extLst>
                </a:gridCol>
                <a:gridCol w="1803090">
                  <a:extLst>
                    <a:ext uri="{9D8B030D-6E8A-4147-A177-3AD203B41FA5}">
                      <a16:colId xmlns:a16="http://schemas.microsoft.com/office/drawing/2014/main" val="2136102821"/>
                    </a:ext>
                  </a:extLst>
                </a:gridCol>
                <a:gridCol w="1602132">
                  <a:extLst>
                    <a:ext uri="{9D8B030D-6E8A-4147-A177-3AD203B41FA5}">
                      <a16:colId xmlns:a16="http://schemas.microsoft.com/office/drawing/2014/main" val="2403196106"/>
                    </a:ext>
                  </a:extLst>
                </a:gridCol>
              </a:tblGrid>
              <a:tr h="306855">
                <a:tc>
                  <a:txBody>
                    <a:bodyPr/>
                    <a:lstStyle/>
                    <a:p>
                      <a:pPr algn="ctr"/>
                      <a:r>
                        <a:rPr lang="en-US" sz="1900" b="1" dirty="0">
                          <a:solidFill>
                            <a:schemeClr val="bg1"/>
                          </a:solidFill>
                          <a:effectLst/>
                        </a:rPr>
                        <a:t>NORTH</a:t>
                      </a:r>
                      <a:endParaRPr lang="en-IN" sz="25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2"/>
                    </a:solidFill>
                  </a:tcPr>
                </a:tc>
                <a:tc>
                  <a:txBody>
                    <a:bodyPr/>
                    <a:lstStyle/>
                    <a:p>
                      <a:pPr algn="ctr"/>
                      <a:r>
                        <a:rPr lang="en-US" sz="1900" b="1" dirty="0">
                          <a:solidFill>
                            <a:schemeClr val="bg1"/>
                          </a:solidFill>
                          <a:effectLst/>
                        </a:rPr>
                        <a:t>EAST</a:t>
                      </a:r>
                      <a:endParaRPr lang="en-IN" sz="25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2"/>
                    </a:solidFill>
                  </a:tcPr>
                </a:tc>
                <a:tc>
                  <a:txBody>
                    <a:bodyPr/>
                    <a:lstStyle/>
                    <a:p>
                      <a:pPr algn="ctr"/>
                      <a:r>
                        <a:rPr lang="en-US" sz="1900" b="1" dirty="0">
                          <a:solidFill>
                            <a:schemeClr val="bg1"/>
                          </a:solidFill>
                          <a:effectLst/>
                        </a:rPr>
                        <a:t>WEST</a:t>
                      </a:r>
                      <a:endParaRPr lang="en-IN" sz="25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2"/>
                    </a:solidFill>
                  </a:tcPr>
                </a:tc>
                <a:tc>
                  <a:txBody>
                    <a:bodyPr/>
                    <a:lstStyle/>
                    <a:p>
                      <a:pPr algn="ctr"/>
                      <a:r>
                        <a:rPr lang="en-US" sz="1900" b="1" dirty="0">
                          <a:solidFill>
                            <a:schemeClr val="bg1"/>
                          </a:solidFill>
                          <a:effectLst/>
                        </a:rPr>
                        <a:t>SOUTH</a:t>
                      </a:r>
                      <a:endParaRPr lang="en-IN" sz="25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2"/>
                    </a:solidFill>
                  </a:tcPr>
                </a:tc>
                <a:extLst>
                  <a:ext uri="{0D108BD9-81ED-4DB2-BD59-A6C34878D82A}">
                    <a16:rowId xmlns:a16="http://schemas.microsoft.com/office/drawing/2014/main" val="729094418"/>
                  </a:ext>
                </a:extLst>
              </a:tr>
              <a:tr h="387606">
                <a:tc>
                  <a:txBody>
                    <a:bodyPr/>
                    <a:lstStyle/>
                    <a:p>
                      <a:pPr algn="ctr"/>
                      <a:r>
                        <a:rPr lang="en-US" sz="1900" dirty="0">
                          <a:effectLst/>
                        </a:rPr>
                        <a:t>Delhi</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tx2">
                        <a:lumMod val="20000"/>
                        <a:lumOff val="80000"/>
                      </a:schemeClr>
                    </a:solidFill>
                  </a:tcPr>
                </a:tc>
                <a:tc>
                  <a:txBody>
                    <a:bodyPr/>
                    <a:lstStyle/>
                    <a:p>
                      <a:pPr algn="ctr"/>
                      <a:r>
                        <a:rPr lang="en-US" sz="1900" dirty="0">
                          <a:effectLst/>
                        </a:rPr>
                        <a:t>Kolkata</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2">
                        <a:lumMod val="20000"/>
                        <a:lumOff val="80000"/>
                      </a:schemeClr>
                    </a:solidFill>
                  </a:tcPr>
                </a:tc>
                <a:tc>
                  <a:txBody>
                    <a:bodyPr/>
                    <a:lstStyle/>
                    <a:p>
                      <a:pPr algn="ctr"/>
                      <a:r>
                        <a:rPr lang="en-US" sz="1900" dirty="0">
                          <a:effectLst/>
                        </a:rPr>
                        <a:t>Mumbai</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5">
                        <a:lumMod val="20000"/>
                        <a:lumOff val="80000"/>
                      </a:schemeClr>
                    </a:solidFill>
                  </a:tcPr>
                </a:tc>
                <a:tc>
                  <a:txBody>
                    <a:bodyPr/>
                    <a:lstStyle/>
                    <a:p>
                      <a:pPr algn="ctr"/>
                      <a:r>
                        <a:rPr lang="en-US" sz="1900" dirty="0">
                          <a:effectLst/>
                        </a:rPr>
                        <a:t>Chennai</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3">
                        <a:lumMod val="20000"/>
                        <a:lumOff val="80000"/>
                      </a:schemeClr>
                    </a:solidFill>
                  </a:tcPr>
                </a:tc>
                <a:extLst>
                  <a:ext uri="{0D108BD9-81ED-4DB2-BD59-A6C34878D82A}">
                    <a16:rowId xmlns:a16="http://schemas.microsoft.com/office/drawing/2014/main" val="3523491718"/>
                  </a:ext>
                </a:extLst>
              </a:tr>
              <a:tr h="387606">
                <a:tc>
                  <a:txBody>
                    <a:bodyPr/>
                    <a:lstStyle/>
                    <a:p>
                      <a:pPr algn="ctr"/>
                      <a:r>
                        <a:rPr lang="en-US" sz="1900" dirty="0">
                          <a:effectLst/>
                        </a:rPr>
                        <a:t>Chandigarh</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tx2">
                        <a:lumMod val="20000"/>
                        <a:lumOff val="80000"/>
                      </a:schemeClr>
                    </a:solidFill>
                  </a:tcPr>
                </a:tc>
                <a:tc>
                  <a:txBody>
                    <a:bodyPr/>
                    <a:lstStyle/>
                    <a:p>
                      <a:pPr algn="ctr"/>
                      <a:r>
                        <a:rPr lang="en-US" sz="1900" dirty="0">
                          <a:effectLst/>
                        </a:rPr>
                        <a:t>Guwahati</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2">
                        <a:lumMod val="20000"/>
                        <a:lumOff val="80000"/>
                      </a:schemeClr>
                    </a:solidFill>
                  </a:tcPr>
                </a:tc>
                <a:tc>
                  <a:txBody>
                    <a:bodyPr/>
                    <a:lstStyle/>
                    <a:p>
                      <a:pPr algn="ctr"/>
                      <a:r>
                        <a:rPr lang="en-US" sz="1900" dirty="0">
                          <a:effectLst/>
                        </a:rPr>
                        <a:t>Ahmedabad</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5">
                        <a:lumMod val="20000"/>
                        <a:lumOff val="80000"/>
                      </a:schemeClr>
                    </a:solidFill>
                  </a:tcPr>
                </a:tc>
                <a:tc>
                  <a:txBody>
                    <a:bodyPr/>
                    <a:lstStyle/>
                    <a:p>
                      <a:pPr algn="ctr"/>
                      <a:r>
                        <a:rPr lang="en-US" sz="1900" dirty="0">
                          <a:effectLst/>
                        </a:rPr>
                        <a:t>Bangalore</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3">
                        <a:lumMod val="20000"/>
                        <a:lumOff val="80000"/>
                      </a:schemeClr>
                    </a:solidFill>
                  </a:tcPr>
                </a:tc>
                <a:extLst>
                  <a:ext uri="{0D108BD9-81ED-4DB2-BD59-A6C34878D82A}">
                    <a16:rowId xmlns:a16="http://schemas.microsoft.com/office/drawing/2014/main" val="1567090791"/>
                  </a:ext>
                </a:extLst>
              </a:tr>
              <a:tr h="387606">
                <a:tc>
                  <a:txBody>
                    <a:bodyPr/>
                    <a:lstStyle/>
                    <a:p>
                      <a:pPr algn="ctr"/>
                      <a:r>
                        <a:rPr lang="en-US" sz="1900" dirty="0">
                          <a:effectLst/>
                        </a:rPr>
                        <a:t>Lucknow</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tx2">
                        <a:lumMod val="20000"/>
                        <a:lumOff val="80000"/>
                      </a:schemeClr>
                    </a:solidFill>
                  </a:tcPr>
                </a:tc>
                <a:tc>
                  <a:txBody>
                    <a:bodyPr/>
                    <a:lstStyle/>
                    <a:p>
                      <a:pPr algn="ctr"/>
                      <a:r>
                        <a:rPr lang="en-US" sz="1900" dirty="0">
                          <a:effectLst/>
                        </a:rPr>
                        <a:t> </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tc>
                <a:tc>
                  <a:txBody>
                    <a:bodyPr/>
                    <a:lstStyle/>
                    <a:p>
                      <a:pPr algn="ctr"/>
                      <a:r>
                        <a:rPr lang="en-US" sz="1900" dirty="0">
                          <a:effectLst/>
                        </a:rPr>
                        <a:t>Pune</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5">
                        <a:lumMod val="20000"/>
                        <a:lumOff val="80000"/>
                      </a:schemeClr>
                    </a:solidFill>
                  </a:tcPr>
                </a:tc>
                <a:tc>
                  <a:txBody>
                    <a:bodyPr/>
                    <a:lstStyle/>
                    <a:p>
                      <a:pPr algn="ctr"/>
                      <a:r>
                        <a:rPr lang="en-US" sz="1900" dirty="0">
                          <a:effectLst/>
                        </a:rPr>
                        <a:t>Hyderabad</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3">
                        <a:lumMod val="20000"/>
                        <a:lumOff val="80000"/>
                      </a:schemeClr>
                    </a:solidFill>
                  </a:tcPr>
                </a:tc>
                <a:extLst>
                  <a:ext uri="{0D108BD9-81ED-4DB2-BD59-A6C34878D82A}">
                    <a16:rowId xmlns:a16="http://schemas.microsoft.com/office/drawing/2014/main" val="4184356747"/>
                  </a:ext>
                </a:extLst>
              </a:tr>
              <a:tr h="387606">
                <a:tc>
                  <a:txBody>
                    <a:bodyPr/>
                    <a:lstStyle/>
                    <a:p>
                      <a:pPr algn="ctr"/>
                      <a:r>
                        <a:rPr lang="en-US" sz="1900" dirty="0">
                          <a:effectLst/>
                        </a:rPr>
                        <a:t>Jaipur</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tx2">
                        <a:lumMod val="20000"/>
                        <a:lumOff val="80000"/>
                      </a:schemeClr>
                    </a:solidFill>
                  </a:tcPr>
                </a:tc>
                <a:tc>
                  <a:txBody>
                    <a:bodyPr/>
                    <a:lstStyle/>
                    <a:p>
                      <a:pPr algn="ctr"/>
                      <a:r>
                        <a:rPr lang="en-US" sz="1900" dirty="0">
                          <a:effectLst/>
                        </a:rPr>
                        <a:t> </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tc>
                <a:tc>
                  <a:txBody>
                    <a:bodyPr/>
                    <a:lstStyle/>
                    <a:p>
                      <a:pPr algn="ctr"/>
                      <a:r>
                        <a:rPr lang="en-US" sz="1900" dirty="0">
                          <a:effectLst/>
                        </a:rPr>
                        <a:t>Nagpur</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5">
                        <a:lumMod val="20000"/>
                        <a:lumOff val="80000"/>
                      </a:schemeClr>
                    </a:solidFill>
                  </a:tcPr>
                </a:tc>
                <a:tc>
                  <a:txBody>
                    <a:bodyPr/>
                    <a:lstStyle/>
                    <a:p>
                      <a:pPr algn="ctr"/>
                      <a:r>
                        <a:rPr lang="en-US" sz="1900" dirty="0">
                          <a:effectLst/>
                        </a:rPr>
                        <a:t>Cochin</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3">
                        <a:lumMod val="20000"/>
                        <a:lumOff val="80000"/>
                      </a:schemeClr>
                    </a:solidFill>
                  </a:tcPr>
                </a:tc>
                <a:extLst>
                  <a:ext uri="{0D108BD9-81ED-4DB2-BD59-A6C34878D82A}">
                    <a16:rowId xmlns:a16="http://schemas.microsoft.com/office/drawing/2014/main" val="4157626038"/>
                  </a:ext>
                </a:extLst>
              </a:tr>
              <a:tr h="387606">
                <a:tc>
                  <a:txBody>
                    <a:bodyPr/>
                    <a:lstStyle/>
                    <a:p>
                      <a:pPr algn="ctr"/>
                      <a:r>
                        <a:rPr lang="en-US" sz="1900" dirty="0">
                          <a:effectLst/>
                        </a:rPr>
                        <a:t> </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tc>
                <a:tc>
                  <a:txBody>
                    <a:bodyPr/>
                    <a:lstStyle/>
                    <a:p>
                      <a:pPr algn="ctr"/>
                      <a:r>
                        <a:rPr lang="en-US" sz="1900" dirty="0">
                          <a:effectLst/>
                        </a:rPr>
                        <a:t> </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tc>
                <a:tc>
                  <a:txBody>
                    <a:bodyPr/>
                    <a:lstStyle/>
                    <a:p>
                      <a:pPr algn="ctr"/>
                      <a:r>
                        <a:rPr lang="en-US" sz="1900" dirty="0">
                          <a:effectLst/>
                        </a:rPr>
                        <a:t>Indore</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5">
                        <a:lumMod val="20000"/>
                        <a:lumOff val="80000"/>
                      </a:schemeClr>
                    </a:solidFill>
                  </a:tcPr>
                </a:tc>
                <a:tc>
                  <a:txBody>
                    <a:bodyPr/>
                    <a:lstStyle/>
                    <a:p>
                      <a:pPr algn="ctr"/>
                      <a:r>
                        <a:rPr lang="en-US" sz="1900" dirty="0">
                          <a:effectLst/>
                        </a:rPr>
                        <a:t>Coimbatore</a:t>
                      </a:r>
                      <a:endParaRPr lang="en-IN" sz="2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5352" marR="145352" marT="0" marB="0" anchor="ctr">
                    <a:solidFill>
                      <a:schemeClr val="accent3">
                        <a:lumMod val="20000"/>
                        <a:lumOff val="80000"/>
                      </a:schemeClr>
                    </a:solidFill>
                  </a:tcPr>
                </a:tc>
                <a:extLst>
                  <a:ext uri="{0D108BD9-81ED-4DB2-BD59-A6C34878D82A}">
                    <a16:rowId xmlns:a16="http://schemas.microsoft.com/office/drawing/2014/main" val="2209961576"/>
                  </a:ext>
                </a:extLst>
              </a:tr>
            </a:tbl>
          </a:graphicData>
        </a:graphic>
      </p:graphicFrame>
    </p:spTree>
    <p:extLst>
      <p:ext uri="{BB962C8B-B14F-4D97-AF65-F5344CB8AC3E}">
        <p14:creationId xmlns:p14="http://schemas.microsoft.com/office/powerpoint/2010/main" val="3347562199"/>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057400"/>
            <a:ext cx="9151374" cy="1077218"/>
          </a:xfrm>
          <a:prstGeom prst="rect">
            <a:avLst/>
          </a:prstGeom>
        </p:spPr>
        <p:txBody>
          <a:bodyPr wrap="square">
            <a:spAutoFit/>
          </a:bodyPr>
          <a:lstStyle/>
          <a:p>
            <a:pPr algn="ctr"/>
            <a:r>
              <a:rPr lang="en-US" sz="4000" b="1" cap="all" dirty="0">
                <a:ln w="9000" cmpd="sng">
                  <a:solidFill>
                    <a:schemeClr val="accent4">
                      <a:shade val="50000"/>
                      <a:satMod val="120000"/>
                    </a:schemeClr>
                  </a:solidFill>
                  <a:prstDash val="solid"/>
                </a:ln>
                <a:solidFill>
                  <a:srgbClr val="572F2F"/>
                </a:solidFill>
                <a:effectLst>
                  <a:reflection blurRad="12700" stA="28000" endPos="45000" dist="1000" dir="5400000" sy="-100000" algn="bl" rotWithShape="0"/>
                </a:effectLst>
                <a:latin typeface="Agency FB" panose="020B0503020202020204" pitchFamily="34" charset="0"/>
              </a:rPr>
              <a:t>2. Brand’s CONSUMERS’ PREFERENCES</a:t>
            </a:r>
          </a:p>
          <a:p>
            <a:pPr algn="ctr"/>
            <a:r>
              <a:rPr lang="en-US" sz="2400" cap="all" dirty="0">
                <a:ln w="9000" cmpd="sng">
                  <a:solidFill>
                    <a:schemeClr val="accent4">
                      <a:shade val="50000"/>
                      <a:satMod val="120000"/>
                    </a:schemeClr>
                  </a:solidFill>
                  <a:prstDash val="solid"/>
                </a:ln>
                <a:solidFill>
                  <a:srgbClr val="572F2F"/>
                </a:solidFill>
                <a:effectLst>
                  <a:reflection blurRad="12700" stA="28000" endPos="45000" dist="1000" dir="5400000" sy="-100000" algn="bl" rotWithShape="0"/>
                </a:effectLst>
                <a:latin typeface="Agency FB" panose="020B0503020202020204" pitchFamily="34" charset="0"/>
              </a:rPr>
              <a:t>(By language and media preferences)</a:t>
            </a:r>
            <a:endParaRPr lang="en-US" sz="2000" cap="all" dirty="0">
              <a:ln w="9000" cmpd="sng">
                <a:solidFill>
                  <a:schemeClr val="accent4">
                    <a:shade val="50000"/>
                    <a:satMod val="120000"/>
                  </a:schemeClr>
                </a:solidFill>
                <a:prstDash val="solid"/>
              </a:ln>
              <a:solidFill>
                <a:srgbClr val="572F2F"/>
              </a:solidFill>
              <a:effectLst>
                <a:reflection blurRad="12700" stA="28000" endPos="45000" dist="1000" dir="5400000" sy="-100000" algn="bl" rotWithShape="0"/>
              </a:effectLst>
              <a:latin typeface="Agency FB" panose="020B0503020202020204" pitchFamily="34" charset="0"/>
            </a:endParaRPr>
          </a:p>
        </p:txBody>
      </p:sp>
      <p:cxnSp>
        <p:nvCxnSpPr>
          <p:cNvPr id="8" name="Straight Connector 7"/>
          <p:cNvCxnSpPr/>
          <p:nvPr/>
        </p:nvCxnSpPr>
        <p:spPr>
          <a:xfrm>
            <a:off x="31242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244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2" descr="C:\Users\MUM-TRA-04D\Desktop\PPT\TRA-LOGO-(QT)-Blac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2908" y="4383551"/>
            <a:ext cx="545864" cy="817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068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p:nvPr>
            <p:extLst>
              <p:ext uri="{D42A27DB-BD31-4B8C-83A1-F6EECF244321}">
                <p14:modId xmlns:p14="http://schemas.microsoft.com/office/powerpoint/2010/main" val="2488184491"/>
              </p:ext>
            </p:extLst>
          </p:nvPr>
        </p:nvGraphicFramePr>
        <p:xfrm>
          <a:off x="0" y="1066800"/>
          <a:ext cx="66294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p:cNvSpPr txBox="1">
            <a:spLocks/>
          </p:cNvSpPr>
          <p:nvPr/>
        </p:nvSpPr>
        <p:spPr>
          <a:xfrm>
            <a:off x="914399" y="41908"/>
            <a:ext cx="7391401" cy="754382"/>
          </a:xfrm>
          <a:prstGeom prst="rect">
            <a:avLst/>
          </a:prstGeom>
        </p:spPr>
        <p:txBody>
          <a:bodyPr vert="horz" lIns="91440" tIns="45720" rIns="91440" bIns="45720" rtlCol="0" anchor="ctr" anchorCtr="0">
            <a:noAutofit/>
          </a:bodyPr>
          <a:lstStyle>
            <a:defPPr>
              <a:defRPr lang="en-US"/>
            </a:defPPr>
            <a:lvl1pPr lvl="0" algn="ctr">
              <a:spcBef>
                <a:spcPct val="0"/>
              </a:spcBef>
              <a:defRPr sz="2400">
                <a:solidFill>
                  <a:schemeClr val="bg1"/>
                </a:solidFill>
              </a:defRPr>
            </a:lvl1pPr>
          </a:lstStyle>
          <a:p>
            <a:endParaRPr lang="en-US" dirty="0">
              <a:latin typeface="+mj-lt"/>
            </a:endParaRPr>
          </a:p>
        </p:txBody>
      </p:sp>
      <p:sp>
        <p:nvSpPr>
          <p:cNvPr id="35" name="Title 5"/>
          <p:cNvSpPr txBox="1">
            <a:spLocks/>
          </p:cNvSpPr>
          <p:nvPr/>
        </p:nvSpPr>
        <p:spPr>
          <a:xfrm>
            <a:off x="1066799" y="0"/>
            <a:ext cx="7391401" cy="762002"/>
          </a:xfrm>
          <a:prstGeom prst="rect">
            <a:avLst/>
          </a:prstGeom>
        </p:spPr>
        <p:txBody>
          <a:bodyPr vert="horz" lIns="91440" tIns="45720" rIns="91440" bIns="45720" rtlCol="0" anchor="ctr" anchorCtr="0">
            <a:noAutofit/>
          </a:bodyPr>
          <a:lstStyle>
            <a:defPPr>
              <a:defRPr lang="en-US"/>
            </a:defPPr>
            <a:lvl1pPr lvl="0" algn="ctr">
              <a:spcBef>
                <a:spcPct val="0"/>
              </a:spcBef>
              <a:defRPr sz="2400">
                <a:solidFill>
                  <a:schemeClr val="bg1"/>
                </a:solidFill>
                <a:latin typeface="+mj-lt"/>
              </a:defRPr>
            </a:lvl1pPr>
          </a:lstStyle>
          <a:p>
            <a:r>
              <a:rPr lang="en-US" sz="2000" dirty="0"/>
              <a:t>English proficiency of the consumers </a:t>
            </a:r>
          </a:p>
          <a:p>
            <a:r>
              <a:rPr lang="en-US" sz="2000" dirty="0"/>
              <a:t>(basis Trust expressed)</a:t>
            </a:r>
          </a:p>
        </p:txBody>
      </p:sp>
      <p:sp>
        <p:nvSpPr>
          <p:cNvPr id="11" name="Rectangle 10"/>
          <p:cNvSpPr/>
          <p:nvPr/>
        </p:nvSpPr>
        <p:spPr>
          <a:xfrm>
            <a:off x="6307017" y="5786635"/>
            <a:ext cx="2836983" cy="4617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charset="0"/>
              <a:buChar char="•"/>
            </a:pPr>
            <a:r>
              <a:rPr lang="en-US" sz="1000" b="1" i="1" dirty="0">
                <a:solidFill>
                  <a:schemeClr val="bg1">
                    <a:lumMod val="50000"/>
                  </a:schemeClr>
                </a:solidFill>
              </a:rPr>
              <a:t>Please note that respondent had to score minimum of 3/5 in English &amp; one and one more language</a:t>
            </a:r>
          </a:p>
        </p:txBody>
      </p:sp>
      <p:sp>
        <p:nvSpPr>
          <p:cNvPr id="20" name="Rectangle 19"/>
          <p:cNvSpPr/>
          <p:nvPr/>
        </p:nvSpPr>
        <p:spPr>
          <a:xfrm rot="19695660">
            <a:off x="1333665" y="2567769"/>
            <a:ext cx="1132637" cy="2159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75000"/>
                    <a:lumOff val="25000"/>
                  </a:schemeClr>
                </a:solidFill>
                <a:latin typeface="Calibri" pitchFamily="34" charset="0"/>
                <a:cs typeface="Calibri" pitchFamily="34" charset="0"/>
              </a:rPr>
              <a:t>Overall average</a:t>
            </a:r>
          </a:p>
        </p:txBody>
      </p:sp>
      <p:sp>
        <p:nvSpPr>
          <p:cNvPr id="17"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10</a:t>
            </a:fld>
            <a:endParaRPr lang="en-US" sz="1200" dirty="0">
              <a:solidFill>
                <a:schemeClr val="bg1"/>
              </a:solidFill>
              <a:latin typeface="Century Gothic" pitchFamily="34" charset="0"/>
            </a:endParaRPr>
          </a:p>
        </p:txBody>
      </p:sp>
      <p:grpSp>
        <p:nvGrpSpPr>
          <p:cNvPr id="19" name="Group 18"/>
          <p:cNvGrpSpPr/>
          <p:nvPr/>
        </p:nvGrpSpPr>
        <p:grpSpPr>
          <a:xfrm>
            <a:off x="6307016" y="838200"/>
            <a:ext cx="2774431" cy="3031599"/>
            <a:chOff x="6482913" y="936824"/>
            <a:chExt cx="2302275" cy="3880132"/>
          </a:xfrm>
          <a:solidFill>
            <a:schemeClr val="accent2">
              <a:lumMod val="20000"/>
              <a:lumOff val="80000"/>
            </a:schemeClr>
          </a:solidFill>
        </p:grpSpPr>
        <p:sp>
          <p:nvSpPr>
            <p:cNvPr id="21" name="Rectangular Callout 20"/>
            <p:cNvSpPr/>
            <p:nvPr/>
          </p:nvSpPr>
          <p:spPr>
            <a:xfrm>
              <a:off x="6571925" y="2444789"/>
              <a:ext cx="1066800" cy="565235"/>
            </a:xfrm>
            <a:prstGeom prst="wedgeRectCallout">
              <a:avLst>
                <a:gd name="adj1" fmla="val 107191"/>
                <a:gd name="adj2" fmla="val 336615"/>
              </a:avLst>
            </a:prstGeom>
            <a:grpFill/>
            <a:ln w="12700">
              <a:solidFill>
                <a:schemeClr val="accent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prstClr val="black">
                    <a:lumMod val="50000"/>
                    <a:lumOff val="50000"/>
                  </a:prstClr>
                </a:solidFill>
                <a:latin typeface="Calibri" panose="020F0502020204030204" pitchFamily="34" charset="0"/>
              </a:endParaRPr>
            </a:p>
          </p:txBody>
        </p:sp>
        <p:sp>
          <p:nvSpPr>
            <p:cNvPr id="22" name="Rectangular Callout 21"/>
            <p:cNvSpPr/>
            <p:nvPr/>
          </p:nvSpPr>
          <p:spPr>
            <a:xfrm>
              <a:off x="6482913" y="936824"/>
              <a:ext cx="2302275" cy="3880132"/>
            </a:xfrm>
            <a:prstGeom prst="wedgeRectCallout">
              <a:avLst>
                <a:gd name="adj1" fmla="val -48955"/>
                <a:gd name="adj2" fmla="val 10300"/>
              </a:avLst>
            </a:prstGeom>
            <a:grp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b="1" dirty="0">
                  <a:solidFill>
                    <a:schemeClr val="accent1">
                      <a:lumMod val="75000"/>
                    </a:schemeClr>
                  </a:solidFill>
                  <a:latin typeface="Tw Cen MT" panose="020B0602020104020603" pitchFamily="34" charset="0"/>
                  <a:cs typeface="Calibri" pitchFamily="34" charset="0"/>
                </a:rPr>
                <a:t>“English ‘Speak, Read &amp; Write’ of Brand A, Brand B, and Brand C are very similar with only 1.23% difference</a:t>
              </a:r>
            </a:p>
            <a:p>
              <a:pPr algn="ctr"/>
              <a:endParaRPr lang="en-US" sz="1400" b="1" dirty="0">
                <a:latin typeface="Tw Cen MT" panose="020B0602020104020603" pitchFamily="34" charset="0"/>
                <a:cs typeface="Calibri" pitchFamily="34" charset="0"/>
              </a:endParaRPr>
            </a:p>
            <a:p>
              <a:pPr marL="285750" indent="-285750">
                <a:buFont typeface="Arial" pitchFamily="34" charset="0"/>
                <a:buChar char="•"/>
              </a:pPr>
              <a:r>
                <a:rPr lang="en-US" sz="1400" dirty="0">
                  <a:latin typeface="Tw Cen MT" panose="020B0602020104020603" pitchFamily="34" charset="0"/>
                </a:rPr>
                <a:t>While on the surface the audience which shows trust towards the two Southern brands may seem similar to Brand B, when regional language proficiency is considered, they can be seen to be distinctly different</a:t>
              </a:r>
            </a:p>
            <a:p>
              <a:pPr marL="285750" indent="-285750">
                <a:buFont typeface="Arial" pitchFamily="34" charset="0"/>
                <a:buChar char="•"/>
              </a:pPr>
              <a:endParaRPr lang="en-US" sz="900" dirty="0">
                <a:latin typeface="Tw Cen MT" panose="020B0602020104020603" pitchFamily="34" charset="0"/>
              </a:endParaRPr>
            </a:p>
          </p:txBody>
        </p:sp>
      </p:grpSp>
      <p:grpSp>
        <p:nvGrpSpPr>
          <p:cNvPr id="28" name="Group 27"/>
          <p:cNvGrpSpPr/>
          <p:nvPr/>
        </p:nvGrpSpPr>
        <p:grpSpPr>
          <a:xfrm>
            <a:off x="7924800" y="3735634"/>
            <a:ext cx="1025961" cy="2053110"/>
            <a:chOff x="7638630" y="3784538"/>
            <a:chExt cx="1025961" cy="2053110"/>
          </a:xfrm>
        </p:grpSpPr>
        <p:grpSp>
          <p:nvGrpSpPr>
            <p:cNvPr id="29" name="Group 28"/>
            <p:cNvGrpSpPr/>
            <p:nvPr/>
          </p:nvGrpSpPr>
          <p:grpSpPr>
            <a:xfrm>
              <a:off x="7638630" y="3784538"/>
              <a:ext cx="1025961" cy="2053110"/>
              <a:chOff x="7638630" y="3784538"/>
              <a:chExt cx="1025961" cy="2053110"/>
            </a:xfrm>
          </p:grpSpPr>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9713" y="3784538"/>
                <a:ext cx="744878" cy="2053110"/>
              </a:xfrm>
              <a:prstGeom prst="rect">
                <a:avLst/>
              </a:prstGeom>
              <a:effectLst>
                <a:outerShdw blurRad="254000" dist="495300" dir="21060000" sx="62000" sy="62000" algn="bl" rotWithShape="0">
                  <a:schemeClr val="accent2">
                    <a:lumMod val="75000"/>
                    <a:alpha val="32000"/>
                  </a:schemeClr>
                </a:outerShdw>
              </a:effectLst>
            </p:spPr>
          </p:pic>
          <p:pic>
            <p:nvPicPr>
              <p:cNvPr id="32" name="Picture 31"/>
              <p:cNvPicPr>
                <a:picLocks noChangeAspect="1"/>
              </p:cNvPicPr>
              <p:nvPr/>
            </p:nvPicPr>
            <p:blipFill rotWithShape="1">
              <a:blip r:embed="rId4" cstate="print">
                <a:extLst>
                  <a:ext uri="{28A0092B-C50C-407E-A947-70E740481C1C}">
                    <a14:useLocalDpi xmlns:a14="http://schemas.microsoft.com/office/drawing/2010/main" val="0"/>
                  </a:ext>
                </a:extLst>
              </a:blip>
              <a:srcRect t="16837" b="78246"/>
              <a:stretch/>
            </p:blipFill>
            <p:spPr>
              <a:xfrm rot="21430665">
                <a:off x="7638630" y="4172337"/>
                <a:ext cx="907486" cy="100795"/>
              </a:xfrm>
              <a:prstGeom prst="rect">
                <a:avLst/>
              </a:prstGeom>
              <a:effectLst>
                <a:outerShdw blurRad="127000" dist="342900" dir="21540000" algn="ctr" rotWithShape="0">
                  <a:schemeClr val="tx2">
                    <a:lumMod val="60000"/>
                    <a:lumOff val="40000"/>
                    <a:alpha val="18000"/>
                  </a:schemeClr>
                </a:outerShdw>
              </a:effectLst>
            </p:spPr>
          </p:pic>
        </p:grpSp>
        <p:pic>
          <p:nvPicPr>
            <p:cNvPr id="30" name="Picture 29"/>
            <p:cNvPicPr>
              <a:picLocks noChangeAspect="1"/>
            </p:cNvPicPr>
            <p:nvPr/>
          </p:nvPicPr>
          <p:blipFill rotWithShape="1">
            <a:blip r:embed="rId5" cstate="print">
              <a:extLst>
                <a:ext uri="{28A0092B-C50C-407E-A947-70E740481C1C}">
                  <a14:useLocalDpi xmlns:a14="http://schemas.microsoft.com/office/drawing/2010/main" val="0"/>
                </a:ext>
              </a:extLst>
            </a:blip>
            <a:srcRect l="13956" t="79491" r="72030" b="11681"/>
            <a:stretch/>
          </p:blipFill>
          <p:spPr>
            <a:xfrm>
              <a:off x="8139846" y="4191000"/>
              <a:ext cx="182090" cy="52657"/>
            </a:xfrm>
            <a:prstGeom prst="rect">
              <a:avLst/>
            </a:prstGeom>
          </p:spPr>
        </p:pic>
      </p:grpSp>
    </p:spTree>
    <p:extLst>
      <p:ext uri="{BB962C8B-B14F-4D97-AF65-F5344CB8AC3E}">
        <p14:creationId xmlns:p14="http://schemas.microsoft.com/office/powerpoint/2010/main" val="3366855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a:extLst>
              <a:ext uri="{FF2B5EF4-FFF2-40B4-BE49-F238E27FC236}">
                <a16:creationId xmlns:a16="http://schemas.microsoft.com/office/drawing/2014/main" id="{B6D591F5-221E-48BD-86C3-40D8297426AD}"/>
              </a:ext>
            </a:extLst>
          </p:cNvPr>
          <p:cNvGraphicFramePr/>
          <p:nvPr>
            <p:extLst>
              <p:ext uri="{D42A27DB-BD31-4B8C-83A1-F6EECF244321}">
                <p14:modId xmlns:p14="http://schemas.microsoft.com/office/powerpoint/2010/main" val="793562316"/>
              </p:ext>
            </p:extLst>
          </p:nvPr>
        </p:nvGraphicFramePr>
        <p:xfrm>
          <a:off x="-533400" y="2362200"/>
          <a:ext cx="3962400" cy="24810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2" name="Chart 31">
            <a:extLst>
              <a:ext uri="{FF2B5EF4-FFF2-40B4-BE49-F238E27FC236}">
                <a16:creationId xmlns:a16="http://schemas.microsoft.com/office/drawing/2014/main" id="{C21F246A-0857-4CA7-9FAE-235139464C03}"/>
              </a:ext>
            </a:extLst>
          </p:cNvPr>
          <p:cNvGraphicFramePr/>
          <p:nvPr>
            <p:extLst>
              <p:ext uri="{D42A27DB-BD31-4B8C-83A1-F6EECF244321}">
                <p14:modId xmlns:p14="http://schemas.microsoft.com/office/powerpoint/2010/main" val="486856797"/>
              </p:ext>
            </p:extLst>
          </p:nvPr>
        </p:nvGraphicFramePr>
        <p:xfrm>
          <a:off x="1905000" y="660379"/>
          <a:ext cx="3962400" cy="24810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1" name="Chart 30">
            <a:extLst>
              <a:ext uri="{FF2B5EF4-FFF2-40B4-BE49-F238E27FC236}">
                <a16:creationId xmlns:a16="http://schemas.microsoft.com/office/drawing/2014/main" id="{68DA0DC1-CCC5-45CB-BB93-471903E898A1}"/>
              </a:ext>
            </a:extLst>
          </p:cNvPr>
          <p:cNvGraphicFramePr/>
          <p:nvPr>
            <p:extLst>
              <p:ext uri="{D42A27DB-BD31-4B8C-83A1-F6EECF244321}">
                <p14:modId xmlns:p14="http://schemas.microsoft.com/office/powerpoint/2010/main" val="512036248"/>
              </p:ext>
            </p:extLst>
          </p:nvPr>
        </p:nvGraphicFramePr>
        <p:xfrm>
          <a:off x="1905000" y="3995931"/>
          <a:ext cx="3962400" cy="2481069"/>
        </p:xfrm>
        <a:graphic>
          <a:graphicData uri="http://schemas.openxmlformats.org/drawingml/2006/chart">
            <c:chart xmlns:c="http://schemas.openxmlformats.org/drawingml/2006/chart" xmlns:r="http://schemas.openxmlformats.org/officeDocument/2006/relationships" r:id="rId4"/>
          </a:graphicData>
        </a:graphic>
      </p:graphicFrame>
      <p:pic>
        <p:nvPicPr>
          <p:cNvPr id="18" name="Picture 17">
            <a:extLst>
              <a:ext uri="{FF2B5EF4-FFF2-40B4-BE49-F238E27FC236}">
                <a16:creationId xmlns:a16="http://schemas.microsoft.com/office/drawing/2014/main" id="{DCA15504-CDEA-4CA8-83DF-5E77023AEC1E}"/>
              </a:ext>
            </a:extLst>
          </p:cNvPr>
          <p:cNvPicPr>
            <a:picLocks noChangeAspect="1"/>
          </p:cNvPicPr>
          <p:nvPr/>
        </p:nvPicPr>
        <p:blipFill>
          <a:blip r:embed="rId5" cstate="print">
            <a:extLst>
              <a:ext uri="{BEBA8EAE-BF5A-486C-A8C5-ECC9F3942E4B}">
                <a14:imgProps xmlns:a14="http://schemas.microsoft.com/office/drawing/2010/main">
                  <a14:imgLayer r:embed="rId6">
                    <a14:imgEffect>
                      <a14:artisticCrisscrossEtching/>
                    </a14:imgEffect>
                    <a14:imgEffect>
                      <a14:sharpenSoften amount="-67000"/>
                    </a14:imgEffect>
                  </a14:imgLayer>
                </a14:imgProps>
              </a:ext>
              <a:ext uri="{28A0092B-C50C-407E-A947-70E740481C1C}">
                <a14:useLocalDpi xmlns:a14="http://schemas.microsoft.com/office/drawing/2010/main" val="0"/>
              </a:ext>
            </a:extLst>
          </a:blip>
          <a:stretch>
            <a:fillRect/>
          </a:stretch>
        </p:blipFill>
        <p:spPr>
          <a:xfrm>
            <a:off x="5466121" y="5715000"/>
            <a:ext cx="2407901" cy="613542"/>
          </a:xfrm>
          <a:prstGeom prst="rect">
            <a:avLst/>
          </a:prstGeom>
          <a:effectLst>
            <a:glow rad="63500">
              <a:schemeClr val="accent5">
                <a:lumMod val="20000"/>
                <a:lumOff val="80000"/>
              </a:schemeClr>
            </a:glow>
            <a:softEdge rad="63500"/>
          </a:effectLst>
        </p:spPr>
      </p:pic>
      <p:sp>
        <p:nvSpPr>
          <p:cNvPr id="19" name="Title 5">
            <a:extLst>
              <a:ext uri="{FF2B5EF4-FFF2-40B4-BE49-F238E27FC236}">
                <a16:creationId xmlns:a16="http://schemas.microsoft.com/office/drawing/2014/main" id="{3B202D53-0B4F-44F1-B3BD-3302D88B7D2B}"/>
              </a:ext>
            </a:extLst>
          </p:cNvPr>
          <p:cNvSpPr txBox="1">
            <a:spLocks/>
          </p:cNvSpPr>
          <p:nvPr/>
        </p:nvSpPr>
        <p:spPr>
          <a:xfrm>
            <a:off x="914399" y="76198"/>
            <a:ext cx="7391401" cy="685802"/>
          </a:xfrm>
          <a:prstGeom prst="rect">
            <a:avLst/>
          </a:prstGeom>
        </p:spPr>
        <p:txBody>
          <a:bodyPr vert="horz" lIns="91440" tIns="45720" rIns="91440" bIns="45720" rtlCol="0" anchor="ctr" anchorCtr="0">
            <a:noAutofit/>
          </a:bodyPr>
          <a:lstStyle>
            <a:defPPr>
              <a:defRPr lang="en-US"/>
            </a:defPPr>
            <a:lvl1pPr lvl="0" algn="ctr">
              <a:spcBef>
                <a:spcPct val="0"/>
              </a:spcBef>
              <a:defRPr sz="2400">
                <a:solidFill>
                  <a:schemeClr val="bg1"/>
                </a:solidFill>
              </a:defRPr>
            </a:lvl1pPr>
          </a:lstStyle>
          <a:p>
            <a:endParaRPr lang="en-US" dirty="0">
              <a:latin typeface="+mj-lt"/>
            </a:endParaRPr>
          </a:p>
        </p:txBody>
      </p:sp>
      <p:sp>
        <p:nvSpPr>
          <p:cNvPr id="23" name="Title 5">
            <a:extLst>
              <a:ext uri="{FF2B5EF4-FFF2-40B4-BE49-F238E27FC236}">
                <a16:creationId xmlns:a16="http://schemas.microsoft.com/office/drawing/2014/main" id="{090BF217-2E53-4995-AC10-24C5A9A2D948}"/>
              </a:ext>
            </a:extLst>
          </p:cNvPr>
          <p:cNvSpPr txBox="1">
            <a:spLocks/>
          </p:cNvSpPr>
          <p:nvPr/>
        </p:nvSpPr>
        <p:spPr>
          <a:xfrm>
            <a:off x="1013459" y="4191"/>
            <a:ext cx="8130541" cy="829820"/>
          </a:xfrm>
          <a:prstGeom prst="rect">
            <a:avLst/>
          </a:prstGeom>
        </p:spPr>
        <p:txBody>
          <a:bodyPr vert="horz" lIns="91440" tIns="45720" rIns="91440" bIns="45720" rtlCol="0" anchor="ctr" anchorCtr="0">
            <a:noAutofit/>
          </a:bodyPr>
          <a:lstStyle>
            <a:defPPr>
              <a:defRPr lang="en-US"/>
            </a:defPPr>
            <a:lvl1pPr lvl="0" algn="ctr">
              <a:spcBef>
                <a:spcPct val="0"/>
              </a:spcBef>
              <a:defRPr sz="2400">
                <a:solidFill>
                  <a:schemeClr val="bg1"/>
                </a:solidFill>
              </a:defRPr>
            </a:lvl1pPr>
          </a:lstStyle>
          <a:p>
            <a:r>
              <a:rPr lang="en-IN" sz="1900" dirty="0">
                <a:latin typeface="+mj-lt"/>
              </a:rPr>
              <a:t>Language proficiency of consumers (basis Trust expressed)</a:t>
            </a:r>
          </a:p>
        </p:txBody>
      </p:sp>
      <p:grpSp>
        <p:nvGrpSpPr>
          <p:cNvPr id="24" name="Group 23">
            <a:extLst>
              <a:ext uri="{FF2B5EF4-FFF2-40B4-BE49-F238E27FC236}">
                <a16:creationId xmlns:a16="http://schemas.microsoft.com/office/drawing/2014/main" id="{DAC7EF53-B5D9-48C9-BA86-739EDA8EC7E0}"/>
              </a:ext>
            </a:extLst>
          </p:cNvPr>
          <p:cNvGrpSpPr/>
          <p:nvPr/>
        </p:nvGrpSpPr>
        <p:grpSpPr>
          <a:xfrm>
            <a:off x="6529388" y="838200"/>
            <a:ext cx="2538412" cy="4570482"/>
            <a:chOff x="6324600" y="838200"/>
            <a:chExt cx="2767004" cy="4570482"/>
          </a:xfrm>
        </p:grpSpPr>
        <p:sp>
          <p:nvSpPr>
            <p:cNvPr id="25" name="Rectangular Callout 19">
              <a:extLst>
                <a:ext uri="{FF2B5EF4-FFF2-40B4-BE49-F238E27FC236}">
                  <a16:creationId xmlns:a16="http://schemas.microsoft.com/office/drawing/2014/main" id="{6F5F2C09-CA76-43E5-8D6D-F89514825375}"/>
                </a:ext>
              </a:extLst>
            </p:cNvPr>
            <p:cNvSpPr/>
            <p:nvPr/>
          </p:nvSpPr>
          <p:spPr>
            <a:xfrm>
              <a:off x="6934200" y="1075252"/>
              <a:ext cx="1066800" cy="829748"/>
            </a:xfrm>
            <a:prstGeom prst="wedgeRectCallout">
              <a:avLst>
                <a:gd name="adj1" fmla="val -139988"/>
                <a:gd name="adj2" fmla="val 303183"/>
              </a:avLst>
            </a:prstGeom>
            <a:solidFill>
              <a:schemeClr val="bg1">
                <a:lumMod val="95000"/>
              </a:schemeClr>
            </a:solidFill>
            <a:ln w="12700">
              <a:solidFill>
                <a:schemeClr val="accent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FF0000"/>
                </a:solidFill>
                <a:latin typeface="Calibri" panose="020F0502020204030204" pitchFamily="34" charset="0"/>
              </a:endParaRPr>
            </a:p>
          </p:txBody>
        </p:sp>
        <p:sp>
          <p:nvSpPr>
            <p:cNvPr id="26" name="Rectangular Callout 20">
              <a:extLst>
                <a:ext uri="{FF2B5EF4-FFF2-40B4-BE49-F238E27FC236}">
                  <a16:creationId xmlns:a16="http://schemas.microsoft.com/office/drawing/2014/main" id="{DCC4E9C5-D871-4925-9FD9-3F51A0925E0B}"/>
                </a:ext>
              </a:extLst>
            </p:cNvPr>
            <p:cNvSpPr/>
            <p:nvPr/>
          </p:nvSpPr>
          <p:spPr>
            <a:xfrm>
              <a:off x="6324600" y="838200"/>
              <a:ext cx="2767004" cy="4570482"/>
            </a:xfrm>
            <a:prstGeom prst="wedgeRectCallout">
              <a:avLst>
                <a:gd name="adj1" fmla="val -48955"/>
                <a:gd name="adj2" fmla="val 10300"/>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b="1" dirty="0">
                  <a:solidFill>
                    <a:schemeClr val="accent1">
                      <a:lumMod val="50000"/>
                    </a:schemeClr>
                  </a:solidFill>
                  <a:latin typeface="Tw Cen MT" panose="020B0602020104020603" pitchFamily="34" charset="0"/>
                  <a:cs typeface="Calibri" pitchFamily="34" charset="0"/>
                </a:rPr>
                <a:t>“Brand A &amp; Brand C have a very similar language proficient consumers” </a:t>
              </a:r>
            </a:p>
            <a:p>
              <a:endParaRPr lang="en-US" sz="900" dirty="0">
                <a:solidFill>
                  <a:srgbClr val="FF0000"/>
                </a:solidFill>
                <a:latin typeface="Tw Cen MT" panose="020B0602020104020603" pitchFamily="34" charset="0"/>
                <a:cs typeface="Calibri" pitchFamily="34" charset="0"/>
              </a:endParaRPr>
            </a:p>
            <a:p>
              <a:pPr marL="171450" indent="-171450">
                <a:buFont typeface="Arial" pitchFamily="34" charset="0"/>
                <a:buChar char="•"/>
              </a:pPr>
              <a:r>
                <a:rPr lang="en-US" sz="1400" dirty="0">
                  <a:latin typeface="Tw Cen MT" panose="020B0602020104020603" pitchFamily="34" charset="0"/>
                  <a:cs typeface="Calibri" pitchFamily="34" charset="0"/>
                </a:rPr>
                <a:t>Brand A has </a:t>
              </a:r>
              <a:r>
                <a:rPr lang="en-US" sz="1400" b="1" dirty="0">
                  <a:latin typeface="Tw Cen MT" panose="020B0602020104020603" pitchFamily="34" charset="0"/>
                  <a:cs typeface="Calibri" pitchFamily="34" charset="0"/>
                </a:rPr>
                <a:t>82% Southern language dominance</a:t>
              </a:r>
              <a:r>
                <a:rPr lang="en-US" sz="1400" dirty="0">
                  <a:latin typeface="Tw Cen MT" panose="020B0602020104020603" pitchFamily="34" charset="0"/>
                  <a:cs typeface="Calibri" pitchFamily="34" charset="0"/>
                </a:rPr>
                <a:t>, and </a:t>
              </a:r>
              <a:r>
                <a:rPr lang="en-US" sz="1400" b="1" dirty="0">
                  <a:latin typeface="Tw Cen MT" panose="020B0602020104020603" pitchFamily="34" charset="0"/>
                  <a:cs typeface="Calibri" pitchFamily="34" charset="0"/>
                </a:rPr>
                <a:t>Brand C has 92</a:t>
              </a:r>
              <a:r>
                <a:rPr lang="en-US" sz="1400" dirty="0">
                  <a:latin typeface="Tw Cen MT" panose="020B0602020104020603" pitchFamily="34" charset="0"/>
                  <a:cs typeface="Calibri" pitchFamily="34" charset="0"/>
                </a:rPr>
                <a:t>%. </a:t>
              </a:r>
            </a:p>
            <a:p>
              <a:pPr marL="171450" indent="-171450">
                <a:buFont typeface="Arial" pitchFamily="34" charset="0"/>
                <a:buChar char="•"/>
              </a:pPr>
              <a:r>
                <a:rPr lang="en-US" sz="1400" dirty="0">
                  <a:latin typeface="Tw Cen MT" panose="020B0602020104020603" pitchFamily="34" charset="0"/>
                  <a:cs typeface="Calibri" pitchFamily="34" charset="0"/>
                </a:rPr>
                <a:t>Marathi is also a common language between the two </a:t>
              </a:r>
            </a:p>
            <a:p>
              <a:pPr marL="285750" indent="-285750">
                <a:buFont typeface="Arial" panose="020B0604020202020204" pitchFamily="34" charset="0"/>
                <a:buChar char="•"/>
              </a:pPr>
              <a:r>
                <a:rPr lang="en-US" sz="1400" dirty="0">
                  <a:latin typeface="Tw Cen MT" panose="020B0602020104020603" pitchFamily="34" charset="0"/>
                  <a:cs typeface="Calibri" pitchFamily="34" charset="0"/>
                </a:rPr>
                <a:t>South Indian proficient consumers are as under: </a:t>
              </a:r>
            </a:p>
            <a:p>
              <a:pPr marL="742950" lvl="1" indent="-285750">
                <a:buFont typeface="Arial" panose="020B0604020202020204" pitchFamily="34" charset="0"/>
                <a:buChar char="•"/>
              </a:pPr>
              <a:r>
                <a:rPr lang="en-US" sz="1200" dirty="0">
                  <a:latin typeface="Tw Cen MT" panose="020B0602020104020603" pitchFamily="34" charset="0"/>
                  <a:cs typeface="Calibri" pitchFamily="34" charset="0"/>
                </a:rPr>
                <a:t>Brand A – 83% (Tamil – 33%, Malayalam – 30% Telugu – 19%)</a:t>
              </a:r>
            </a:p>
            <a:p>
              <a:pPr marL="742950" lvl="1" indent="-285750">
                <a:buFont typeface="Arial" panose="020B0604020202020204" pitchFamily="34" charset="0"/>
                <a:buChar char="•"/>
              </a:pPr>
              <a:r>
                <a:rPr lang="en-US" sz="1200" dirty="0">
                  <a:latin typeface="Tw Cen MT" panose="020B0602020104020603" pitchFamily="34" charset="0"/>
                  <a:cs typeface="Calibri" pitchFamily="34" charset="0"/>
                </a:rPr>
                <a:t>Brand C – 92% (Tamil – 51%, Malayalam – 33% Telugu – 8%)</a:t>
              </a:r>
            </a:p>
            <a:p>
              <a:pPr marL="171450" indent="-171450">
                <a:buFont typeface="Arial" pitchFamily="34" charset="0"/>
                <a:buChar char="•"/>
              </a:pPr>
              <a:r>
                <a:rPr lang="en-US" sz="1400" dirty="0">
                  <a:latin typeface="Tw Cen MT" panose="020B0602020104020603" pitchFamily="34" charset="0"/>
                  <a:cs typeface="Calibri" pitchFamily="34" charset="0"/>
                </a:rPr>
                <a:t>Brand B shows only 13% Southern language dominance and 38% for Marathi. Bengali and Hindi are 27% and 20% respectively </a:t>
              </a:r>
            </a:p>
          </p:txBody>
        </p:sp>
      </p:grpSp>
      <p:pic>
        <p:nvPicPr>
          <p:cNvPr id="28" name="Picture 27">
            <a:extLst>
              <a:ext uri="{FF2B5EF4-FFF2-40B4-BE49-F238E27FC236}">
                <a16:creationId xmlns:a16="http://schemas.microsoft.com/office/drawing/2014/main" id="{CD11E902-2BCD-434D-9A64-41781C62304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89921" y="4045543"/>
            <a:ext cx="1239479" cy="2050457"/>
          </a:xfrm>
          <a:prstGeom prst="rect">
            <a:avLst/>
          </a:prstGeom>
        </p:spPr>
      </p:pic>
      <p:sp>
        <p:nvSpPr>
          <p:cNvPr id="30" name="Slide Number Placeholder 1">
            <a:extLst>
              <a:ext uri="{FF2B5EF4-FFF2-40B4-BE49-F238E27FC236}">
                <a16:creationId xmlns:a16="http://schemas.microsoft.com/office/drawing/2014/main" id="{5957124D-EBC4-4DE6-8297-127771E66B10}"/>
              </a:ext>
            </a:extLst>
          </p:cNvPr>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11</a:t>
            </a:fld>
            <a:endParaRPr lang="en-US" sz="1200" dirty="0">
              <a:solidFill>
                <a:schemeClr val="bg1"/>
              </a:solidFill>
              <a:latin typeface="Century Gothic" pitchFamily="34" charset="0"/>
            </a:endParaRPr>
          </a:p>
        </p:txBody>
      </p:sp>
    </p:spTree>
    <p:extLst>
      <p:ext uri="{BB962C8B-B14F-4D97-AF65-F5344CB8AC3E}">
        <p14:creationId xmlns:p14="http://schemas.microsoft.com/office/powerpoint/2010/main" val="1410845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p:nvPr>
            <p:extLst>
              <p:ext uri="{D42A27DB-BD31-4B8C-83A1-F6EECF244321}">
                <p14:modId xmlns:p14="http://schemas.microsoft.com/office/powerpoint/2010/main" val="4062133895"/>
              </p:ext>
            </p:extLst>
          </p:nvPr>
        </p:nvGraphicFramePr>
        <p:xfrm>
          <a:off x="177849" y="1219200"/>
          <a:ext cx="8813751"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5"/>
          <p:cNvSpPr txBox="1">
            <a:spLocks/>
          </p:cNvSpPr>
          <p:nvPr/>
        </p:nvSpPr>
        <p:spPr>
          <a:xfrm>
            <a:off x="914399" y="76198"/>
            <a:ext cx="7391401" cy="685802"/>
          </a:xfrm>
          <a:prstGeom prst="rect">
            <a:avLst/>
          </a:prstGeom>
        </p:spPr>
        <p:txBody>
          <a:bodyPr vert="horz" lIns="91440" tIns="45720" rIns="91440" bIns="45720" rtlCol="0" anchor="ctr" anchorCtr="0">
            <a:noAutofit/>
          </a:bodyPr>
          <a:lstStyle>
            <a:defPPr>
              <a:defRPr lang="en-US"/>
            </a:defPPr>
            <a:lvl1pPr lvl="0" algn="ctr">
              <a:spcBef>
                <a:spcPct val="0"/>
              </a:spcBef>
              <a:defRPr sz="2400">
                <a:solidFill>
                  <a:schemeClr val="bg1"/>
                </a:solidFill>
              </a:defRPr>
            </a:lvl1pPr>
          </a:lstStyle>
          <a:p>
            <a:endParaRPr lang="en-US" dirty="0">
              <a:latin typeface="+mj-lt"/>
            </a:endParaRPr>
          </a:p>
        </p:txBody>
      </p:sp>
      <p:sp>
        <p:nvSpPr>
          <p:cNvPr id="35" name="Title 5"/>
          <p:cNvSpPr txBox="1">
            <a:spLocks/>
          </p:cNvSpPr>
          <p:nvPr/>
        </p:nvSpPr>
        <p:spPr>
          <a:xfrm>
            <a:off x="1066799" y="76200"/>
            <a:ext cx="7391401" cy="685802"/>
          </a:xfrm>
          <a:prstGeom prst="rect">
            <a:avLst/>
          </a:prstGeom>
        </p:spPr>
        <p:txBody>
          <a:bodyPr vert="horz" lIns="91440" tIns="45720" rIns="91440" bIns="45720" rtlCol="0" anchor="ctr" anchorCtr="0">
            <a:noAutofit/>
          </a:bodyPr>
          <a:lstStyle>
            <a:defPPr>
              <a:defRPr lang="en-US"/>
            </a:defPPr>
            <a:lvl1pPr lvl="0" algn="ctr">
              <a:spcBef>
                <a:spcPct val="0"/>
              </a:spcBef>
              <a:defRPr sz="2400">
                <a:solidFill>
                  <a:schemeClr val="bg1"/>
                </a:solidFill>
              </a:defRPr>
            </a:lvl1pPr>
          </a:lstStyle>
          <a:p>
            <a:r>
              <a:rPr lang="en-IN" sz="2000" dirty="0">
                <a:latin typeface="+mj-lt"/>
              </a:rPr>
              <a:t>Media which consumers find most effective                       (Effective = Most consumed + Most informative)</a:t>
            </a:r>
          </a:p>
        </p:txBody>
      </p:sp>
      <p:sp>
        <p:nvSpPr>
          <p:cNvPr id="7" name="TextBox 6"/>
          <p:cNvSpPr txBox="1"/>
          <p:nvPr/>
        </p:nvSpPr>
        <p:spPr>
          <a:xfrm rot="16200000">
            <a:off x="-661484" y="3111890"/>
            <a:ext cx="1678666" cy="261610"/>
          </a:xfrm>
          <a:prstGeom prst="rect">
            <a:avLst/>
          </a:prstGeom>
          <a:noFill/>
        </p:spPr>
        <p:txBody>
          <a:bodyPr wrap="none" rtlCol="0">
            <a:spAutoFit/>
          </a:bodyPr>
          <a:lstStyle/>
          <a:p>
            <a:pPr algn="ctr"/>
            <a:r>
              <a:rPr lang="en-US" sz="1100" dirty="0">
                <a:latin typeface="Calibri" panose="020F0502020204030204" pitchFamily="34" charset="0"/>
              </a:rPr>
              <a:t>Media Effectiveness Index</a:t>
            </a:r>
          </a:p>
        </p:txBody>
      </p:sp>
      <p:grpSp>
        <p:nvGrpSpPr>
          <p:cNvPr id="9" name="Group 8"/>
          <p:cNvGrpSpPr/>
          <p:nvPr/>
        </p:nvGrpSpPr>
        <p:grpSpPr>
          <a:xfrm>
            <a:off x="2778586" y="815667"/>
            <a:ext cx="5984414" cy="1092608"/>
            <a:chOff x="4448098" y="1506975"/>
            <a:chExt cx="3669015" cy="1056745"/>
          </a:xfrm>
        </p:grpSpPr>
        <p:sp>
          <p:nvSpPr>
            <p:cNvPr id="11" name="Rectangular Callout 10"/>
            <p:cNvSpPr/>
            <p:nvPr/>
          </p:nvSpPr>
          <p:spPr>
            <a:xfrm>
              <a:off x="5943600" y="1575493"/>
              <a:ext cx="1066800" cy="513850"/>
            </a:xfrm>
            <a:prstGeom prst="wedgeRectCallout">
              <a:avLst>
                <a:gd name="adj1" fmla="val -128475"/>
                <a:gd name="adj2" fmla="val -39701"/>
              </a:avLst>
            </a:prstGeom>
            <a:solidFill>
              <a:schemeClr val="bg1">
                <a:lumMod val="95000"/>
              </a:schemeClr>
            </a:solidFill>
            <a:ln w="12700">
              <a:solidFill>
                <a:schemeClr val="accent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FF0000"/>
                </a:solidFill>
                <a:latin typeface="Tw Cen MT" panose="020B0602020104020603" pitchFamily="34" charset="0"/>
              </a:endParaRPr>
            </a:p>
          </p:txBody>
        </p:sp>
        <p:sp>
          <p:nvSpPr>
            <p:cNvPr id="12" name="Rectangular Callout 11"/>
            <p:cNvSpPr/>
            <p:nvPr/>
          </p:nvSpPr>
          <p:spPr>
            <a:xfrm>
              <a:off x="4448098" y="1506975"/>
              <a:ext cx="3669015" cy="1056745"/>
            </a:xfrm>
            <a:prstGeom prst="wedgeRectCallout">
              <a:avLst>
                <a:gd name="adj1" fmla="val -49705"/>
                <a:gd name="adj2" fmla="val 10300"/>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b="1" dirty="0">
                  <a:latin typeface="Tw Cen MT" panose="020B0602020104020603" pitchFamily="34" charset="0"/>
                </a:rPr>
                <a:t>“Times of India, Eenadu and The Hindu are the common media preferred by both Brand A and Brand C ”</a:t>
              </a:r>
            </a:p>
            <a:p>
              <a:pPr algn="ctr"/>
              <a:endParaRPr lang="en-US" sz="900" dirty="0">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NDTV and Indian Express are 4</a:t>
              </a:r>
              <a:r>
                <a:rPr lang="en-US" sz="1400" baseline="30000" dirty="0">
                  <a:latin typeface="Tw Cen MT" panose="020B0602020104020603" pitchFamily="34" charset="0"/>
                </a:rPr>
                <a:t>th</a:t>
              </a:r>
              <a:r>
                <a:rPr lang="en-US" sz="1400" dirty="0">
                  <a:latin typeface="Tw Cen MT" panose="020B0602020104020603" pitchFamily="34" charset="0"/>
                </a:rPr>
                <a:t> &amp; 5</a:t>
              </a:r>
              <a:r>
                <a:rPr lang="en-US" sz="1400" baseline="30000" dirty="0">
                  <a:latin typeface="Tw Cen MT" panose="020B0602020104020603" pitchFamily="34" charset="0"/>
                </a:rPr>
                <a:t>th</a:t>
              </a:r>
              <a:r>
                <a:rPr lang="en-US" sz="1400" dirty="0">
                  <a:latin typeface="Tw Cen MT" panose="020B0602020104020603" pitchFamily="34" charset="0"/>
                </a:rPr>
                <a:t> preferences by Brand C consumers, whereas Sakshi and </a:t>
              </a:r>
              <a:r>
                <a:rPr lang="en-US" sz="1400" dirty="0" err="1">
                  <a:latin typeface="Tw Cen MT" panose="020B0602020104020603" pitchFamily="34" charset="0"/>
                </a:rPr>
                <a:t>Aaj</a:t>
              </a:r>
              <a:r>
                <a:rPr lang="en-US" sz="1400" dirty="0">
                  <a:latin typeface="Tw Cen MT" panose="020B0602020104020603" pitchFamily="34" charset="0"/>
                </a:rPr>
                <a:t> </a:t>
              </a:r>
              <a:r>
                <a:rPr lang="en-US" sz="1400" dirty="0" err="1">
                  <a:latin typeface="Tw Cen MT" panose="020B0602020104020603" pitchFamily="34" charset="0"/>
                </a:rPr>
                <a:t>Tak</a:t>
              </a:r>
              <a:r>
                <a:rPr lang="en-US" sz="1400" dirty="0">
                  <a:latin typeface="Tw Cen MT" panose="020B0602020104020603" pitchFamily="34" charset="0"/>
                </a:rPr>
                <a:t> are Brand A consumer 4</a:t>
              </a:r>
              <a:r>
                <a:rPr lang="en-US" sz="1400" baseline="30000" dirty="0">
                  <a:latin typeface="Tw Cen MT" panose="020B0602020104020603" pitchFamily="34" charset="0"/>
                </a:rPr>
                <a:t>th</a:t>
              </a:r>
              <a:r>
                <a:rPr lang="en-US" sz="1400" dirty="0">
                  <a:latin typeface="Tw Cen MT" panose="020B0602020104020603" pitchFamily="34" charset="0"/>
                </a:rPr>
                <a:t> &amp; 5</a:t>
              </a:r>
              <a:r>
                <a:rPr lang="en-US" sz="1400" baseline="30000" dirty="0">
                  <a:latin typeface="Tw Cen MT" panose="020B0602020104020603" pitchFamily="34" charset="0"/>
                </a:rPr>
                <a:t>th</a:t>
              </a:r>
              <a:r>
                <a:rPr lang="en-US" sz="1400" dirty="0">
                  <a:latin typeface="Tw Cen MT" panose="020B0602020104020603" pitchFamily="34" charset="0"/>
                </a:rPr>
                <a:t> preferences</a:t>
              </a:r>
            </a:p>
          </p:txBody>
        </p:sp>
      </p:grpSp>
      <p:grpSp>
        <p:nvGrpSpPr>
          <p:cNvPr id="2" name="Group 1"/>
          <p:cNvGrpSpPr/>
          <p:nvPr/>
        </p:nvGrpSpPr>
        <p:grpSpPr>
          <a:xfrm>
            <a:off x="5339573" y="1934807"/>
            <a:ext cx="862440" cy="2073488"/>
            <a:chOff x="4114800" y="1187872"/>
            <a:chExt cx="862440" cy="2073488"/>
          </a:xfrm>
        </p:grpSpPr>
        <p:pic>
          <p:nvPicPr>
            <p:cNvPr id="2052" name="Picture 4" descr="C:\Users\MUM-TRA-04D\Desktop\Wooden-Block-Set-5-pieces-Natural-12-cm-47-inch-1552577471__4250309243486_027-11-001N_11001-N.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337" t="18465" r="17846" b="31163"/>
            <a:stretch/>
          </p:blipFill>
          <p:spPr bwMode="auto">
            <a:xfrm>
              <a:off x="4114800" y="2866543"/>
              <a:ext cx="824119" cy="394817"/>
            </a:xfrm>
            <a:prstGeom prst="rect">
              <a:avLst/>
            </a:prstGeom>
            <a:noFill/>
            <a:effectLst>
              <a:outerShdw blurRad="736600" dist="50800" dir="5400000" sx="149000" sy="149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28660">
              <a:off x="4327317" y="1187872"/>
              <a:ext cx="649923" cy="1830617"/>
            </a:xfrm>
            <a:prstGeom prst="rect">
              <a:avLst/>
            </a:prstGeom>
            <a:effectLst>
              <a:outerShdw blurRad="50800" dist="63500" dir="21540000" algn="ctr" rotWithShape="0">
                <a:schemeClr val="accent4">
                  <a:lumMod val="75000"/>
                  <a:alpha val="21000"/>
                </a:schemeClr>
              </a:outerShdw>
              <a:reflection blurRad="317500" stA="50000" endPos="65000" dist="25400" dir="5400000" sy="-100000" algn="bl" rotWithShape="0"/>
            </a:effectLst>
          </p:spPr>
        </p:pic>
      </p:grpSp>
      <p:sp>
        <p:nvSpPr>
          <p:cNvPr id="13"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12</a:t>
            </a:fld>
            <a:endParaRPr lang="en-US" sz="1200" dirty="0">
              <a:solidFill>
                <a:schemeClr val="bg1"/>
              </a:solidFill>
              <a:latin typeface="Century Gothic" pitchFamily="34" charset="0"/>
            </a:endParaRPr>
          </a:p>
        </p:txBody>
      </p:sp>
    </p:spTree>
    <p:extLst>
      <p:ext uri="{BB962C8B-B14F-4D97-AF65-F5344CB8AC3E}">
        <p14:creationId xmlns:p14="http://schemas.microsoft.com/office/powerpoint/2010/main" val="147167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grpId="0" nodeType="after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left)">
                                      <p:cBhvr>
                                        <p:cTn id="7" dur="1000"/>
                                        <p:tgtEl>
                                          <p:spTgt spid="15">
                                            <p:graphicEl>
                                              <a:chart seriesIdx="-3" categoryIdx="-3" bldStep="gridLegend"/>
                                            </p:graphicEl>
                                          </p:spTgt>
                                        </p:tgtEl>
                                      </p:cBhvr>
                                    </p:animEffect>
                                  </p:childTnLst>
                                </p:cTn>
                              </p:par>
                            </p:childTnLst>
                          </p:cTn>
                        </p:par>
                        <p:par>
                          <p:cTn id="8" fill="hold">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animEffect transition="in" filter="wipe(left)">
                                      <p:cBhvr>
                                        <p:cTn id="11" dur="1000"/>
                                        <p:tgtEl>
                                          <p:spTgt spid="15">
                                            <p:graphicEl>
                                              <a:chart seriesIdx="0" categoryIdx="-4" bldStep="series"/>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6" dur="1000"/>
                                        <p:tgtEl>
                                          <p:spTgt spid="15">
                                            <p:graphicEl>
                                              <a:chart seriesIdx="1" categoryIdx="-4" bldStep="series"/>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1" dur="1000"/>
                                        <p:tgtEl>
                                          <p:spTgt spid="15">
                                            <p:graphicEl>
                                              <a:chart seriesIdx="2" categoryIdx="-4" bldStep="series"/>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1066799" y="76200"/>
            <a:ext cx="7391401" cy="685802"/>
          </a:xfrm>
          <a:prstGeom prst="rect">
            <a:avLst/>
          </a:prstGeom>
        </p:spPr>
        <p:txBody>
          <a:bodyPr vert="horz" lIns="91440" tIns="45720" rIns="91440" bIns="45720" rtlCol="0" anchor="ctr" anchorCtr="0">
            <a:noAutofit/>
          </a:bodyPr>
          <a:lstStyle>
            <a:defPPr>
              <a:defRPr lang="en-US"/>
            </a:defPPr>
            <a:lvl1pPr lvl="0" algn="ctr">
              <a:spcBef>
                <a:spcPct val="0"/>
              </a:spcBef>
              <a:defRPr sz="2400">
                <a:solidFill>
                  <a:schemeClr val="bg1"/>
                </a:solidFill>
              </a:defRPr>
            </a:lvl1pPr>
          </a:lstStyle>
          <a:p>
            <a:r>
              <a:rPr lang="en-IN" sz="2000" dirty="0">
                <a:latin typeface="+mj-lt"/>
              </a:rPr>
              <a:t>Media (Language) which consumers find most effective</a:t>
            </a:r>
          </a:p>
        </p:txBody>
      </p:sp>
      <p:sp>
        <p:nvSpPr>
          <p:cNvPr id="12" name="TextBox 11"/>
          <p:cNvSpPr txBox="1"/>
          <p:nvPr/>
        </p:nvSpPr>
        <p:spPr>
          <a:xfrm rot="16200000">
            <a:off x="-661484" y="3111890"/>
            <a:ext cx="1678666" cy="261610"/>
          </a:xfrm>
          <a:prstGeom prst="rect">
            <a:avLst/>
          </a:prstGeom>
          <a:noFill/>
        </p:spPr>
        <p:txBody>
          <a:bodyPr wrap="none" rtlCol="0">
            <a:spAutoFit/>
          </a:bodyPr>
          <a:lstStyle/>
          <a:p>
            <a:pPr algn="ctr"/>
            <a:r>
              <a:rPr lang="en-US" sz="1100" dirty="0">
                <a:latin typeface="Calibri" panose="020F0502020204030204" pitchFamily="34" charset="0"/>
              </a:rPr>
              <a:t>Media Effectiveness Index</a:t>
            </a:r>
          </a:p>
        </p:txBody>
      </p:sp>
      <p:graphicFrame>
        <p:nvGraphicFramePr>
          <p:cNvPr id="4" name="Chart 3"/>
          <p:cNvGraphicFramePr/>
          <p:nvPr>
            <p:extLst>
              <p:ext uri="{D42A27DB-BD31-4B8C-83A1-F6EECF244321}">
                <p14:modId xmlns:p14="http://schemas.microsoft.com/office/powerpoint/2010/main" val="2123335190"/>
              </p:ext>
            </p:extLst>
          </p:nvPr>
        </p:nvGraphicFramePr>
        <p:xfrm>
          <a:off x="-12511" y="1295400"/>
          <a:ext cx="7411835" cy="4495800"/>
        </p:xfrm>
        <a:graphic>
          <a:graphicData uri="http://schemas.openxmlformats.org/drawingml/2006/chart">
            <c:chart xmlns:c="http://schemas.openxmlformats.org/drawingml/2006/chart" xmlns:r="http://schemas.openxmlformats.org/officeDocument/2006/relationships" r:id="rId2"/>
          </a:graphicData>
        </a:graphic>
      </p:graphicFrame>
      <p:grpSp>
        <p:nvGrpSpPr>
          <p:cNvPr id="13" name="Group 12"/>
          <p:cNvGrpSpPr/>
          <p:nvPr/>
        </p:nvGrpSpPr>
        <p:grpSpPr>
          <a:xfrm>
            <a:off x="5029200" y="762002"/>
            <a:ext cx="4114800" cy="5421697"/>
            <a:chOff x="5114423" y="903120"/>
            <a:chExt cx="4114800" cy="5421697"/>
          </a:xfrm>
        </p:grpSpPr>
        <p:sp>
          <p:nvSpPr>
            <p:cNvPr id="14" name="Rectangular Callout 13"/>
            <p:cNvSpPr/>
            <p:nvPr/>
          </p:nvSpPr>
          <p:spPr>
            <a:xfrm>
              <a:off x="7078753" y="2523433"/>
              <a:ext cx="1028244" cy="829748"/>
            </a:xfrm>
            <a:prstGeom prst="wedgeRectCallout">
              <a:avLst>
                <a:gd name="adj1" fmla="val 70209"/>
                <a:gd name="adj2" fmla="val 165921"/>
              </a:avLst>
            </a:prstGeom>
            <a:solidFill>
              <a:schemeClr val="bg1">
                <a:lumMod val="95000"/>
              </a:schemeClr>
            </a:solidFill>
            <a:ln w="12700">
              <a:solidFill>
                <a:schemeClr val="accent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prstClr val="black">
                    <a:lumMod val="50000"/>
                    <a:lumOff val="50000"/>
                  </a:prstClr>
                </a:solidFill>
                <a:latin typeface="Calibri" panose="020F0502020204030204" pitchFamily="34" charset="0"/>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085389" y="4267200"/>
              <a:ext cx="1143834" cy="2057617"/>
            </a:xfrm>
            <a:prstGeom prst="rect">
              <a:avLst/>
            </a:prstGeom>
            <a:effectLst>
              <a:outerShdw blurRad="431800" dist="292100" dir="20640000" sx="70000" sy="70000" algn="ctr" rotWithShape="0">
                <a:schemeClr val="accent5">
                  <a:lumMod val="75000"/>
                  <a:alpha val="72000"/>
                </a:schemeClr>
              </a:outerShdw>
            </a:effectLst>
          </p:spPr>
        </p:pic>
        <p:sp>
          <p:nvSpPr>
            <p:cNvPr id="16" name="Rectangular Callout 15"/>
            <p:cNvSpPr/>
            <p:nvPr/>
          </p:nvSpPr>
          <p:spPr>
            <a:xfrm>
              <a:off x="5114423" y="903120"/>
              <a:ext cx="2992574" cy="3785652"/>
            </a:xfrm>
            <a:prstGeom prst="wedgeRectCallout">
              <a:avLst>
                <a:gd name="adj1" fmla="val -46950"/>
                <a:gd name="adj2" fmla="val 11562"/>
              </a:avLst>
            </a:prstGeom>
            <a:solidFill>
              <a:schemeClr val="accent2">
                <a:lumMod val="20000"/>
                <a:lumOff val="8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b="1" dirty="0">
                  <a:solidFill>
                    <a:srgbClr val="002060"/>
                  </a:solidFill>
                  <a:latin typeface="Tw Cen MT" panose="020B0602020104020603" pitchFamily="34" charset="0"/>
                  <a:cs typeface="Calibri" pitchFamily="34" charset="0"/>
                </a:rPr>
                <a:t>“Brand A &amp; Brand C show highest dominance in English as well as Telugu media”</a:t>
              </a:r>
            </a:p>
            <a:p>
              <a:pPr algn="ctr"/>
              <a:endParaRPr lang="en-US" sz="900" dirty="0">
                <a:latin typeface="Tw Cen MT" panose="020B0602020104020603" pitchFamily="34" charset="0"/>
              </a:endParaRPr>
            </a:p>
            <a:p>
              <a:pPr marL="285750" indent="-285750">
                <a:buFont typeface="Arial" panose="020B0604020202020204" pitchFamily="34" charset="0"/>
                <a:buChar char="•"/>
              </a:pPr>
              <a:r>
                <a:rPr lang="en-US" sz="1400" dirty="0">
                  <a:solidFill>
                    <a:schemeClr val="tx1"/>
                  </a:solidFill>
                  <a:latin typeface="Tw Cen MT" panose="020B0602020104020603" pitchFamily="34" charset="0"/>
                </a:rPr>
                <a:t>In South, Brand A </a:t>
              </a:r>
              <a:r>
                <a:rPr lang="en-US" sz="1400" dirty="0">
                  <a:latin typeface="Tw Cen MT" panose="020B0602020104020603" pitchFamily="34" charset="0"/>
                </a:rPr>
                <a:t>and Brand C consumers </a:t>
              </a:r>
              <a:r>
                <a:rPr lang="en-US" sz="1400" dirty="0">
                  <a:solidFill>
                    <a:schemeClr val="tx1"/>
                  </a:solidFill>
                  <a:latin typeface="Tw Cen MT" panose="020B0602020104020603" pitchFamily="34" charset="0"/>
                </a:rPr>
                <a:t>show similar preferences for Telugu and Tamil media</a:t>
              </a:r>
            </a:p>
            <a:p>
              <a:pPr marL="285750" indent="-285750">
                <a:buFont typeface="Arial" panose="020B0604020202020204" pitchFamily="34" charset="0"/>
                <a:buChar char="•"/>
              </a:pPr>
              <a:endParaRPr lang="en-US" sz="1050" dirty="0">
                <a:latin typeface="Tw Cen MT" panose="020B0602020104020603" pitchFamily="34" charset="0"/>
              </a:endParaRPr>
            </a:p>
            <a:p>
              <a:pPr marL="285750" indent="-285750">
                <a:buFont typeface="Arial" panose="020B0604020202020204" pitchFamily="34" charset="0"/>
                <a:buChar char="•"/>
              </a:pPr>
              <a:r>
                <a:rPr lang="en-US" sz="1400" dirty="0">
                  <a:solidFill>
                    <a:schemeClr val="tx1"/>
                  </a:solidFill>
                  <a:latin typeface="Tw Cen MT" panose="020B0602020104020603" pitchFamily="34" charset="0"/>
                </a:rPr>
                <a:t>There is a higher preference for Malayalam media by Brand C (7%) consumers than Brand A consumers (3%)</a:t>
              </a:r>
            </a:p>
            <a:p>
              <a:pPr marL="285750" indent="-285750">
                <a:buFont typeface="Arial" panose="020B0604020202020204" pitchFamily="34" charset="0"/>
                <a:buChar char="•"/>
              </a:pPr>
              <a:endParaRPr lang="en-US" sz="1050" dirty="0">
                <a:latin typeface="Tw Cen MT" panose="020B0602020104020603" pitchFamily="34" charset="0"/>
              </a:endParaRPr>
            </a:p>
            <a:p>
              <a:pPr marL="285750" indent="-285750">
                <a:buFont typeface="Arial" panose="020B0604020202020204" pitchFamily="34" charset="0"/>
                <a:buChar char="•"/>
              </a:pPr>
              <a:r>
                <a:rPr lang="en-US" sz="1400" dirty="0">
                  <a:solidFill>
                    <a:schemeClr val="tx1"/>
                  </a:solidFill>
                  <a:latin typeface="Tw Cen MT" panose="020B0602020104020603" pitchFamily="34" charset="0"/>
                </a:rPr>
                <a:t>48% Brand A consumers prefer regional media, for Brand C it is 43% (non-Hindi)</a:t>
              </a:r>
            </a:p>
            <a:p>
              <a:pPr marL="285750" indent="-285750">
                <a:buFont typeface="Arial" panose="020B0604020202020204" pitchFamily="34" charset="0"/>
                <a:buChar char="•"/>
              </a:pPr>
              <a:endParaRPr lang="en-US" sz="1400" dirty="0">
                <a:solidFill>
                  <a:schemeClr val="tx1"/>
                </a:solidFill>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Brand A has 10% Hindi consumers</a:t>
              </a:r>
              <a:endParaRPr lang="en-US" sz="1400" dirty="0">
                <a:solidFill>
                  <a:schemeClr val="tx1"/>
                </a:solidFill>
                <a:latin typeface="Tw Cen MT" panose="020B0602020104020603" pitchFamily="34" charset="0"/>
              </a:endParaRPr>
            </a:p>
          </p:txBody>
        </p:sp>
      </p:grpSp>
    </p:spTree>
    <p:extLst>
      <p:ext uri="{BB962C8B-B14F-4D97-AF65-F5344CB8AC3E}">
        <p14:creationId xmlns:p14="http://schemas.microsoft.com/office/powerpoint/2010/main" val="3208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914399" y="76198"/>
            <a:ext cx="7391401" cy="685802"/>
          </a:xfrm>
          <a:prstGeom prst="rect">
            <a:avLst/>
          </a:prstGeom>
        </p:spPr>
        <p:txBody>
          <a:bodyPr vert="horz" lIns="91440" tIns="45720" rIns="91440" bIns="45720" rtlCol="0" anchor="ctr" anchorCtr="0">
            <a:noAutofit/>
          </a:bodyPr>
          <a:lstStyle>
            <a:defPPr>
              <a:defRPr lang="en-US"/>
            </a:defPPr>
            <a:lvl1pPr lvl="0" algn="ctr">
              <a:spcBef>
                <a:spcPct val="0"/>
              </a:spcBef>
              <a:defRPr sz="2400">
                <a:solidFill>
                  <a:schemeClr val="bg1"/>
                </a:solidFill>
              </a:defRPr>
            </a:lvl1pPr>
          </a:lstStyle>
          <a:p>
            <a:endParaRPr lang="en-US" dirty="0">
              <a:latin typeface="+mj-lt"/>
            </a:endParaRPr>
          </a:p>
        </p:txBody>
      </p:sp>
      <p:sp>
        <p:nvSpPr>
          <p:cNvPr id="35" name="Title 5"/>
          <p:cNvSpPr txBox="1">
            <a:spLocks/>
          </p:cNvSpPr>
          <p:nvPr/>
        </p:nvSpPr>
        <p:spPr>
          <a:xfrm>
            <a:off x="1066800" y="0"/>
            <a:ext cx="8077200" cy="762002"/>
          </a:xfrm>
          <a:prstGeom prst="rect">
            <a:avLst/>
          </a:prstGeom>
        </p:spPr>
        <p:txBody>
          <a:bodyPr vert="horz" lIns="91440" tIns="45720" rIns="91440" bIns="45720" rtlCol="0" anchor="ctr" anchorCtr="0">
            <a:noAutofit/>
          </a:bodyPr>
          <a:lstStyle>
            <a:defPPr>
              <a:defRPr lang="en-US"/>
            </a:defPPr>
            <a:lvl1pPr lvl="0" algn="ctr">
              <a:spcBef>
                <a:spcPct val="0"/>
              </a:spcBef>
              <a:defRPr sz="2400">
                <a:solidFill>
                  <a:schemeClr val="bg1"/>
                </a:solidFill>
              </a:defRPr>
            </a:lvl1pPr>
          </a:lstStyle>
          <a:p>
            <a:r>
              <a:rPr lang="en-US" sz="1800" dirty="0">
                <a:latin typeface="+mj-lt"/>
              </a:rPr>
              <a:t>Media which consumers find most effective –  Print, TV &amp; Online </a:t>
            </a:r>
          </a:p>
        </p:txBody>
      </p:sp>
      <p:sp>
        <p:nvSpPr>
          <p:cNvPr id="13" name="Slide Number Placeholder 1"/>
          <p:cNvSpPr txBox="1">
            <a:spLocks/>
          </p:cNvSpPr>
          <p:nvPr/>
        </p:nvSpPr>
        <p:spPr>
          <a:xfrm>
            <a:off x="8582025"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14</a:t>
            </a:fld>
            <a:endParaRPr lang="en-US" sz="1200" dirty="0">
              <a:solidFill>
                <a:schemeClr val="bg1"/>
              </a:solidFill>
              <a:latin typeface="Century Gothic" pitchFamily="34" charset="0"/>
            </a:endParaRPr>
          </a:p>
        </p:txBody>
      </p:sp>
      <p:graphicFrame>
        <p:nvGraphicFramePr>
          <p:cNvPr id="2" name="Chart 1"/>
          <p:cNvGraphicFramePr/>
          <p:nvPr>
            <p:extLst>
              <p:ext uri="{D42A27DB-BD31-4B8C-83A1-F6EECF244321}">
                <p14:modId xmlns:p14="http://schemas.microsoft.com/office/powerpoint/2010/main" val="720711864"/>
              </p:ext>
            </p:extLst>
          </p:nvPr>
        </p:nvGraphicFramePr>
        <p:xfrm>
          <a:off x="308655" y="1371600"/>
          <a:ext cx="5634945" cy="4495799"/>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ular Callout 7"/>
          <p:cNvSpPr/>
          <p:nvPr/>
        </p:nvSpPr>
        <p:spPr>
          <a:xfrm>
            <a:off x="6744139" y="2336393"/>
            <a:ext cx="2131932" cy="2185214"/>
          </a:xfrm>
          <a:prstGeom prst="wedgeRectCallout">
            <a:avLst>
              <a:gd name="adj1" fmla="val -46950"/>
              <a:gd name="adj2" fmla="val 11562"/>
            </a:avLst>
          </a:prstGeom>
          <a:solidFill>
            <a:schemeClr val="accent2">
              <a:lumMod val="20000"/>
              <a:lumOff val="8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b="1" dirty="0">
                <a:solidFill>
                  <a:srgbClr val="002060"/>
                </a:solidFill>
                <a:latin typeface="Tw Cen MT" panose="020B0602020104020603" pitchFamily="34" charset="0"/>
                <a:cs typeface="Calibri" pitchFamily="34" charset="0"/>
              </a:rPr>
              <a:t>“Similarity of Brand A &amp; Brand C consumers is further reinforced by similarity of Print &amp; TV choices”</a:t>
            </a:r>
          </a:p>
          <a:p>
            <a:pPr algn="ctr"/>
            <a:endParaRPr lang="en-US" sz="1000" dirty="0">
              <a:latin typeface="Tw Cen MT" panose="020B0602020104020603" pitchFamily="34" charset="0"/>
            </a:endParaRPr>
          </a:p>
          <a:p>
            <a:pPr marL="285750" indent="-285750">
              <a:buFont typeface="Arial" panose="020B0604020202020204" pitchFamily="34" charset="0"/>
              <a:buChar char="•"/>
            </a:pPr>
            <a:r>
              <a:rPr lang="en-US" sz="1400" dirty="0">
                <a:solidFill>
                  <a:schemeClr val="tx1"/>
                </a:solidFill>
                <a:latin typeface="Tw Cen MT" panose="020B0602020104020603" pitchFamily="34" charset="0"/>
              </a:rPr>
              <a:t>66</a:t>
            </a:r>
            <a:r>
              <a:rPr lang="en-US" sz="1400" dirty="0">
                <a:latin typeface="Tw Cen MT" panose="020B0602020104020603" pitchFamily="34" charset="0"/>
              </a:rPr>
              <a:t>% Brand C </a:t>
            </a:r>
            <a:r>
              <a:rPr lang="en-US" sz="1400" dirty="0">
                <a:solidFill>
                  <a:schemeClr val="tx1"/>
                </a:solidFill>
                <a:latin typeface="Tw Cen MT" panose="020B0602020104020603" pitchFamily="34" charset="0"/>
              </a:rPr>
              <a:t>&amp; 37% Brand B consumers find Print as effective mode of media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0471" y="4343400"/>
            <a:ext cx="1143834" cy="2057617"/>
          </a:xfrm>
          <a:prstGeom prst="rect">
            <a:avLst/>
          </a:prstGeom>
          <a:effectLst>
            <a:outerShdw blurRad="431800" dist="292100" dir="20640000" sx="70000" sy="70000" algn="ctr" rotWithShape="0">
              <a:schemeClr val="accent5">
                <a:lumMod val="75000"/>
                <a:alpha val="72000"/>
              </a:schemeClr>
            </a:outerShdw>
          </a:effectLst>
        </p:spPr>
      </p:pic>
      <p:sp>
        <p:nvSpPr>
          <p:cNvPr id="9" name="TextBox 8"/>
          <p:cNvSpPr txBox="1"/>
          <p:nvPr/>
        </p:nvSpPr>
        <p:spPr>
          <a:xfrm rot="16200000">
            <a:off x="-661484" y="3111890"/>
            <a:ext cx="1678666" cy="261610"/>
          </a:xfrm>
          <a:prstGeom prst="rect">
            <a:avLst/>
          </a:prstGeom>
          <a:noFill/>
        </p:spPr>
        <p:txBody>
          <a:bodyPr wrap="none" rtlCol="0">
            <a:spAutoFit/>
          </a:bodyPr>
          <a:lstStyle/>
          <a:p>
            <a:pPr algn="ctr"/>
            <a:r>
              <a:rPr lang="en-US" sz="1100" dirty="0">
                <a:latin typeface="Calibri" panose="020F0502020204030204" pitchFamily="34" charset="0"/>
              </a:rPr>
              <a:t>Media Effectiveness Index</a:t>
            </a:r>
          </a:p>
        </p:txBody>
      </p:sp>
    </p:spTree>
    <p:extLst>
      <p:ext uri="{BB962C8B-B14F-4D97-AF65-F5344CB8AC3E}">
        <p14:creationId xmlns:p14="http://schemas.microsoft.com/office/powerpoint/2010/main" val="325564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38200" y="2057400"/>
            <a:ext cx="7467600" cy="707886"/>
          </a:xfrm>
          <a:prstGeom prst="rect">
            <a:avLst/>
          </a:prstGeom>
        </p:spPr>
        <p:txBody>
          <a:bodyPr wrap="square">
            <a:spAutoFit/>
          </a:bodyPr>
          <a:lstStyle/>
          <a:p>
            <a:pPr algn="ctr"/>
            <a:r>
              <a:rPr lang="en-US" sz="4000" b="1" cap="all" dirty="0">
                <a:ln w="9000" cmpd="sng">
                  <a:solidFill>
                    <a:schemeClr val="accent4">
                      <a:shade val="50000"/>
                      <a:satMod val="120000"/>
                    </a:schemeClr>
                  </a:solidFill>
                  <a:prstDash val="solid"/>
                </a:ln>
                <a:solidFill>
                  <a:srgbClr val="990033"/>
                </a:solidFill>
                <a:effectLst>
                  <a:reflection blurRad="12700" stA="28000" endPos="45000" dist="1000" dir="5400000" sy="-100000" algn="bl" rotWithShape="0"/>
                </a:effectLst>
                <a:latin typeface="Agency FB" panose="020B0503020202020204" pitchFamily="34" charset="0"/>
              </a:rPr>
              <a:t>3. INDUSTRY ANALYSIS</a:t>
            </a:r>
          </a:p>
        </p:txBody>
      </p:sp>
      <p:cxnSp>
        <p:nvCxnSpPr>
          <p:cNvPr id="13" name="Straight Connector 12"/>
          <p:cNvCxnSpPr/>
          <p:nvPr/>
        </p:nvCxnSpPr>
        <p:spPr>
          <a:xfrm>
            <a:off x="31242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7244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5" name="Picture 2" descr="C:\Users\MUM-TRA-04D\Desktop\PPT\TRA-LOGO-(QT)-Blac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2908" y="4383551"/>
            <a:ext cx="545864" cy="817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327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p:cNvGraphicFramePr/>
          <p:nvPr>
            <p:extLst>
              <p:ext uri="{D42A27DB-BD31-4B8C-83A1-F6EECF244321}">
                <p14:modId xmlns:p14="http://schemas.microsoft.com/office/powerpoint/2010/main" val="1793946196"/>
              </p:ext>
            </p:extLst>
          </p:nvPr>
        </p:nvGraphicFramePr>
        <p:xfrm>
          <a:off x="419305" y="662370"/>
          <a:ext cx="8496300" cy="5410200"/>
        </p:xfrm>
        <a:graphic>
          <a:graphicData uri="http://schemas.openxmlformats.org/drawingml/2006/chart">
            <c:chart xmlns:c="http://schemas.openxmlformats.org/drawingml/2006/chart" xmlns:r="http://schemas.openxmlformats.org/officeDocument/2006/relationships" r:id="rId2"/>
          </a:graphicData>
        </a:graphic>
      </p:graphicFrame>
      <p:sp>
        <p:nvSpPr>
          <p:cNvPr id="25" name="Title 5"/>
          <p:cNvSpPr txBox="1">
            <a:spLocks/>
          </p:cNvSpPr>
          <p:nvPr/>
        </p:nvSpPr>
        <p:spPr>
          <a:xfrm>
            <a:off x="1295400" y="-354527"/>
            <a:ext cx="8382000" cy="1293882"/>
          </a:xfrm>
          <a:prstGeom prst="rect">
            <a:avLst/>
          </a:prstGeom>
        </p:spPr>
        <p:txBody>
          <a:bodyPr vert="horz" lIns="91440" tIns="45720" rIns="91440" bIns="45720" rtlCol="0" anchor="ctr">
            <a:noAutofit/>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gn="l">
              <a:defRPr/>
            </a:pPr>
            <a:r>
              <a:rPr lang="en-IN" sz="1800" dirty="0">
                <a:solidFill>
                  <a:prstClr val="white"/>
                </a:solidFill>
              </a:rPr>
              <a:t>Brand Trust Comparison of Overall category: 2022 vs 2021</a:t>
            </a:r>
          </a:p>
        </p:txBody>
      </p:sp>
      <p:sp>
        <p:nvSpPr>
          <p:cNvPr id="12" name="Rectangular Callout 11"/>
          <p:cNvSpPr/>
          <p:nvPr/>
        </p:nvSpPr>
        <p:spPr>
          <a:xfrm>
            <a:off x="5106979" y="1660535"/>
            <a:ext cx="3654444" cy="3216265"/>
          </a:xfrm>
          <a:prstGeom prst="wedgeRectCallout">
            <a:avLst>
              <a:gd name="adj1" fmla="val -48955"/>
              <a:gd name="adj2" fmla="val 10300"/>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endParaRPr lang="en-US" sz="700" b="1" dirty="0">
              <a:latin typeface="Tw Cen MT" panose="020B0602020104020603" pitchFamily="34" charset="0"/>
            </a:endParaRPr>
          </a:p>
          <a:p>
            <a:pPr algn="ctr"/>
            <a:r>
              <a:rPr lang="en-US" sz="1400" b="1" dirty="0">
                <a:solidFill>
                  <a:srgbClr val="2F5897"/>
                </a:solidFill>
                <a:latin typeface="Tw Cen MT" panose="020B0602020104020603" pitchFamily="34" charset="0"/>
              </a:rPr>
              <a:t>“Overall Category Trust Quotient of the category </a:t>
            </a:r>
            <a:r>
              <a:rPr lang="en-US" sz="1400" b="1" dirty="0">
                <a:solidFill>
                  <a:srgbClr val="2F5897"/>
                </a:solidFill>
                <a:latin typeface="Tw Cen MT" panose="020B0602020104020603" pitchFamily="34" charset="0"/>
                <a:cs typeface="Calibri" pitchFamily="34" charset="0"/>
              </a:rPr>
              <a:t>rose by 29% in 2022 over the previous report”</a:t>
            </a:r>
          </a:p>
          <a:p>
            <a:endParaRPr lang="en-US" sz="1400" dirty="0">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Significant brands which exited the top 1000 list in BTR 2023 were </a:t>
            </a:r>
            <a:r>
              <a:rPr lang="en-US" sz="1400" b="1" dirty="0">
                <a:latin typeface="Tw Cen MT" panose="020B0602020104020603" pitchFamily="34" charset="0"/>
              </a:rPr>
              <a:t>Brand F, Brand G, Brand H and Brand I</a:t>
            </a:r>
          </a:p>
          <a:p>
            <a:pPr marL="285750" indent="-285750">
              <a:buFont typeface="Arial" panose="020B0604020202020204" pitchFamily="34" charset="0"/>
              <a:buChar char="•"/>
            </a:pPr>
            <a:endParaRPr lang="en-US" sz="1400" dirty="0">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Among top 1000, Brand E dropped -90%% BDI, Brand A increased BDI by +63% while Brand B’s raised by massive +708%</a:t>
            </a:r>
          </a:p>
          <a:p>
            <a:pPr marL="285750" indent="-285750">
              <a:buFont typeface="Arial" panose="020B0604020202020204" pitchFamily="34" charset="0"/>
              <a:buChar char="•"/>
            </a:pPr>
            <a:endParaRPr lang="en-US" sz="1400" dirty="0">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Brand C and Brand D entered new to 2022 list</a:t>
            </a:r>
          </a:p>
        </p:txBody>
      </p:sp>
      <p:sp>
        <p:nvSpPr>
          <p:cNvPr id="16" name="Rectangle 15"/>
          <p:cNvSpPr/>
          <p:nvPr/>
        </p:nvSpPr>
        <p:spPr>
          <a:xfrm>
            <a:off x="2507512" y="6043857"/>
            <a:ext cx="187957" cy="20818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latin typeface="Calibri" panose="020F0502020204030204" pitchFamily="34" charset="0"/>
            </a:endParaRPr>
          </a:p>
        </p:txBody>
      </p:sp>
      <p:sp>
        <p:nvSpPr>
          <p:cNvPr id="17" name="Rectangle 16"/>
          <p:cNvSpPr/>
          <p:nvPr/>
        </p:nvSpPr>
        <p:spPr>
          <a:xfrm>
            <a:off x="5267336" y="6050276"/>
            <a:ext cx="187957" cy="189257"/>
          </a:xfrm>
          <a:prstGeom prst="rect">
            <a:avLst/>
          </a:prstGeom>
          <a:solidFill>
            <a:srgbClr val="83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latin typeface="Calibri" panose="020F0502020204030204" pitchFamily="34" charset="0"/>
            </a:endParaRPr>
          </a:p>
        </p:txBody>
      </p:sp>
      <p:sp>
        <p:nvSpPr>
          <p:cNvPr id="18" name="TextBox 17"/>
          <p:cNvSpPr txBox="1"/>
          <p:nvPr/>
        </p:nvSpPr>
        <p:spPr>
          <a:xfrm>
            <a:off x="2637544" y="6018926"/>
            <a:ext cx="2472152" cy="246221"/>
          </a:xfrm>
          <a:prstGeom prst="rect">
            <a:avLst/>
          </a:prstGeom>
          <a:noFill/>
        </p:spPr>
        <p:txBody>
          <a:bodyPr wrap="none" rtlCol="0">
            <a:spAutoFit/>
          </a:bodyPr>
          <a:lstStyle/>
          <a:p>
            <a:r>
              <a:rPr lang="en-US" sz="1000" i="1" dirty="0">
                <a:solidFill>
                  <a:prstClr val="black"/>
                </a:solidFill>
                <a:latin typeface="Calibri" panose="020F0502020204030204" pitchFamily="34" charset="0"/>
              </a:rPr>
              <a:t>Dark colour shade : Brand Trust Index 2022</a:t>
            </a:r>
          </a:p>
        </p:txBody>
      </p:sp>
      <p:sp>
        <p:nvSpPr>
          <p:cNvPr id="19" name="TextBox 18"/>
          <p:cNvSpPr txBox="1"/>
          <p:nvPr/>
        </p:nvSpPr>
        <p:spPr>
          <a:xfrm>
            <a:off x="5420588" y="6006152"/>
            <a:ext cx="2504212" cy="246221"/>
          </a:xfrm>
          <a:prstGeom prst="rect">
            <a:avLst/>
          </a:prstGeom>
          <a:noFill/>
        </p:spPr>
        <p:txBody>
          <a:bodyPr wrap="none" rtlCol="0">
            <a:spAutoFit/>
          </a:bodyPr>
          <a:lstStyle/>
          <a:p>
            <a:r>
              <a:rPr lang="en-US" sz="1000" i="1" dirty="0">
                <a:solidFill>
                  <a:prstClr val="black"/>
                </a:solidFill>
                <a:latin typeface="Calibri" panose="020F0502020204030204" pitchFamily="34" charset="0"/>
              </a:rPr>
              <a:t>Light colour shade : Brand Trust Index 2021</a:t>
            </a:r>
          </a:p>
        </p:txBody>
      </p:sp>
      <p:sp>
        <p:nvSpPr>
          <p:cNvPr id="20" name="TextBox 19"/>
          <p:cNvSpPr txBox="1"/>
          <p:nvPr/>
        </p:nvSpPr>
        <p:spPr>
          <a:xfrm>
            <a:off x="1865877" y="6033448"/>
            <a:ext cx="816249" cy="246221"/>
          </a:xfrm>
          <a:prstGeom prst="rect">
            <a:avLst/>
          </a:prstGeom>
          <a:noFill/>
        </p:spPr>
        <p:txBody>
          <a:bodyPr wrap="none" rtlCol="0">
            <a:spAutoFit/>
          </a:bodyPr>
          <a:lstStyle/>
          <a:p>
            <a:r>
              <a:rPr lang="en-US" sz="1000" dirty="0">
                <a:solidFill>
                  <a:prstClr val="black"/>
                </a:solidFill>
                <a:latin typeface="Calibri" panose="020F0502020204030204" pitchFamily="34" charset="0"/>
              </a:rPr>
              <a:t>e.g. Brand A</a:t>
            </a:r>
          </a:p>
        </p:txBody>
      </p:sp>
      <p:grpSp>
        <p:nvGrpSpPr>
          <p:cNvPr id="4" name="Group 3"/>
          <p:cNvGrpSpPr/>
          <p:nvPr/>
        </p:nvGrpSpPr>
        <p:grpSpPr>
          <a:xfrm>
            <a:off x="8213761" y="762915"/>
            <a:ext cx="726744" cy="1105379"/>
            <a:chOff x="7108208" y="764365"/>
            <a:chExt cx="726744" cy="1105379"/>
          </a:xfrm>
        </p:grpSpPr>
        <p:pic>
          <p:nvPicPr>
            <p:cNvPr id="14"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90" b="99010" l="6667" r="98596"/>
                      </a14:imgEffect>
                    </a14:imgLayer>
                  </a14:imgProps>
                </a:ext>
                <a:ext uri="{28A0092B-C50C-407E-A947-70E740481C1C}">
                  <a14:useLocalDpi xmlns:a14="http://schemas.microsoft.com/office/drawing/2010/main" val="0"/>
                </a:ext>
              </a:extLst>
            </a:blip>
            <a:srcRect/>
            <a:stretch>
              <a:fillRect/>
            </a:stretch>
          </p:blipFill>
          <p:spPr bwMode="auto">
            <a:xfrm>
              <a:off x="7108208" y="764365"/>
              <a:ext cx="726744" cy="1105379"/>
            </a:xfrm>
            <a:prstGeom prst="rect">
              <a:avLst/>
            </a:prstGeom>
            <a:noFill/>
            <a:ln>
              <a:noFill/>
            </a:ln>
            <a:effectLst>
              <a:outerShdw blurRad="50800" dist="635000" dir="5400000" algn="ctr" rotWithShape="0">
                <a:schemeClr val="tx1">
                  <a:alpha val="27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50944" t="-1" b="-10218"/>
            <a:stretch/>
          </p:blipFill>
          <p:spPr>
            <a:xfrm>
              <a:off x="7279863" y="765339"/>
              <a:ext cx="478889" cy="493917"/>
            </a:xfrm>
            <a:prstGeom prst="rect">
              <a:avLst/>
            </a:prstGeom>
          </p:spPr>
        </p:pic>
      </p:grpSp>
      <p:sp>
        <p:nvSpPr>
          <p:cNvPr id="27" name="TextBox 26"/>
          <p:cNvSpPr txBox="1"/>
          <p:nvPr/>
        </p:nvSpPr>
        <p:spPr>
          <a:xfrm>
            <a:off x="152400" y="2454709"/>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a:t>
            </a:r>
          </a:p>
        </p:txBody>
      </p:sp>
      <p:sp>
        <p:nvSpPr>
          <p:cNvPr id="32" name="TextBox 31"/>
          <p:cNvSpPr txBox="1"/>
          <p:nvPr/>
        </p:nvSpPr>
        <p:spPr>
          <a:xfrm>
            <a:off x="1213512" y="1323801"/>
            <a:ext cx="558354" cy="246221"/>
          </a:xfrm>
          <a:prstGeom prst="rect">
            <a:avLst/>
          </a:prstGeom>
          <a:noFill/>
          <a:ln>
            <a:noFill/>
          </a:ln>
        </p:spPr>
        <p:txBody>
          <a:bodyPr wrap="square" rtlCol="0">
            <a:spAutoFit/>
          </a:bodyPr>
          <a:lstStyle/>
          <a:p>
            <a:pPr algn="ctr"/>
            <a:r>
              <a:rPr lang="en-US" sz="1000" b="1" dirty="0">
                <a:solidFill>
                  <a:srgbClr val="00B050"/>
                </a:solidFill>
                <a:latin typeface="Calibri" pitchFamily="34" charset="0"/>
              </a:rPr>
              <a:t>63%</a:t>
            </a:r>
            <a:endParaRPr lang="en-IN" sz="1000" b="1" dirty="0">
              <a:solidFill>
                <a:srgbClr val="00B050"/>
              </a:solidFill>
              <a:latin typeface="Calibri" pitchFamily="34" charset="0"/>
            </a:endParaRPr>
          </a:p>
        </p:txBody>
      </p:sp>
      <p:sp>
        <p:nvSpPr>
          <p:cNvPr id="39" name="Rectangle 38"/>
          <p:cNvSpPr/>
          <p:nvPr/>
        </p:nvSpPr>
        <p:spPr>
          <a:xfrm>
            <a:off x="7875896" y="5407020"/>
            <a:ext cx="1219200" cy="4603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000" i="1" dirty="0">
                <a:solidFill>
                  <a:schemeClr val="tx1"/>
                </a:solidFill>
                <a:latin typeface="Calibri" pitchFamily="34" charset="0"/>
              </a:rPr>
              <a:t># All India Rank BTR 2023 / 2022</a:t>
            </a:r>
          </a:p>
        </p:txBody>
      </p:sp>
      <p:sp>
        <p:nvSpPr>
          <p:cNvPr id="26"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16</a:t>
            </a:fld>
            <a:endParaRPr lang="en-US" sz="1200" dirty="0">
              <a:solidFill>
                <a:schemeClr val="bg1"/>
              </a:solidFill>
              <a:latin typeface="Century Gothic" pitchFamily="34" charset="0"/>
            </a:endParaRPr>
          </a:p>
        </p:txBody>
      </p:sp>
      <p:cxnSp>
        <p:nvCxnSpPr>
          <p:cNvPr id="28" name="Straight Arrow Connector 27">
            <a:extLst>
              <a:ext uri="{FF2B5EF4-FFF2-40B4-BE49-F238E27FC236}">
                <a16:creationId xmlns:a16="http://schemas.microsoft.com/office/drawing/2014/main" id="{FA69C9C8-DB67-2740-B993-7F2A51FE9225}"/>
              </a:ext>
            </a:extLst>
          </p:cNvPr>
          <p:cNvCxnSpPr>
            <a:cxnSpLocks/>
          </p:cNvCxnSpPr>
          <p:nvPr/>
        </p:nvCxnSpPr>
        <p:spPr>
          <a:xfrm flipV="1">
            <a:off x="1447799" y="1524000"/>
            <a:ext cx="1" cy="1030488"/>
          </a:xfrm>
          <a:prstGeom prst="straightConnector1">
            <a:avLst/>
          </a:prstGeom>
          <a:ln>
            <a:solidFill>
              <a:srgbClr val="00B05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761096" y="3299923"/>
            <a:ext cx="558354" cy="246221"/>
          </a:xfrm>
          <a:prstGeom prst="rect">
            <a:avLst/>
          </a:prstGeom>
          <a:noFill/>
          <a:ln>
            <a:noFill/>
          </a:ln>
        </p:spPr>
        <p:txBody>
          <a:bodyPr wrap="square" rtlCol="0">
            <a:spAutoFit/>
          </a:bodyPr>
          <a:lstStyle/>
          <a:p>
            <a:pPr algn="ctr"/>
            <a:r>
              <a:rPr lang="en-US" sz="1000" b="1" dirty="0">
                <a:solidFill>
                  <a:srgbClr val="FF0000"/>
                </a:solidFill>
                <a:latin typeface="Calibri" pitchFamily="34" charset="0"/>
              </a:rPr>
              <a:t>90%</a:t>
            </a:r>
            <a:endParaRPr lang="en-IN" sz="1000" b="1" dirty="0">
              <a:solidFill>
                <a:srgbClr val="FF0000"/>
              </a:solidFill>
              <a:latin typeface="Calibri" pitchFamily="34" charset="0"/>
            </a:endParaRPr>
          </a:p>
        </p:txBody>
      </p:sp>
      <p:cxnSp>
        <p:nvCxnSpPr>
          <p:cNvPr id="24" name="Straight Arrow Connector 23">
            <a:extLst>
              <a:ext uri="{FF2B5EF4-FFF2-40B4-BE49-F238E27FC236}">
                <a16:creationId xmlns:a16="http://schemas.microsoft.com/office/drawing/2014/main" id="{FA69C9C8-DB67-2740-B993-7F2A51FE9225}"/>
              </a:ext>
            </a:extLst>
          </p:cNvPr>
          <p:cNvCxnSpPr>
            <a:cxnSpLocks/>
          </p:cNvCxnSpPr>
          <p:nvPr/>
        </p:nvCxnSpPr>
        <p:spPr>
          <a:xfrm>
            <a:off x="4191000" y="1947845"/>
            <a:ext cx="0" cy="2852755"/>
          </a:xfrm>
          <a:prstGeom prst="straightConnector1">
            <a:avLst/>
          </a:prstGeom>
          <a:ln>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989160" y="2977488"/>
            <a:ext cx="558354" cy="246221"/>
          </a:xfrm>
          <a:prstGeom prst="rect">
            <a:avLst/>
          </a:prstGeom>
          <a:noFill/>
          <a:ln>
            <a:noFill/>
          </a:ln>
        </p:spPr>
        <p:txBody>
          <a:bodyPr wrap="square" rtlCol="0">
            <a:spAutoFit/>
          </a:bodyPr>
          <a:lstStyle/>
          <a:p>
            <a:pPr algn="ctr"/>
            <a:r>
              <a:rPr lang="en-US" sz="1000" b="1" dirty="0">
                <a:solidFill>
                  <a:srgbClr val="00B050"/>
                </a:solidFill>
                <a:latin typeface="Calibri" pitchFamily="34" charset="0"/>
              </a:rPr>
              <a:t>708%</a:t>
            </a:r>
            <a:endParaRPr lang="en-IN" sz="1000" b="1" dirty="0">
              <a:solidFill>
                <a:srgbClr val="00B050"/>
              </a:solidFill>
              <a:latin typeface="Calibri" pitchFamily="34" charset="0"/>
            </a:endParaRPr>
          </a:p>
        </p:txBody>
      </p:sp>
      <p:cxnSp>
        <p:nvCxnSpPr>
          <p:cNvPr id="31" name="Straight Arrow Connector 30">
            <a:extLst>
              <a:ext uri="{FF2B5EF4-FFF2-40B4-BE49-F238E27FC236}">
                <a16:creationId xmlns:a16="http://schemas.microsoft.com/office/drawing/2014/main" id="{FA69C9C8-DB67-2740-B993-7F2A51FE9225}"/>
              </a:ext>
            </a:extLst>
          </p:cNvPr>
          <p:cNvCxnSpPr>
            <a:cxnSpLocks/>
          </p:cNvCxnSpPr>
          <p:nvPr/>
        </p:nvCxnSpPr>
        <p:spPr>
          <a:xfrm flipV="1">
            <a:off x="2237095" y="3226950"/>
            <a:ext cx="1" cy="1659612"/>
          </a:xfrm>
          <a:prstGeom prst="straightConnector1">
            <a:avLst/>
          </a:prstGeom>
          <a:ln>
            <a:solidFill>
              <a:srgbClr val="00B050"/>
            </a:solidFill>
            <a:prstDash val="sysDot"/>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926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p:nvPr>
            <p:extLst>
              <p:ext uri="{D42A27DB-BD31-4B8C-83A1-F6EECF244321}">
                <p14:modId xmlns:p14="http://schemas.microsoft.com/office/powerpoint/2010/main" val="215716550"/>
              </p:ext>
            </p:extLst>
          </p:nvPr>
        </p:nvGraphicFramePr>
        <p:xfrm>
          <a:off x="2971800" y="3860173"/>
          <a:ext cx="2209800" cy="2312027"/>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53000" y="1477403"/>
            <a:ext cx="800264" cy="2050497"/>
          </a:xfrm>
          <a:prstGeom prst="rect">
            <a:avLst/>
          </a:prstGeom>
          <a:effectLst>
            <a:outerShdw blurRad="571500" dist="330200" dir="21540000" sx="66000" sy="66000" algn="tl" rotWithShape="0">
              <a:prstClr val="black">
                <a:alpha val="40000"/>
              </a:prstClr>
            </a:outerShdw>
          </a:effectLst>
        </p:spPr>
      </p:pic>
      <p:graphicFrame>
        <p:nvGraphicFramePr>
          <p:cNvPr id="22" name="Chart 21"/>
          <p:cNvGraphicFramePr/>
          <p:nvPr>
            <p:extLst>
              <p:ext uri="{D42A27DB-BD31-4B8C-83A1-F6EECF244321}">
                <p14:modId xmlns:p14="http://schemas.microsoft.com/office/powerpoint/2010/main" val="3200033690"/>
              </p:ext>
            </p:extLst>
          </p:nvPr>
        </p:nvGraphicFramePr>
        <p:xfrm>
          <a:off x="345319" y="3837621"/>
          <a:ext cx="2209800" cy="231202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p:nvPr>
            <p:extLst>
              <p:ext uri="{D42A27DB-BD31-4B8C-83A1-F6EECF244321}">
                <p14:modId xmlns:p14="http://schemas.microsoft.com/office/powerpoint/2010/main" val="4224430509"/>
              </p:ext>
            </p:extLst>
          </p:nvPr>
        </p:nvGraphicFramePr>
        <p:xfrm>
          <a:off x="712468" y="889285"/>
          <a:ext cx="3811256" cy="2918081"/>
        </p:xfrm>
        <a:graphic>
          <a:graphicData uri="http://schemas.openxmlformats.org/drawingml/2006/chart">
            <c:chart xmlns:c="http://schemas.openxmlformats.org/drawingml/2006/chart" xmlns:r="http://schemas.openxmlformats.org/officeDocument/2006/relationships" r:id="rId5"/>
          </a:graphicData>
        </a:graphic>
      </p:graphicFrame>
      <p:sp>
        <p:nvSpPr>
          <p:cNvPr id="6" name="Title 5"/>
          <p:cNvSpPr txBox="1">
            <a:spLocks/>
          </p:cNvSpPr>
          <p:nvPr/>
        </p:nvSpPr>
        <p:spPr>
          <a:xfrm>
            <a:off x="1066800" y="0"/>
            <a:ext cx="8077200" cy="762002"/>
          </a:xfrm>
          <a:prstGeom prst="rect">
            <a:avLst/>
          </a:prstGeom>
        </p:spPr>
        <p:txBody>
          <a:bodyPr vert="horz" lIns="91440" tIns="45720" rIns="91440" bIns="45720" rtlCol="0" anchor="ctr">
            <a:noAutofit/>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400" dirty="0"/>
              <a:t>Conscious and Sub-conscious Trust (2022)</a:t>
            </a:r>
          </a:p>
          <a:p>
            <a:pPr>
              <a:lnSpc>
                <a:spcPct val="100000"/>
              </a:lnSpc>
            </a:pPr>
            <a:r>
              <a:rPr lang="en-IN" sz="2000" dirty="0"/>
              <a:t>Brand A, </a:t>
            </a:r>
            <a:r>
              <a:rPr lang="it-IT" sz="2000" dirty="0"/>
              <a:t>Brand B &amp; Brand C</a:t>
            </a:r>
            <a:endParaRPr lang="en-GB" sz="2000" dirty="0"/>
          </a:p>
        </p:txBody>
      </p:sp>
      <p:sp>
        <p:nvSpPr>
          <p:cNvPr id="27" name="TextBox 38"/>
          <p:cNvSpPr txBox="1"/>
          <p:nvPr/>
        </p:nvSpPr>
        <p:spPr>
          <a:xfrm>
            <a:off x="3741286" y="5866835"/>
            <a:ext cx="760978"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latin typeface="Calibri" panose="020F0502020204030204" pitchFamily="34" charset="0"/>
              </a:rPr>
              <a:t>Brand C</a:t>
            </a:r>
          </a:p>
        </p:txBody>
      </p:sp>
      <p:sp>
        <p:nvSpPr>
          <p:cNvPr id="29" name="TextBox 38"/>
          <p:cNvSpPr txBox="1"/>
          <p:nvPr/>
        </p:nvSpPr>
        <p:spPr>
          <a:xfrm>
            <a:off x="766256" y="5866836"/>
            <a:ext cx="767390"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latin typeface="Calibri" panose="020F0502020204030204" pitchFamily="34" charset="0"/>
              </a:rPr>
              <a:t>Brand B</a:t>
            </a:r>
          </a:p>
        </p:txBody>
      </p:sp>
      <p:sp>
        <p:nvSpPr>
          <p:cNvPr id="28" name="TextBox 27"/>
          <p:cNvSpPr txBox="1"/>
          <p:nvPr/>
        </p:nvSpPr>
        <p:spPr>
          <a:xfrm>
            <a:off x="6303768" y="5866835"/>
            <a:ext cx="2046459" cy="338554"/>
          </a:xfrm>
          <a:prstGeom prst="rect">
            <a:avLst/>
          </a:prstGeom>
          <a:noFill/>
        </p:spPr>
        <p:txBody>
          <a:bodyPr wrap="square" rtlCol="0">
            <a:spAutoFit/>
          </a:bodyPr>
          <a:lstStyle/>
          <a:p>
            <a:pPr algn="ctr"/>
            <a:r>
              <a:rPr lang="en-US" sz="1600" b="1" i="1" dirty="0">
                <a:solidFill>
                  <a:schemeClr val="bg1">
                    <a:lumMod val="50000"/>
                  </a:schemeClr>
                </a:solidFill>
                <a:latin typeface="Calibri" panose="020F0502020204030204" pitchFamily="34" charset="0"/>
              </a:rPr>
              <a:t>Ideal Ratio: 50%:50%</a:t>
            </a:r>
          </a:p>
        </p:txBody>
      </p:sp>
      <p:sp>
        <p:nvSpPr>
          <p:cNvPr id="35" name="Rectangle 34"/>
          <p:cNvSpPr/>
          <p:nvPr/>
        </p:nvSpPr>
        <p:spPr>
          <a:xfrm>
            <a:off x="1296351" y="3563426"/>
            <a:ext cx="155336" cy="156411"/>
          </a:xfrm>
          <a:prstGeom prst="rect">
            <a:avLst/>
          </a:prstGeom>
          <a:solidFill>
            <a:srgbClr val="2F58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Calibri" panose="020F0502020204030204" pitchFamily="34" charset="0"/>
            </a:endParaRPr>
          </a:p>
        </p:txBody>
      </p:sp>
      <p:sp>
        <p:nvSpPr>
          <p:cNvPr id="36" name="Rectangle 35"/>
          <p:cNvSpPr/>
          <p:nvPr/>
        </p:nvSpPr>
        <p:spPr>
          <a:xfrm>
            <a:off x="3489411" y="3567236"/>
            <a:ext cx="155336" cy="156411"/>
          </a:xfrm>
          <a:prstGeom prst="rect">
            <a:avLst/>
          </a:prstGeom>
          <a:solidFill>
            <a:srgbClr val="83A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Calibri" panose="020F0502020204030204" pitchFamily="34" charset="0"/>
            </a:endParaRPr>
          </a:p>
        </p:txBody>
      </p:sp>
      <p:sp>
        <p:nvSpPr>
          <p:cNvPr id="39" name="TextBox 38"/>
          <p:cNvSpPr txBox="1"/>
          <p:nvPr/>
        </p:nvSpPr>
        <p:spPr>
          <a:xfrm>
            <a:off x="1507169" y="3480028"/>
            <a:ext cx="1962397" cy="400110"/>
          </a:xfrm>
          <a:prstGeom prst="rect">
            <a:avLst/>
          </a:prstGeom>
          <a:noFill/>
        </p:spPr>
        <p:txBody>
          <a:bodyPr wrap="none" rtlCol="0">
            <a:spAutoFit/>
          </a:bodyPr>
          <a:lstStyle/>
          <a:p>
            <a:r>
              <a:rPr lang="en-US" sz="1000" i="1" dirty="0">
                <a:latin typeface="Calibri" panose="020F0502020204030204" pitchFamily="34" charset="0"/>
              </a:rPr>
              <a:t>Dark colour shade : Sub-conscious </a:t>
            </a:r>
          </a:p>
          <a:p>
            <a:r>
              <a:rPr lang="en-US" sz="1000" i="1" dirty="0">
                <a:latin typeface="Calibri" panose="020F0502020204030204" pitchFamily="34" charset="0"/>
              </a:rPr>
              <a:t>(Decider)</a:t>
            </a:r>
          </a:p>
        </p:txBody>
      </p:sp>
      <p:sp>
        <p:nvSpPr>
          <p:cNvPr id="40" name="TextBox 39"/>
          <p:cNvSpPr txBox="1"/>
          <p:nvPr/>
        </p:nvSpPr>
        <p:spPr>
          <a:xfrm>
            <a:off x="3718540" y="3493041"/>
            <a:ext cx="1733167" cy="400110"/>
          </a:xfrm>
          <a:prstGeom prst="rect">
            <a:avLst/>
          </a:prstGeom>
          <a:noFill/>
        </p:spPr>
        <p:txBody>
          <a:bodyPr wrap="none" rtlCol="0">
            <a:spAutoFit/>
          </a:bodyPr>
          <a:lstStyle/>
          <a:p>
            <a:r>
              <a:rPr lang="en-US" sz="1000" i="1" dirty="0">
                <a:latin typeface="Calibri" panose="020F0502020204030204" pitchFamily="34" charset="0"/>
              </a:rPr>
              <a:t>Light colour shade : Conscious</a:t>
            </a:r>
          </a:p>
          <a:p>
            <a:r>
              <a:rPr lang="en-US" sz="1000" i="1" dirty="0">
                <a:latin typeface="Calibri" panose="020F0502020204030204" pitchFamily="34" charset="0"/>
              </a:rPr>
              <a:t>(Learner)</a:t>
            </a:r>
          </a:p>
        </p:txBody>
      </p:sp>
      <p:sp>
        <p:nvSpPr>
          <p:cNvPr id="41" name="TextBox 40"/>
          <p:cNvSpPr txBox="1"/>
          <p:nvPr/>
        </p:nvSpPr>
        <p:spPr>
          <a:xfrm>
            <a:off x="244116" y="3516028"/>
            <a:ext cx="816249" cy="246221"/>
          </a:xfrm>
          <a:prstGeom prst="rect">
            <a:avLst/>
          </a:prstGeom>
          <a:noFill/>
        </p:spPr>
        <p:txBody>
          <a:bodyPr wrap="none" rtlCol="0">
            <a:spAutoFit/>
          </a:bodyPr>
          <a:lstStyle/>
          <a:p>
            <a:r>
              <a:rPr lang="en-US" sz="1000" dirty="0">
                <a:latin typeface="Calibri" panose="020F0502020204030204" pitchFamily="34" charset="0"/>
              </a:rPr>
              <a:t>e.g. Brand A</a:t>
            </a:r>
          </a:p>
        </p:txBody>
      </p:sp>
      <p:sp>
        <p:nvSpPr>
          <p:cNvPr id="42" name="TextBox 38"/>
          <p:cNvSpPr txBox="1"/>
          <p:nvPr/>
        </p:nvSpPr>
        <p:spPr>
          <a:xfrm>
            <a:off x="2311560" y="851414"/>
            <a:ext cx="775405"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latin typeface="Calibri" panose="020F0502020204030204" pitchFamily="34" charset="0"/>
              </a:rPr>
              <a:t>Brand A</a:t>
            </a:r>
          </a:p>
        </p:txBody>
      </p:sp>
      <p:sp>
        <p:nvSpPr>
          <p:cNvPr id="25" name="Rectangular Callout 24"/>
          <p:cNvSpPr/>
          <p:nvPr/>
        </p:nvSpPr>
        <p:spPr>
          <a:xfrm>
            <a:off x="5753264" y="959108"/>
            <a:ext cx="3316103" cy="2462213"/>
          </a:xfrm>
          <a:prstGeom prst="wedgeRectCallout">
            <a:avLst>
              <a:gd name="adj1" fmla="val -48955"/>
              <a:gd name="adj2" fmla="val 10300"/>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b="1" dirty="0">
                <a:solidFill>
                  <a:srgbClr val="2F5897"/>
                </a:solidFill>
                <a:latin typeface="Tw Cen MT" panose="020B0602020104020603" pitchFamily="34" charset="0"/>
                <a:cs typeface="Calibri" pitchFamily="34" charset="0"/>
              </a:rPr>
              <a:t>“</a:t>
            </a:r>
            <a:r>
              <a:rPr lang="en-US" sz="1400" b="1" dirty="0">
                <a:solidFill>
                  <a:schemeClr val="accent1">
                    <a:lumMod val="50000"/>
                  </a:schemeClr>
                </a:solidFill>
                <a:latin typeface="Tw Cen MT" panose="020B0602020104020603" pitchFamily="34" charset="0"/>
                <a:cs typeface="Calibri" pitchFamily="34" charset="0"/>
              </a:rPr>
              <a:t>The difference between Brand A and Brand C consumers is the way they interact with the brand”</a:t>
            </a:r>
          </a:p>
          <a:p>
            <a:endParaRPr lang="en-US" sz="1400" dirty="0">
              <a:solidFill>
                <a:srgbClr val="FF0000"/>
              </a:solidFill>
              <a:latin typeface="Tw Cen MT" panose="020B0602020104020603" pitchFamily="34" charset="0"/>
              <a:cs typeface="Calibri" pitchFamily="34" charset="0"/>
            </a:endParaRPr>
          </a:p>
          <a:p>
            <a:pPr marL="285750" indent="-285750">
              <a:buFont typeface="Arial" panose="020B0604020202020204" pitchFamily="34" charset="0"/>
              <a:buChar char="•"/>
            </a:pPr>
            <a:r>
              <a:rPr lang="en-US" sz="1400" dirty="0">
                <a:latin typeface="Tw Cen MT" panose="020B0602020104020603" pitchFamily="34" charset="0"/>
                <a:cs typeface="Calibri" pitchFamily="34" charset="0"/>
              </a:rPr>
              <a:t>Brand A consumers have a greater subliminal pull to the brand, but the brand less successful in engaging newer audiences (as it was also with Trust)</a:t>
            </a:r>
          </a:p>
          <a:p>
            <a:pPr marL="285750" indent="-285750">
              <a:buFont typeface="Arial" panose="020B0604020202020204" pitchFamily="34" charset="0"/>
              <a:buChar char="•"/>
            </a:pPr>
            <a:endParaRPr lang="en-US" sz="1400" dirty="0">
              <a:latin typeface="Tw Cen MT" panose="020B0602020104020603" pitchFamily="34" charset="0"/>
              <a:cs typeface="Calibri" pitchFamily="34" charset="0"/>
            </a:endParaRPr>
          </a:p>
          <a:p>
            <a:pPr marL="285750" indent="-285750">
              <a:buFont typeface="Arial" panose="020B0604020202020204" pitchFamily="34" charset="0"/>
              <a:buChar char="•"/>
            </a:pPr>
            <a:r>
              <a:rPr lang="en-US" sz="1400" dirty="0">
                <a:latin typeface="Tw Cen MT" panose="020B0602020104020603" pitchFamily="34" charset="0"/>
                <a:cs typeface="Calibri" pitchFamily="34" charset="0"/>
              </a:rPr>
              <a:t>Brand C has a healthy mixture of both Conscious and Sub-Conscious Trust. </a:t>
            </a:r>
          </a:p>
        </p:txBody>
      </p:sp>
      <p:sp>
        <p:nvSpPr>
          <p:cNvPr id="24"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17</a:t>
            </a:fld>
            <a:endParaRPr lang="en-US" sz="1200" dirty="0">
              <a:solidFill>
                <a:schemeClr val="bg1"/>
              </a:solidFill>
              <a:latin typeface="Century Gothic" pitchFamily="34" charset="0"/>
            </a:endParaRPr>
          </a:p>
        </p:txBody>
      </p:sp>
    </p:spTree>
    <p:extLst>
      <p:ext uri="{BB962C8B-B14F-4D97-AF65-F5344CB8AC3E}">
        <p14:creationId xmlns:p14="http://schemas.microsoft.com/office/powerpoint/2010/main" val="146861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0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900"/>
                                        <p:tgtEl>
                                          <p:spTgt spid="4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21" presetClass="entr" presetSubtype="1" fill="hold" grpId="0" nodeType="withEffect">
                                  <p:stCondLst>
                                    <p:cond delay="1100"/>
                                  </p:stCondLst>
                                  <p:childTnLst>
                                    <p:set>
                                      <p:cBhvr>
                                        <p:cTn id="18" dur="1" fill="hold">
                                          <p:stCondLst>
                                            <p:cond delay="0"/>
                                          </p:stCondLst>
                                        </p:cTn>
                                        <p:tgtEl>
                                          <p:spTgt spid="19"/>
                                        </p:tgtEl>
                                        <p:attrNameLst>
                                          <p:attrName>style.visibility</p:attrName>
                                        </p:attrNameLst>
                                      </p:cBhvr>
                                      <p:to>
                                        <p:strVal val="visible"/>
                                      </p:to>
                                    </p:set>
                                    <p:animEffect transition="in" filter="wheel(1)">
                                      <p:cBhvr>
                                        <p:cTn id="19" dur="1300"/>
                                        <p:tgtEl>
                                          <p:spTgt spid="19"/>
                                        </p:tgtEl>
                                      </p:cBhvr>
                                    </p:animEffect>
                                  </p:childTnLst>
                                </p:cTn>
                              </p:par>
                              <p:par>
                                <p:cTn id="20" presetID="21" presetClass="entr" presetSubtype="1" fill="hold" grpId="0" nodeType="withEffect">
                                  <p:stCondLst>
                                    <p:cond delay="2300"/>
                                  </p:stCondLst>
                                  <p:childTnLst>
                                    <p:set>
                                      <p:cBhvr>
                                        <p:cTn id="21" dur="1" fill="hold">
                                          <p:stCondLst>
                                            <p:cond delay="0"/>
                                          </p:stCondLst>
                                        </p:cTn>
                                        <p:tgtEl>
                                          <p:spTgt spid="22"/>
                                        </p:tgtEl>
                                        <p:attrNameLst>
                                          <p:attrName>style.visibility</p:attrName>
                                        </p:attrNameLst>
                                      </p:cBhvr>
                                      <p:to>
                                        <p:strVal val="visible"/>
                                      </p:to>
                                    </p:set>
                                    <p:animEffect transition="in" filter="wheel(1)">
                                      <p:cBhvr>
                                        <p:cTn id="22" dur="13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1"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Graphic spid="22" grpId="0">
        <p:bldAsOne/>
      </p:bldGraphic>
      <p:bldGraphic spid="18" grpId="0">
        <p:bldAsOne/>
      </p:bldGraphic>
      <p:bldP spid="27" grpId="0"/>
      <p:bldP spid="29" grpId="0"/>
      <p:bldP spid="42" grpId="0"/>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57400"/>
            <a:ext cx="9151374" cy="707886"/>
          </a:xfrm>
          <a:prstGeom prst="rect">
            <a:avLst/>
          </a:prstGeom>
        </p:spPr>
        <p:txBody>
          <a:bodyPr wrap="square">
            <a:spAutoFit/>
          </a:bodyPr>
          <a:lstStyle/>
          <a:p>
            <a:pPr algn="ctr"/>
            <a:r>
              <a:rPr lang="en-US" sz="4000" b="1" cap="all" dirty="0">
                <a:ln w="9000" cmpd="sng">
                  <a:solidFill>
                    <a:srgbClr val="006666"/>
                  </a:solidFill>
                  <a:prstDash val="solid"/>
                </a:ln>
                <a:solidFill>
                  <a:srgbClr val="006666"/>
                </a:solidFill>
                <a:effectLst>
                  <a:reflection blurRad="12700" stA="28000" endPos="45000" dist="1000" dir="5400000" sy="-100000" algn="bl" rotWithShape="0"/>
                </a:effectLst>
                <a:latin typeface="Agency FB" panose="020B0503020202020204" pitchFamily="34" charset="0"/>
              </a:rPr>
              <a:t>4. Brand Trust ANALYSIS</a:t>
            </a:r>
          </a:p>
        </p:txBody>
      </p:sp>
      <p:cxnSp>
        <p:nvCxnSpPr>
          <p:cNvPr id="3" name="Straight Connector 2"/>
          <p:cNvCxnSpPr/>
          <p:nvPr/>
        </p:nvCxnSpPr>
        <p:spPr>
          <a:xfrm>
            <a:off x="3124200" y="3550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4724400" y="3550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C:\Users\MUM-TRA-04D\Desktop\PPT\TRA-LOGO-(QT)-Blac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2908" y="4383551"/>
            <a:ext cx="545864" cy="8177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478343" y="3048000"/>
            <a:ext cx="4684457" cy="353943"/>
          </a:xfrm>
          <a:prstGeom prst="rect">
            <a:avLst/>
          </a:prstGeom>
          <a:noFill/>
        </p:spPr>
        <p:txBody>
          <a:bodyPr wrap="square" rtlCol="0">
            <a:spAutoFit/>
          </a:bodyPr>
          <a:lstStyle/>
          <a:p>
            <a:r>
              <a:rPr lang="en-US" sz="1700" dirty="0">
                <a:latin typeface="Calibri" panose="020F0502020204030204" pitchFamily="34" charset="0"/>
              </a:rPr>
              <a:t>(Compared with Brand A, Brand B and Brand C)</a:t>
            </a:r>
          </a:p>
        </p:txBody>
      </p:sp>
    </p:spTree>
    <p:extLst>
      <p:ext uri="{BB962C8B-B14F-4D97-AF65-F5344CB8AC3E}">
        <p14:creationId xmlns:p14="http://schemas.microsoft.com/office/powerpoint/2010/main" val="3364188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22EB1A10-EB51-F444-AEC9-B9604FF59E51}"/>
              </a:ext>
            </a:extLst>
          </p:cNvPr>
          <p:cNvGraphicFramePr/>
          <p:nvPr>
            <p:extLst>
              <p:ext uri="{D42A27DB-BD31-4B8C-83A1-F6EECF244321}">
                <p14:modId xmlns:p14="http://schemas.microsoft.com/office/powerpoint/2010/main" val="51899333"/>
              </p:ext>
            </p:extLst>
          </p:nvPr>
        </p:nvGraphicFramePr>
        <p:xfrm>
          <a:off x="838199" y="970051"/>
          <a:ext cx="7391401" cy="36322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5">
            <a:extLst>
              <a:ext uri="{FF2B5EF4-FFF2-40B4-BE49-F238E27FC236}">
                <a16:creationId xmlns:a16="http://schemas.microsoft.com/office/drawing/2014/main" id="{FD9BD8AA-DFC8-2543-BC1A-D3E31F86CCFD}"/>
              </a:ext>
            </a:extLst>
          </p:cNvPr>
          <p:cNvSpPr txBox="1">
            <a:spLocks/>
          </p:cNvSpPr>
          <p:nvPr/>
        </p:nvSpPr>
        <p:spPr>
          <a:xfrm>
            <a:off x="1066799" y="76200"/>
            <a:ext cx="7391401" cy="685802"/>
          </a:xfrm>
          <a:prstGeom prst="rect">
            <a:avLst/>
          </a:prstGeom>
        </p:spPr>
        <p:txBody>
          <a:bodyPr vert="horz" lIns="91440" tIns="45720" rIns="91440" bIns="45720" rtlCol="0" anchor="ctr" anchorCtr="0">
            <a:noAutofit/>
          </a:bodyPr>
          <a:lstStyle>
            <a:defPPr>
              <a:defRPr lang="en-US"/>
            </a:defPPr>
            <a:lvl1pPr lvl="0" algn="ctr">
              <a:spcBef>
                <a:spcPct val="0"/>
              </a:spcBef>
              <a:defRPr sz="2400">
                <a:solidFill>
                  <a:schemeClr val="bg1"/>
                </a:solidFill>
              </a:defRPr>
            </a:lvl1pPr>
          </a:lstStyle>
          <a:p>
            <a:r>
              <a:rPr lang="en-IN" dirty="0">
                <a:latin typeface="+mj-lt"/>
              </a:rPr>
              <a:t>Brand Trust and Usage Comparison</a:t>
            </a:r>
            <a:endParaRPr lang="en-US" dirty="0">
              <a:latin typeface="+mj-lt"/>
            </a:endParaRPr>
          </a:p>
        </p:txBody>
      </p:sp>
      <p:sp>
        <p:nvSpPr>
          <p:cNvPr id="4" name="TextBox 3">
            <a:extLst>
              <a:ext uri="{FF2B5EF4-FFF2-40B4-BE49-F238E27FC236}">
                <a16:creationId xmlns:a16="http://schemas.microsoft.com/office/drawing/2014/main" id="{1D83B7B8-C281-A140-9315-59A5EE5771E3}"/>
              </a:ext>
            </a:extLst>
          </p:cNvPr>
          <p:cNvSpPr txBox="1"/>
          <p:nvPr/>
        </p:nvSpPr>
        <p:spPr>
          <a:xfrm>
            <a:off x="499645" y="1600200"/>
            <a:ext cx="338554" cy="2184400"/>
          </a:xfrm>
          <a:prstGeom prst="rect">
            <a:avLst/>
          </a:prstGeom>
          <a:noFill/>
        </p:spPr>
        <p:txBody>
          <a:bodyPr vert="vert270" wrap="square" rtlCol="0">
            <a:spAutoFit/>
          </a:bodyPr>
          <a:lstStyle/>
          <a:p>
            <a:pPr algn="ctr"/>
            <a:r>
              <a:rPr lang="en-US" sz="1000" dirty="0">
                <a:latin typeface="Calibri" panose="020F0502020204030204" pitchFamily="34" charset="0"/>
              </a:rPr>
              <a:t>Brand Trust Index (BDI)</a:t>
            </a:r>
          </a:p>
        </p:txBody>
      </p:sp>
      <p:sp>
        <p:nvSpPr>
          <p:cNvPr id="5" name="TextBox 4">
            <a:extLst>
              <a:ext uri="{FF2B5EF4-FFF2-40B4-BE49-F238E27FC236}">
                <a16:creationId xmlns:a16="http://schemas.microsoft.com/office/drawing/2014/main" id="{70062FB5-6C51-4340-BE74-5ACD38C91C1F}"/>
              </a:ext>
            </a:extLst>
          </p:cNvPr>
          <p:cNvSpPr txBox="1"/>
          <p:nvPr/>
        </p:nvSpPr>
        <p:spPr>
          <a:xfrm rot="10800000">
            <a:off x="8172015" y="1376791"/>
            <a:ext cx="338554" cy="2590800"/>
          </a:xfrm>
          <a:prstGeom prst="rect">
            <a:avLst/>
          </a:prstGeom>
          <a:noFill/>
        </p:spPr>
        <p:txBody>
          <a:bodyPr vert="vert270" wrap="square" rtlCol="0">
            <a:spAutoFit/>
          </a:bodyPr>
          <a:lstStyle/>
          <a:p>
            <a:pPr algn="ctr"/>
            <a:r>
              <a:rPr lang="en-US" sz="1000" dirty="0">
                <a:latin typeface="Calibri" panose="020F0502020204030204" pitchFamily="34" charset="0"/>
              </a:rPr>
              <a:t>Brand Usage</a:t>
            </a:r>
          </a:p>
        </p:txBody>
      </p:sp>
      <p:sp>
        <p:nvSpPr>
          <p:cNvPr id="6" name="Rectangular Callout 5">
            <a:extLst>
              <a:ext uri="{FF2B5EF4-FFF2-40B4-BE49-F238E27FC236}">
                <a16:creationId xmlns:a16="http://schemas.microsoft.com/office/drawing/2014/main" id="{6B6AA153-7D78-984D-A7BF-444F91C61357}"/>
              </a:ext>
            </a:extLst>
          </p:cNvPr>
          <p:cNvSpPr/>
          <p:nvPr/>
        </p:nvSpPr>
        <p:spPr>
          <a:xfrm>
            <a:off x="1066800" y="4616004"/>
            <a:ext cx="7149700" cy="1623521"/>
          </a:xfrm>
          <a:prstGeom prst="wedgeRectCallout">
            <a:avLst>
              <a:gd name="adj1" fmla="val -46950"/>
              <a:gd name="adj2" fmla="val 11562"/>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marL="285750" indent="-285750">
              <a:buFont typeface="Arial" pitchFamily="34" charset="0"/>
              <a:buChar char="•"/>
            </a:pPr>
            <a:endParaRPr lang="en-US" sz="800" dirty="0">
              <a:solidFill>
                <a:srgbClr val="FF0000"/>
              </a:solidFill>
              <a:latin typeface="Tw Cen MT" panose="020B0602020104020603" pitchFamily="34" charset="0"/>
              <a:cs typeface="Calibri" pitchFamily="34" charset="0"/>
            </a:endParaRPr>
          </a:p>
          <a:p>
            <a:pPr marL="285750" indent="-285750">
              <a:buFont typeface="Arial" pitchFamily="34" charset="0"/>
              <a:buChar char="•"/>
            </a:pPr>
            <a:r>
              <a:rPr lang="en-US" sz="1400" dirty="0">
                <a:latin typeface="Tw Cen MT" panose="020B0602020104020603" pitchFamily="34" charset="0"/>
                <a:cs typeface="Calibri" pitchFamily="34" charset="0"/>
              </a:rPr>
              <a:t>Brand C Brand Trust Quotient is 72% higher than Brand A, and its’ Brand usage is higher by 80% from Brand A</a:t>
            </a:r>
          </a:p>
          <a:p>
            <a:pPr marL="285750" indent="-285750">
              <a:buFont typeface="Arial" pitchFamily="34" charset="0"/>
              <a:buChar char="•"/>
            </a:pPr>
            <a:endParaRPr lang="en-US" sz="1100" dirty="0">
              <a:solidFill>
                <a:srgbClr val="FF0000"/>
              </a:solidFill>
              <a:latin typeface="Tw Cen MT" panose="020B0602020104020603" pitchFamily="34" charset="0"/>
              <a:cs typeface="Calibri" pitchFamily="34" charset="0"/>
            </a:endParaRPr>
          </a:p>
          <a:p>
            <a:pPr marL="285750" indent="-285750">
              <a:buFont typeface="Arial" pitchFamily="34" charset="0"/>
              <a:buChar char="•"/>
            </a:pPr>
            <a:r>
              <a:rPr lang="en-US" sz="1400" dirty="0">
                <a:latin typeface="Tw Cen MT" panose="020B0602020104020603" pitchFamily="34" charset="0"/>
                <a:cs typeface="Calibri" pitchFamily="34" charset="0"/>
              </a:rPr>
              <a:t>Brand B’s Brand usage is higher by 0.06 times &amp; 94% over that of Brand A</a:t>
            </a:r>
          </a:p>
          <a:p>
            <a:pPr marL="285750" indent="-285750">
              <a:buFont typeface="Arial" pitchFamily="34" charset="0"/>
              <a:buChar char="•"/>
            </a:pPr>
            <a:endParaRPr lang="en-US" sz="1050" dirty="0">
              <a:latin typeface="Tw Cen MT" panose="020B0602020104020603" pitchFamily="34" charset="0"/>
              <a:cs typeface="Calibri" pitchFamily="34" charset="0"/>
            </a:endParaRPr>
          </a:p>
          <a:p>
            <a:pPr marL="285750" indent="-285750">
              <a:buFont typeface="Arial" pitchFamily="34" charset="0"/>
              <a:buChar char="•"/>
            </a:pPr>
            <a:r>
              <a:rPr lang="en-US" sz="1400" dirty="0">
                <a:latin typeface="Tw Cen MT" panose="020B0602020104020603" pitchFamily="34" charset="0"/>
                <a:cs typeface="Calibri" pitchFamily="34" charset="0"/>
              </a:rPr>
              <a:t>Brand Trust &gt; Usage shows there is good opportunity to convert Trust into improved usage</a:t>
            </a:r>
          </a:p>
          <a:p>
            <a:pPr marL="285750" indent="-285750">
              <a:buFont typeface="Arial" pitchFamily="34" charset="0"/>
              <a:buChar char="•"/>
            </a:pPr>
            <a:endParaRPr lang="en-US" sz="1400" dirty="0">
              <a:latin typeface="Tw Cen MT" panose="020B0602020104020603" pitchFamily="34" charset="0"/>
              <a:cs typeface="Calibri" pitchFamily="34" charset="0"/>
            </a:endParaRPr>
          </a:p>
        </p:txBody>
      </p:sp>
      <p:sp>
        <p:nvSpPr>
          <p:cNvPr id="12" name="Rectangle 11"/>
          <p:cNvSpPr/>
          <p:nvPr/>
        </p:nvSpPr>
        <p:spPr>
          <a:xfrm>
            <a:off x="2093659" y="3290248"/>
            <a:ext cx="766685" cy="5897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Calibri" pitchFamily="34" charset="0"/>
              </a:rPr>
              <a:t># 887</a:t>
            </a:r>
            <a:endParaRPr lang="en-IN" sz="1000" b="1" dirty="0">
              <a:solidFill>
                <a:schemeClr val="tx1"/>
              </a:solidFill>
              <a:latin typeface="Calibri" pitchFamily="34" charset="0"/>
            </a:endParaRPr>
          </a:p>
        </p:txBody>
      </p:sp>
      <p:sp>
        <p:nvSpPr>
          <p:cNvPr id="13" name="Rectangle 12"/>
          <p:cNvSpPr/>
          <p:nvPr/>
        </p:nvSpPr>
        <p:spPr>
          <a:xfrm>
            <a:off x="4239904" y="1305321"/>
            <a:ext cx="766685" cy="5897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Calibri" pitchFamily="34" charset="0"/>
              </a:rPr>
              <a:t># 219</a:t>
            </a:r>
            <a:endParaRPr lang="en-IN" sz="1000" b="1" dirty="0">
              <a:solidFill>
                <a:schemeClr val="tx1"/>
              </a:solidFill>
              <a:latin typeface="Calibri" pitchFamily="34" charset="0"/>
            </a:endParaRPr>
          </a:p>
        </p:txBody>
      </p:sp>
      <p:sp>
        <p:nvSpPr>
          <p:cNvPr id="15" name="Rectangle 14"/>
          <p:cNvSpPr/>
          <p:nvPr/>
        </p:nvSpPr>
        <p:spPr>
          <a:xfrm>
            <a:off x="123648" y="4114800"/>
            <a:ext cx="1033409" cy="4069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000" i="1" dirty="0">
                <a:solidFill>
                  <a:schemeClr val="tx1"/>
                </a:solidFill>
                <a:latin typeface="Calibri" pitchFamily="34" charset="0"/>
              </a:rPr>
              <a:t># All India Rank BTR 2023 </a:t>
            </a:r>
          </a:p>
        </p:txBody>
      </p:sp>
      <p:sp>
        <p:nvSpPr>
          <p:cNvPr id="16" name="Rectangle 15"/>
          <p:cNvSpPr/>
          <p:nvPr/>
        </p:nvSpPr>
        <p:spPr>
          <a:xfrm>
            <a:off x="6396115" y="2756719"/>
            <a:ext cx="766685" cy="5897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Calibri" pitchFamily="34" charset="0"/>
              </a:rPr>
              <a:t># 448</a:t>
            </a:r>
            <a:endParaRPr lang="en-IN" sz="1000" b="1" dirty="0">
              <a:solidFill>
                <a:schemeClr val="tx1"/>
              </a:solidFill>
              <a:latin typeface="Calibri" pitchFamily="34" charset="0"/>
            </a:endParaRPr>
          </a:p>
        </p:txBody>
      </p:sp>
      <p:sp>
        <p:nvSpPr>
          <p:cNvPr id="7" name="AutoShape 2" descr="Kalyan Jewellers | Buy Online Gold, Diamonds &amp; Necklace Jewelle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18" name="AutoShape 4" descr="Kalyan Jewellers | Buy Online Gold, Diamonds &amp; Necklace Jewelle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19" name="AutoShape 10" descr="P.C. Chandra Jewellers Pvt. Lt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20" name="AutoShape 12" descr="P.C. Chandra Jewellers Pvt. Ltd."/>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21" name="AutoShape 14" descr="P.C. Chandra Jewellers Pvt. Ltd."/>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22" name="AutoShape 16" descr="P.C. Chandra Jewellers Pvt. Lt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23" name="AutoShape 18" descr="P.C. Chandra Jewellers Pvt. Lt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24"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19</a:t>
            </a:fld>
            <a:endParaRPr lang="en-US" sz="1200" dirty="0">
              <a:solidFill>
                <a:schemeClr val="bg1"/>
              </a:solidFill>
              <a:latin typeface="Century Gothic" pitchFamily="34" charset="0"/>
            </a:endParaRPr>
          </a:p>
        </p:txBody>
      </p:sp>
      <p:sp>
        <p:nvSpPr>
          <p:cNvPr id="25" name="TextBox 24"/>
          <p:cNvSpPr txBox="1"/>
          <p:nvPr/>
        </p:nvSpPr>
        <p:spPr>
          <a:xfrm rot="18664626">
            <a:off x="2841605" y="2417445"/>
            <a:ext cx="829626" cy="400110"/>
          </a:xfrm>
          <a:prstGeom prst="rect">
            <a:avLst/>
          </a:prstGeom>
          <a:noFill/>
        </p:spPr>
        <p:txBody>
          <a:bodyPr wrap="square" rtlCol="0">
            <a:spAutoFit/>
          </a:bodyPr>
          <a:lstStyle/>
          <a:p>
            <a:pPr algn="ctr"/>
            <a:r>
              <a:rPr lang="en-US" sz="2000" b="1" dirty="0">
                <a:solidFill>
                  <a:srgbClr val="FF0000"/>
                </a:solidFill>
                <a:latin typeface="Calibri" panose="020F0502020204030204" pitchFamily="34" charset="0"/>
              </a:rPr>
              <a:t>0.09</a:t>
            </a:r>
            <a:r>
              <a:rPr lang="en-US" sz="1600" b="1" dirty="0">
                <a:solidFill>
                  <a:srgbClr val="FF0000"/>
                </a:solidFill>
                <a:latin typeface="Calibri" panose="020F0502020204030204" pitchFamily="34" charset="0"/>
              </a:rPr>
              <a:t> X</a:t>
            </a:r>
            <a:endParaRPr lang="en-IN" sz="1600" b="1" dirty="0">
              <a:solidFill>
                <a:srgbClr val="FF0000"/>
              </a:solidFill>
              <a:latin typeface="Calibri" panose="020F0502020204030204" pitchFamily="34" charset="0"/>
            </a:endParaRPr>
          </a:p>
        </p:txBody>
      </p:sp>
      <p:cxnSp>
        <p:nvCxnSpPr>
          <p:cNvPr id="26" name="Straight Arrow Connector 25"/>
          <p:cNvCxnSpPr>
            <a:cxnSpLocks/>
          </p:cNvCxnSpPr>
          <p:nvPr/>
        </p:nvCxnSpPr>
        <p:spPr>
          <a:xfrm flipV="1">
            <a:off x="2587525" y="1686126"/>
            <a:ext cx="1668505" cy="1966228"/>
          </a:xfrm>
          <a:prstGeom prst="straightConnector1">
            <a:avLst/>
          </a:prstGeom>
          <a:ln>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674DFDD3-107E-429E-8CDE-41A66F9C93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204604" y="4248942"/>
            <a:ext cx="1143834" cy="2057617"/>
          </a:xfrm>
          <a:prstGeom prst="rect">
            <a:avLst/>
          </a:prstGeom>
          <a:effectLst>
            <a:outerShdw blurRad="431800" dist="292100" dir="20640000" sx="70000" sy="70000" algn="ctr" rotWithShape="0">
              <a:schemeClr val="accent5">
                <a:lumMod val="75000"/>
                <a:alpha val="72000"/>
              </a:schemeClr>
            </a:outerShdw>
          </a:effectLst>
        </p:spPr>
      </p:pic>
      <p:cxnSp>
        <p:nvCxnSpPr>
          <p:cNvPr id="31" name="Straight Arrow Connector 30"/>
          <p:cNvCxnSpPr>
            <a:cxnSpLocks/>
          </p:cNvCxnSpPr>
          <p:nvPr/>
        </p:nvCxnSpPr>
        <p:spPr>
          <a:xfrm flipV="1">
            <a:off x="2833048" y="3132160"/>
            <a:ext cx="3554103" cy="590706"/>
          </a:xfrm>
          <a:prstGeom prst="straightConnector1">
            <a:avLst/>
          </a:prstGeom>
          <a:ln>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rot="20941526">
            <a:off x="3407504" y="3198168"/>
            <a:ext cx="829626" cy="400110"/>
          </a:xfrm>
          <a:prstGeom prst="rect">
            <a:avLst/>
          </a:prstGeom>
          <a:noFill/>
        </p:spPr>
        <p:txBody>
          <a:bodyPr wrap="square" rtlCol="0">
            <a:spAutoFit/>
          </a:bodyPr>
          <a:lstStyle/>
          <a:p>
            <a:pPr algn="ctr"/>
            <a:r>
              <a:rPr lang="en-US" sz="2000" b="1" dirty="0">
                <a:solidFill>
                  <a:srgbClr val="FF0000"/>
                </a:solidFill>
                <a:latin typeface="Calibri" panose="020F0502020204030204" pitchFamily="34" charset="0"/>
              </a:rPr>
              <a:t>0.28</a:t>
            </a:r>
            <a:r>
              <a:rPr lang="en-US" sz="1600" b="1" dirty="0">
                <a:solidFill>
                  <a:srgbClr val="FF0000"/>
                </a:solidFill>
                <a:latin typeface="Calibri" panose="020F0502020204030204" pitchFamily="34" charset="0"/>
              </a:rPr>
              <a:t> X</a:t>
            </a:r>
            <a:endParaRPr lang="en-IN" sz="16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val="376523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Chart 30"/>
          <p:cNvGraphicFramePr/>
          <p:nvPr>
            <p:extLst>
              <p:ext uri="{D42A27DB-BD31-4B8C-83A1-F6EECF244321}">
                <p14:modId xmlns:p14="http://schemas.microsoft.com/office/powerpoint/2010/main" val="965630074"/>
              </p:ext>
            </p:extLst>
          </p:nvPr>
        </p:nvGraphicFramePr>
        <p:xfrm>
          <a:off x="586264" y="990600"/>
          <a:ext cx="6043136" cy="5029200"/>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5"/>
          <p:cNvSpPr txBox="1">
            <a:spLocks/>
          </p:cNvSpPr>
          <p:nvPr/>
        </p:nvSpPr>
        <p:spPr>
          <a:xfrm>
            <a:off x="1104900" y="0"/>
            <a:ext cx="8039100" cy="762000"/>
          </a:xfrm>
          <a:prstGeom prst="rect">
            <a:avLst/>
          </a:prstGeom>
        </p:spPr>
        <p:txBody>
          <a:bodyPr vert="horz" lIns="91440" tIns="45720" rIns="91440" bIns="45720" rtlCol="0" anchor="ctr" anchorCtr="0">
            <a:noAutofit/>
          </a:bodyPr>
          <a:lstStyle>
            <a:defPPr>
              <a:defRPr lang="en-US"/>
            </a:defPPr>
            <a:lvl1pPr lvl="0" algn="ctr">
              <a:spcBef>
                <a:spcPct val="0"/>
              </a:spcBef>
              <a:defRPr sz="2400">
                <a:solidFill>
                  <a:schemeClr val="bg1"/>
                </a:solidFill>
              </a:defRPr>
            </a:lvl1pPr>
          </a:lstStyle>
          <a:p>
            <a:r>
              <a:rPr lang="en-IN" sz="2800" dirty="0">
                <a:latin typeface="+mj-lt"/>
              </a:rPr>
              <a:t>Brand Trust Comparison </a:t>
            </a:r>
            <a:r>
              <a:rPr lang="en-US" sz="2800" dirty="0">
                <a:latin typeface="+mj-lt"/>
              </a:rPr>
              <a:t>: 2021 vs 2022</a:t>
            </a:r>
          </a:p>
          <a:p>
            <a:r>
              <a:rPr lang="en-IN" sz="2000" dirty="0">
                <a:latin typeface="+mj-lt"/>
              </a:rPr>
              <a:t>Brand A, </a:t>
            </a:r>
            <a:r>
              <a:rPr lang="it-IT" sz="2000" dirty="0">
                <a:latin typeface="+mj-lt"/>
              </a:rPr>
              <a:t>Brand B &amp; Brand C</a:t>
            </a:r>
            <a:endParaRPr lang="en-GB" sz="2000" dirty="0">
              <a:latin typeface="+mj-lt"/>
            </a:endParaRPr>
          </a:p>
        </p:txBody>
      </p:sp>
      <p:grpSp>
        <p:nvGrpSpPr>
          <p:cNvPr id="7" name="Group 6"/>
          <p:cNvGrpSpPr/>
          <p:nvPr/>
        </p:nvGrpSpPr>
        <p:grpSpPr>
          <a:xfrm>
            <a:off x="6336053" y="3218646"/>
            <a:ext cx="2504730" cy="764582"/>
            <a:chOff x="6940499" y="3318861"/>
            <a:chExt cx="2078891" cy="764582"/>
          </a:xfrm>
        </p:grpSpPr>
        <p:sp>
          <p:nvSpPr>
            <p:cNvPr id="18" name="Rectangular Callout 17"/>
            <p:cNvSpPr/>
            <p:nvPr/>
          </p:nvSpPr>
          <p:spPr>
            <a:xfrm>
              <a:off x="7437049" y="3569593"/>
              <a:ext cx="1066800" cy="513850"/>
            </a:xfrm>
            <a:prstGeom prst="wedgeRectCallout">
              <a:avLst>
                <a:gd name="adj1" fmla="val -398"/>
                <a:gd name="adj2" fmla="val 145321"/>
              </a:avLst>
            </a:prstGeom>
            <a:solidFill>
              <a:schemeClr val="bg1">
                <a:lumMod val="95000"/>
              </a:schemeClr>
            </a:solidFill>
            <a:ln w="12700">
              <a:solidFill>
                <a:schemeClr val="accent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FF0000"/>
                </a:solidFill>
                <a:latin typeface="Calibri" panose="020F0502020204030204" pitchFamily="34" charset="0"/>
              </a:endParaRPr>
            </a:p>
          </p:txBody>
        </p:sp>
        <p:sp>
          <p:nvSpPr>
            <p:cNvPr id="17" name="Rectangular Callout 16"/>
            <p:cNvSpPr/>
            <p:nvPr/>
          </p:nvSpPr>
          <p:spPr>
            <a:xfrm>
              <a:off x="6940499" y="3318861"/>
              <a:ext cx="2078891" cy="738664"/>
            </a:xfrm>
            <a:prstGeom prst="wedgeRectCallout">
              <a:avLst>
                <a:gd name="adj1" fmla="val -46950"/>
                <a:gd name="adj2" fmla="val 11562"/>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b="1" dirty="0">
                  <a:solidFill>
                    <a:schemeClr val="accent1">
                      <a:lumMod val="50000"/>
                    </a:schemeClr>
                  </a:solidFill>
                  <a:latin typeface="Tw Cen MT" panose="020B0602020104020603" pitchFamily="34" charset="0"/>
                  <a:cs typeface="Calibri" pitchFamily="34" charset="0"/>
                </a:rPr>
                <a:t>“Brand A &amp; Brand C both fell in Trust scores, while Brand B rose over the last report”</a:t>
              </a:r>
            </a:p>
          </p:txBody>
        </p:sp>
      </p:gr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454377" y="4455456"/>
            <a:ext cx="689052" cy="1885469"/>
          </a:xfrm>
          <a:prstGeom prst="rect">
            <a:avLst/>
          </a:prstGeom>
          <a:effectLst>
            <a:outerShdw blurRad="152400" dist="88900" dir="20160000" algn="ctr" rotWithShape="0">
              <a:schemeClr val="accent5">
                <a:lumMod val="75000"/>
                <a:alpha val="32000"/>
              </a:schemeClr>
            </a:outerShdw>
            <a:reflection blurRad="6350" stA="15000" endPos="18000" dir="5400000" sy="-100000" algn="bl" rotWithShape="0"/>
          </a:effectLst>
        </p:spPr>
      </p:pic>
      <p:sp>
        <p:nvSpPr>
          <p:cNvPr id="30" name="TextBox 29"/>
          <p:cNvSpPr txBox="1"/>
          <p:nvPr/>
        </p:nvSpPr>
        <p:spPr>
          <a:xfrm>
            <a:off x="303217" y="2454709"/>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a:t>
            </a:r>
          </a:p>
        </p:txBody>
      </p:sp>
      <p:sp>
        <p:nvSpPr>
          <p:cNvPr id="32" name="Rectangle 31"/>
          <p:cNvSpPr/>
          <p:nvPr/>
        </p:nvSpPr>
        <p:spPr>
          <a:xfrm>
            <a:off x="1219200" y="2270043"/>
            <a:ext cx="184731" cy="253916"/>
          </a:xfrm>
          <a:prstGeom prst="rect">
            <a:avLst/>
          </a:prstGeom>
        </p:spPr>
        <p:txBody>
          <a:bodyPr wrap="none">
            <a:spAutoFit/>
          </a:bodyPr>
          <a:lstStyle/>
          <a:p>
            <a:endParaRPr lang="en-US" sz="1050" dirty="0">
              <a:latin typeface="Calibri" panose="020F0502020204030204" pitchFamily="34" charset="0"/>
            </a:endParaRPr>
          </a:p>
        </p:txBody>
      </p:sp>
      <p:sp>
        <p:nvSpPr>
          <p:cNvPr id="33" name="Rectangle 32"/>
          <p:cNvSpPr/>
          <p:nvPr/>
        </p:nvSpPr>
        <p:spPr>
          <a:xfrm>
            <a:off x="1943100" y="5257800"/>
            <a:ext cx="4953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2F5897"/>
                </a:solidFill>
                <a:latin typeface="Calibri" pitchFamily="34" charset="0"/>
              </a:rPr>
              <a:t>#887</a:t>
            </a:r>
            <a:endParaRPr lang="en-IN" sz="1100" b="1" dirty="0">
              <a:solidFill>
                <a:srgbClr val="2F5897"/>
              </a:solidFill>
              <a:latin typeface="Calibri" pitchFamily="34" charset="0"/>
            </a:endParaRPr>
          </a:p>
        </p:txBody>
      </p:sp>
      <p:sp>
        <p:nvSpPr>
          <p:cNvPr id="37" name="Rectangle 36"/>
          <p:cNvSpPr/>
          <p:nvPr/>
        </p:nvSpPr>
        <p:spPr>
          <a:xfrm>
            <a:off x="5370114" y="1524000"/>
            <a:ext cx="5734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FF9900"/>
                </a:solidFill>
                <a:latin typeface="Calibri" pitchFamily="34" charset="0"/>
              </a:rPr>
              <a:t>#127</a:t>
            </a:r>
            <a:endParaRPr lang="en-IN" sz="1100" b="1" dirty="0">
              <a:solidFill>
                <a:srgbClr val="FF9900"/>
              </a:solidFill>
              <a:latin typeface="Calibri" pitchFamily="34" charset="0"/>
            </a:endParaRPr>
          </a:p>
        </p:txBody>
      </p:sp>
      <p:sp>
        <p:nvSpPr>
          <p:cNvPr id="25" name="TextBox 24">
            <a:extLst>
              <a:ext uri="{FF2B5EF4-FFF2-40B4-BE49-F238E27FC236}">
                <a16:creationId xmlns:a16="http://schemas.microsoft.com/office/drawing/2014/main" id="{8DCDDB03-C6B5-4A4A-B883-7D34D43A3E86}"/>
              </a:ext>
            </a:extLst>
          </p:cNvPr>
          <p:cNvSpPr txBox="1"/>
          <p:nvPr/>
        </p:nvSpPr>
        <p:spPr>
          <a:xfrm rot="16200000">
            <a:off x="1294652" y="4344149"/>
            <a:ext cx="857318" cy="246221"/>
          </a:xfrm>
          <a:prstGeom prst="rect">
            <a:avLst/>
          </a:prstGeom>
          <a:noFill/>
        </p:spPr>
        <p:txBody>
          <a:bodyPr wrap="square" rtlCol="0">
            <a:spAutoFit/>
          </a:bodyPr>
          <a:lstStyle/>
          <a:p>
            <a:r>
              <a:rPr lang="en-US" sz="1000" dirty="0">
                <a:solidFill>
                  <a:srgbClr val="FF0000"/>
                </a:solidFill>
              </a:rPr>
              <a:t>0.1 times</a:t>
            </a:r>
          </a:p>
        </p:txBody>
      </p:sp>
      <p:sp>
        <p:nvSpPr>
          <p:cNvPr id="45" name="Rectangle 44"/>
          <p:cNvSpPr/>
          <p:nvPr/>
        </p:nvSpPr>
        <p:spPr>
          <a:xfrm>
            <a:off x="67997" y="5788792"/>
            <a:ext cx="963547" cy="3645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900" i="1" dirty="0">
                <a:solidFill>
                  <a:schemeClr val="tx1"/>
                </a:solidFill>
                <a:latin typeface="Calibri" panose="020F0502020204030204" pitchFamily="34" charset="0"/>
              </a:rPr>
              <a:t># All India Rank BTR 2023 </a:t>
            </a:r>
          </a:p>
        </p:txBody>
      </p:sp>
      <p:sp>
        <p:nvSpPr>
          <p:cNvPr id="39"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20</a:t>
            </a:fld>
            <a:endParaRPr lang="en-US" sz="1200" dirty="0">
              <a:solidFill>
                <a:schemeClr val="bg1"/>
              </a:solidFill>
              <a:latin typeface="Century Gothic" pitchFamily="34" charset="0"/>
            </a:endParaRPr>
          </a:p>
        </p:txBody>
      </p:sp>
      <p:sp>
        <p:nvSpPr>
          <p:cNvPr id="54" name="TextBox 1">
            <a:extLst>
              <a:ext uri="{FF2B5EF4-FFF2-40B4-BE49-F238E27FC236}">
                <a16:creationId xmlns:a16="http://schemas.microsoft.com/office/drawing/2014/main" id="{0DD2AA8A-855D-9A44-81FE-71858DAA4503}"/>
              </a:ext>
            </a:extLst>
          </p:cNvPr>
          <p:cNvSpPr txBox="1"/>
          <p:nvPr/>
        </p:nvSpPr>
        <p:spPr>
          <a:xfrm>
            <a:off x="3447215" y="3371924"/>
            <a:ext cx="591385" cy="2447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00" dirty="0">
                <a:solidFill>
                  <a:srgbClr val="C00000"/>
                </a:solidFill>
                <a:latin typeface="Calibri" panose="020F0502020204030204" pitchFamily="34" charset="0"/>
                <a:cs typeface="Calibri" panose="020F0502020204030204" pitchFamily="34" charset="0"/>
              </a:rPr>
              <a:t>#219</a:t>
            </a:r>
          </a:p>
        </p:txBody>
      </p:sp>
      <p:sp>
        <p:nvSpPr>
          <p:cNvPr id="55" name="TextBox 1">
            <a:extLst>
              <a:ext uri="{FF2B5EF4-FFF2-40B4-BE49-F238E27FC236}">
                <a16:creationId xmlns:a16="http://schemas.microsoft.com/office/drawing/2014/main" id="{0DD2AA8A-855D-9A44-81FE-71858DAA4503}"/>
              </a:ext>
            </a:extLst>
          </p:cNvPr>
          <p:cNvSpPr txBox="1"/>
          <p:nvPr/>
        </p:nvSpPr>
        <p:spPr>
          <a:xfrm>
            <a:off x="3450128" y="4649741"/>
            <a:ext cx="496091" cy="22705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00" dirty="0">
                <a:solidFill>
                  <a:srgbClr val="C00000"/>
                </a:solidFill>
                <a:latin typeface="Calibri" panose="020F0502020204030204" pitchFamily="34" charset="0"/>
                <a:cs typeface="Calibri" panose="020F0502020204030204" pitchFamily="34" charset="0"/>
              </a:rPr>
              <a:t>#274</a:t>
            </a:r>
          </a:p>
        </p:txBody>
      </p:sp>
      <p:sp>
        <p:nvSpPr>
          <p:cNvPr id="40" name="TextBox 39">
            <a:extLst>
              <a:ext uri="{FF2B5EF4-FFF2-40B4-BE49-F238E27FC236}">
                <a16:creationId xmlns:a16="http://schemas.microsoft.com/office/drawing/2014/main" id="{8DCDDB03-C6B5-4A4A-B883-7D34D43A3E86}"/>
              </a:ext>
            </a:extLst>
          </p:cNvPr>
          <p:cNvSpPr txBox="1"/>
          <p:nvPr/>
        </p:nvSpPr>
        <p:spPr>
          <a:xfrm rot="16200000">
            <a:off x="3130696" y="3934297"/>
            <a:ext cx="924719" cy="246221"/>
          </a:xfrm>
          <a:prstGeom prst="rect">
            <a:avLst/>
          </a:prstGeom>
          <a:noFill/>
        </p:spPr>
        <p:txBody>
          <a:bodyPr wrap="square" rtlCol="0">
            <a:spAutoFit/>
          </a:bodyPr>
          <a:lstStyle/>
          <a:p>
            <a:r>
              <a:rPr lang="en-US" sz="1000" dirty="0">
                <a:solidFill>
                  <a:srgbClr val="00B050"/>
                </a:solidFill>
              </a:rPr>
              <a:t>1.63 times</a:t>
            </a:r>
          </a:p>
        </p:txBody>
      </p:sp>
      <p:sp>
        <p:nvSpPr>
          <p:cNvPr id="41" name="TextBox 40"/>
          <p:cNvSpPr txBox="1"/>
          <p:nvPr/>
        </p:nvSpPr>
        <p:spPr>
          <a:xfrm>
            <a:off x="3621171" y="3962400"/>
            <a:ext cx="493629" cy="246221"/>
          </a:xfrm>
          <a:prstGeom prst="rect">
            <a:avLst/>
          </a:prstGeom>
          <a:noFill/>
        </p:spPr>
        <p:txBody>
          <a:bodyPr wrap="square" rtlCol="0">
            <a:spAutoFit/>
          </a:bodyPr>
          <a:lstStyle/>
          <a:p>
            <a:pPr algn="ctr"/>
            <a:r>
              <a:rPr lang="en-US" sz="1000" b="1" dirty="0">
                <a:solidFill>
                  <a:srgbClr val="00B050"/>
                </a:solidFill>
                <a:latin typeface="Calibri" pitchFamily="34" charset="0"/>
              </a:rPr>
              <a:t>63%</a:t>
            </a:r>
            <a:endParaRPr lang="en-IN" sz="1000" b="1" dirty="0">
              <a:solidFill>
                <a:srgbClr val="00B050"/>
              </a:solidFill>
              <a:latin typeface="Calibri" pitchFamily="34" charset="0"/>
            </a:endParaRPr>
          </a:p>
        </p:txBody>
      </p:sp>
      <p:cxnSp>
        <p:nvCxnSpPr>
          <p:cNvPr id="42" name="Straight Arrow Connector 41">
            <a:extLst>
              <a:ext uri="{FF2B5EF4-FFF2-40B4-BE49-F238E27FC236}">
                <a16:creationId xmlns:a16="http://schemas.microsoft.com/office/drawing/2014/main" id="{DF77E0BB-B79C-9845-A343-633DD84B17AA}"/>
              </a:ext>
            </a:extLst>
          </p:cNvPr>
          <p:cNvCxnSpPr>
            <a:cxnSpLocks/>
          </p:cNvCxnSpPr>
          <p:nvPr/>
        </p:nvCxnSpPr>
        <p:spPr>
          <a:xfrm flipV="1">
            <a:off x="3698174" y="3913496"/>
            <a:ext cx="8141" cy="413595"/>
          </a:xfrm>
          <a:prstGeom prst="straightConnector1">
            <a:avLst/>
          </a:prstGeom>
          <a:ln>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727646" y="4419600"/>
            <a:ext cx="558354" cy="246221"/>
          </a:xfrm>
          <a:prstGeom prst="rect">
            <a:avLst/>
          </a:prstGeom>
          <a:noFill/>
          <a:ln>
            <a:noFill/>
          </a:ln>
        </p:spPr>
        <p:txBody>
          <a:bodyPr wrap="square" rtlCol="0">
            <a:spAutoFit/>
          </a:bodyPr>
          <a:lstStyle/>
          <a:p>
            <a:pPr algn="ctr"/>
            <a:r>
              <a:rPr lang="en-US" sz="1000" b="1" dirty="0">
                <a:solidFill>
                  <a:srgbClr val="FF0000"/>
                </a:solidFill>
                <a:latin typeface="Calibri" pitchFamily="34" charset="0"/>
              </a:rPr>
              <a:t>90%</a:t>
            </a:r>
            <a:endParaRPr lang="en-IN" sz="1000" b="1" dirty="0">
              <a:solidFill>
                <a:srgbClr val="FF0000"/>
              </a:solidFill>
              <a:latin typeface="Calibri" pitchFamily="34" charset="0"/>
            </a:endParaRPr>
          </a:p>
        </p:txBody>
      </p:sp>
      <p:cxnSp>
        <p:nvCxnSpPr>
          <p:cNvPr id="34" name="Straight Arrow Connector 33">
            <a:extLst>
              <a:ext uri="{FF2B5EF4-FFF2-40B4-BE49-F238E27FC236}">
                <a16:creationId xmlns:a16="http://schemas.microsoft.com/office/drawing/2014/main" id="{FA69C9C8-DB67-2740-B993-7F2A51FE9225}"/>
              </a:ext>
            </a:extLst>
          </p:cNvPr>
          <p:cNvCxnSpPr>
            <a:cxnSpLocks/>
          </p:cNvCxnSpPr>
          <p:nvPr/>
        </p:nvCxnSpPr>
        <p:spPr>
          <a:xfrm>
            <a:off x="1828800" y="4003169"/>
            <a:ext cx="0" cy="1330831"/>
          </a:xfrm>
          <a:prstGeom prst="straightConnector1">
            <a:avLst/>
          </a:prstGeom>
          <a:ln>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752600" y="3505200"/>
            <a:ext cx="4953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2F5897"/>
                </a:solidFill>
                <a:latin typeface="Calibri" pitchFamily="34" charset="0"/>
              </a:rPr>
              <a:t>#212</a:t>
            </a:r>
            <a:endParaRPr lang="en-IN" sz="1100" b="1" dirty="0">
              <a:solidFill>
                <a:srgbClr val="2F5897"/>
              </a:solidFill>
              <a:latin typeface="Calibri" pitchFamily="34" charset="0"/>
            </a:endParaRPr>
          </a:p>
        </p:txBody>
      </p:sp>
      <p:sp>
        <p:nvSpPr>
          <p:cNvPr id="36" name="TextBox 35">
            <a:extLst>
              <a:ext uri="{FF2B5EF4-FFF2-40B4-BE49-F238E27FC236}">
                <a16:creationId xmlns:a16="http://schemas.microsoft.com/office/drawing/2014/main" id="{8DCDDB03-C6B5-4A4A-B883-7D34D43A3E86}"/>
              </a:ext>
            </a:extLst>
          </p:cNvPr>
          <p:cNvSpPr txBox="1"/>
          <p:nvPr/>
        </p:nvSpPr>
        <p:spPr>
          <a:xfrm rot="16200000">
            <a:off x="5104652" y="3236580"/>
            <a:ext cx="857318" cy="246221"/>
          </a:xfrm>
          <a:prstGeom prst="rect">
            <a:avLst/>
          </a:prstGeom>
          <a:noFill/>
        </p:spPr>
        <p:txBody>
          <a:bodyPr wrap="square" rtlCol="0">
            <a:spAutoFit/>
          </a:bodyPr>
          <a:lstStyle/>
          <a:p>
            <a:r>
              <a:rPr lang="en-US" sz="1000" dirty="0">
                <a:solidFill>
                  <a:srgbClr val="FF0000"/>
                </a:solidFill>
              </a:rPr>
              <a:t>0.16 times</a:t>
            </a:r>
          </a:p>
        </p:txBody>
      </p:sp>
      <p:sp>
        <p:nvSpPr>
          <p:cNvPr id="43" name="TextBox 42"/>
          <p:cNvSpPr txBox="1"/>
          <p:nvPr/>
        </p:nvSpPr>
        <p:spPr>
          <a:xfrm>
            <a:off x="5537646" y="3312031"/>
            <a:ext cx="558354" cy="246221"/>
          </a:xfrm>
          <a:prstGeom prst="rect">
            <a:avLst/>
          </a:prstGeom>
          <a:noFill/>
          <a:ln>
            <a:noFill/>
          </a:ln>
        </p:spPr>
        <p:txBody>
          <a:bodyPr wrap="square" rtlCol="0">
            <a:spAutoFit/>
          </a:bodyPr>
          <a:lstStyle/>
          <a:p>
            <a:pPr algn="ctr"/>
            <a:r>
              <a:rPr lang="en-US" sz="1000" b="1" dirty="0">
                <a:solidFill>
                  <a:srgbClr val="FF0000"/>
                </a:solidFill>
                <a:latin typeface="Calibri" pitchFamily="34" charset="0"/>
              </a:rPr>
              <a:t>84%</a:t>
            </a:r>
            <a:endParaRPr lang="en-IN" sz="1000" b="1" dirty="0">
              <a:solidFill>
                <a:srgbClr val="FF0000"/>
              </a:solidFill>
              <a:latin typeface="Calibri" pitchFamily="34" charset="0"/>
            </a:endParaRPr>
          </a:p>
        </p:txBody>
      </p:sp>
      <p:cxnSp>
        <p:nvCxnSpPr>
          <p:cNvPr id="44" name="Straight Arrow Connector 43">
            <a:extLst>
              <a:ext uri="{FF2B5EF4-FFF2-40B4-BE49-F238E27FC236}">
                <a16:creationId xmlns:a16="http://schemas.microsoft.com/office/drawing/2014/main" id="{FA69C9C8-DB67-2740-B993-7F2A51FE9225}"/>
              </a:ext>
            </a:extLst>
          </p:cNvPr>
          <p:cNvCxnSpPr>
            <a:cxnSpLocks/>
          </p:cNvCxnSpPr>
          <p:nvPr/>
        </p:nvCxnSpPr>
        <p:spPr>
          <a:xfrm>
            <a:off x="5638800" y="2073236"/>
            <a:ext cx="0" cy="2593414"/>
          </a:xfrm>
          <a:prstGeom prst="straightConnector1">
            <a:avLst/>
          </a:prstGeom>
          <a:ln>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5230620" y="4881348"/>
            <a:ext cx="573486"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FF9900"/>
                </a:solidFill>
                <a:latin typeface="Calibri" pitchFamily="34" charset="0"/>
              </a:rPr>
              <a:t>#448</a:t>
            </a:r>
            <a:endParaRPr lang="en-IN" sz="1100" b="1" dirty="0">
              <a:solidFill>
                <a:srgbClr val="FF9900"/>
              </a:solidFill>
              <a:latin typeface="Calibri" pitchFamily="34" charset="0"/>
            </a:endParaRPr>
          </a:p>
        </p:txBody>
      </p:sp>
    </p:spTree>
    <p:extLst>
      <p:ext uri="{BB962C8B-B14F-4D97-AF65-F5344CB8AC3E}">
        <p14:creationId xmlns:p14="http://schemas.microsoft.com/office/powerpoint/2010/main" val="4077435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Chart 32"/>
          <p:cNvGraphicFramePr/>
          <p:nvPr>
            <p:extLst>
              <p:ext uri="{D42A27DB-BD31-4B8C-83A1-F6EECF244321}">
                <p14:modId xmlns:p14="http://schemas.microsoft.com/office/powerpoint/2010/main" val="1097567350"/>
              </p:ext>
            </p:extLst>
          </p:nvPr>
        </p:nvGraphicFramePr>
        <p:xfrm>
          <a:off x="646450" y="1757051"/>
          <a:ext cx="8259099" cy="4449755"/>
        </p:xfrm>
        <a:graphic>
          <a:graphicData uri="http://schemas.openxmlformats.org/drawingml/2006/chart">
            <c:chart xmlns:c="http://schemas.openxmlformats.org/drawingml/2006/chart" xmlns:r="http://schemas.openxmlformats.org/officeDocument/2006/relationships" r:id="rId2"/>
          </a:graphicData>
        </a:graphic>
      </p:graphicFrame>
      <p:sp>
        <p:nvSpPr>
          <p:cNvPr id="73" name="Title 5"/>
          <p:cNvSpPr txBox="1">
            <a:spLocks/>
          </p:cNvSpPr>
          <p:nvPr/>
        </p:nvSpPr>
        <p:spPr>
          <a:xfrm>
            <a:off x="922360" y="21608"/>
            <a:ext cx="8346744" cy="685800"/>
          </a:xfrm>
          <a:prstGeom prst="rect">
            <a:avLst/>
          </a:prstGeom>
        </p:spPr>
        <p:txBody>
          <a:bodyPr vert="horz" lIns="91440" tIns="45720" rIns="91440" bIns="45720" rtlCol="0" anchor="ctr">
            <a:noAutofit/>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solidFill>
                  <a:prstClr val="white"/>
                </a:solidFill>
              </a:rPr>
              <a:t>Brand Trust </a:t>
            </a:r>
            <a:r>
              <a:rPr lang="en-GB" sz="2800" dirty="0"/>
              <a:t>Trends</a:t>
            </a:r>
            <a:r>
              <a:rPr lang="en-GB" sz="2800" dirty="0">
                <a:solidFill>
                  <a:prstClr val="white"/>
                </a:solidFill>
              </a:rPr>
              <a:t>: 2018 - 2022</a:t>
            </a:r>
          </a:p>
          <a:p>
            <a:pPr>
              <a:lnSpc>
                <a:spcPct val="100000"/>
              </a:lnSpc>
            </a:pPr>
            <a:r>
              <a:rPr lang="en-IN" sz="1600" dirty="0"/>
              <a:t>Brand A, </a:t>
            </a:r>
            <a:r>
              <a:rPr lang="it-IT" sz="1600" dirty="0"/>
              <a:t>Brand B &amp; Brand C (</a:t>
            </a:r>
            <a:r>
              <a:rPr lang="it-IT" sz="1100" dirty="0"/>
              <a:t>with Brand Trust Indices</a:t>
            </a:r>
            <a:r>
              <a:rPr lang="it-IT" sz="1600" dirty="0"/>
              <a:t>)</a:t>
            </a:r>
            <a:endParaRPr lang="en-GB" sz="1800" dirty="0"/>
          </a:p>
        </p:txBody>
      </p:sp>
      <p:sp>
        <p:nvSpPr>
          <p:cNvPr id="31" name="Isosceles Triangle 30"/>
          <p:cNvSpPr/>
          <p:nvPr/>
        </p:nvSpPr>
        <p:spPr>
          <a:xfrm>
            <a:off x="7696200" y="3810000"/>
            <a:ext cx="152399" cy="116357"/>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57" name="TextBox 56"/>
          <p:cNvSpPr txBox="1"/>
          <p:nvPr/>
        </p:nvSpPr>
        <p:spPr>
          <a:xfrm>
            <a:off x="7723496" y="3733800"/>
            <a:ext cx="893193" cy="246221"/>
          </a:xfrm>
          <a:prstGeom prst="rect">
            <a:avLst/>
          </a:prstGeom>
          <a:noFill/>
        </p:spPr>
        <p:txBody>
          <a:bodyPr wrap="none" rtlCol="0">
            <a:spAutoFit/>
          </a:bodyPr>
          <a:lstStyle/>
          <a:p>
            <a:r>
              <a:rPr lang="en-US" sz="1000" b="1" dirty="0">
                <a:solidFill>
                  <a:srgbClr val="00B050"/>
                </a:solidFill>
                <a:latin typeface="Arial" pitchFamily="34" charset="0"/>
                <a:cs typeface="Arial" pitchFamily="34" charset="0"/>
              </a:rPr>
              <a:t> +6% CAGR</a:t>
            </a:r>
          </a:p>
        </p:txBody>
      </p:sp>
      <p:sp>
        <p:nvSpPr>
          <p:cNvPr id="65" name="TextBox 64"/>
          <p:cNvSpPr txBox="1"/>
          <p:nvPr/>
        </p:nvSpPr>
        <p:spPr>
          <a:xfrm>
            <a:off x="152400" y="1820882"/>
            <a:ext cx="369332" cy="2370118"/>
          </a:xfrm>
          <a:prstGeom prst="rect">
            <a:avLst/>
          </a:prstGeom>
          <a:noFill/>
        </p:spPr>
        <p:txBody>
          <a:bodyPr vert="vert270" wrap="square" rtlCol="0">
            <a:spAutoFit/>
          </a:bodyPr>
          <a:lstStyle/>
          <a:p>
            <a:pPr algn="ctr"/>
            <a:r>
              <a:rPr lang="en-US" sz="1200" dirty="0">
                <a:latin typeface="Calibri" panose="020F0502020204030204" pitchFamily="34" charset="0"/>
              </a:rPr>
              <a:t>Brand Trust Index (BDI)</a:t>
            </a:r>
          </a:p>
        </p:txBody>
      </p:sp>
      <p:pic>
        <p:nvPicPr>
          <p:cNvPr id="77" name="Picture 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2435" y="933539"/>
            <a:ext cx="729165" cy="2057617"/>
          </a:xfrm>
          <a:prstGeom prst="rect">
            <a:avLst/>
          </a:prstGeom>
          <a:effectLst>
            <a:outerShdw blurRad="50800" dist="50800" dir="20160000" algn="ctr" rotWithShape="0">
              <a:schemeClr val="tx1">
                <a:lumMod val="50000"/>
                <a:lumOff val="50000"/>
                <a:alpha val="70000"/>
              </a:schemeClr>
            </a:outerShdw>
          </a:effectLst>
        </p:spPr>
      </p:pic>
      <p:sp>
        <p:nvSpPr>
          <p:cNvPr id="39" name="TextBox 38"/>
          <p:cNvSpPr txBox="1"/>
          <p:nvPr/>
        </p:nvSpPr>
        <p:spPr>
          <a:xfrm>
            <a:off x="7620000" y="5240179"/>
            <a:ext cx="966931" cy="246221"/>
          </a:xfrm>
          <a:prstGeom prst="rect">
            <a:avLst/>
          </a:prstGeom>
          <a:noFill/>
        </p:spPr>
        <p:txBody>
          <a:bodyPr wrap="none" rtlCol="0">
            <a:spAutoFit/>
          </a:bodyPr>
          <a:lstStyle/>
          <a:p>
            <a:r>
              <a:rPr lang="en-US" sz="1000" b="1" dirty="0">
                <a:solidFill>
                  <a:srgbClr val="00B050"/>
                </a:solidFill>
                <a:latin typeface="Arial" pitchFamily="34" charset="0"/>
                <a:cs typeface="Arial" pitchFamily="34" charset="0"/>
              </a:rPr>
              <a:t>  </a:t>
            </a:r>
            <a:r>
              <a:rPr lang="en-US" sz="1000" b="1" dirty="0">
                <a:solidFill>
                  <a:srgbClr val="FF0000"/>
                </a:solidFill>
                <a:latin typeface="Arial" pitchFamily="34" charset="0"/>
                <a:cs typeface="Arial" pitchFamily="34" charset="0"/>
              </a:rPr>
              <a:t>-46% CAGR</a:t>
            </a:r>
          </a:p>
        </p:txBody>
      </p:sp>
      <p:sp>
        <p:nvSpPr>
          <p:cNvPr id="45" name="Rectangular Callout 44"/>
          <p:cNvSpPr/>
          <p:nvPr/>
        </p:nvSpPr>
        <p:spPr>
          <a:xfrm>
            <a:off x="1153097" y="835085"/>
            <a:ext cx="3358339" cy="1384995"/>
          </a:xfrm>
          <a:prstGeom prst="wedgeRectCallout">
            <a:avLst>
              <a:gd name="adj1" fmla="val -46950"/>
              <a:gd name="adj2" fmla="val 11562"/>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b="1" dirty="0">
                <a:solidFill>
                  <a:schemeClr val="tx2">
                    <a:lumMod val="50000"/>
                  </a:schemeClr>
                </a:solidFill>
                <a:latin typeface="Tw Cen MT" panose="020B0602020104020603" pitchFamily="34" charset="0"/>
                <a:cs typeface="Calibri" pitchFamily="34" charset="0"/>
              </a:rPr>
              <a:t>“After leading the category in Trust in 2018 and 2020 reports, Brand A fell to 2</a:t>
            </a:r>
            <a:r>
              <a:rPr lang="en-US" sz="1400" b="1" baseline="30000" dirty="0">
                <a:solidFill>
                  <a:schemeClr val="tx2">
                    <a:lumMod val="50000"/>
                  </a:schemeClr>
                </a:solidFill>
                <a:latin typeface="Tw Cen MT" panose="020B0602020104020603" pitchFamily="34" charset="0"/>
                <a:cs typeface="Calibri" pitchFamily="34" charset="0"/>
              </a:rPr>
              <a:t>nd</a:t>
            </a:r>
            <a:r>
              <a:rPr lang="en-US" sz="1400" b="1" dirty="0">
                <a:solidFill>
                  <a:schemeClr val="tx2">
                    <a:lumMod val="50000"/>
                  </a:schemeClr>
                </a:solidFill>
                <a:latin typeface="Tw Cen MT" panose="020B0602020104020603" pitchFamily="34" charset="0"/>
                <a:cs typeface="Calibri" pitchFamily="34" charset="0"/>
              </a:rPr>
              <a:t> in 2021 and 3</a:t>
            </a:r>
            <a:r>
              <a:rPr lang="en-US" sz="1400" b="1" baseline="30000" dirty="0">
                <a:solidFill>
                  <a:schemeClr val="tx2">
                    <a:lumMod val="50000"/>
                  </a:schemeClr>
                </a:solidFill>
                <a:latin typeface="Tw Cen MT" panose="020B0602020104020603" pitchFamily="34" charset="0"/>
                <a:cs typeface="Calibri" pitchFamily="34" charset="0"/>
              </a:rPr>
              <a:t>rd</a:t>
            </a:r>
            <a:r>
              <a:rPr lang="en-US" sz="1400" b="1" dirty="0">
                <a:solidFill>
                  <a:schemeClr val="tx2">
                    <a:lumMod val="50000"/>
                  </a:schemeClr>
                </a:solidFill>
                <a:latin typeface="Tw Cen MT" panose="020B0602020104020603" pitchFamily="34" charset="0"/>
                <a:cs typeface="Calibri" pitchFamily="34" charset="0"/>
              </a:rPr>
              <a:t> in 2022 among compared set”</a:t>
            </a:r>
          </a:p>
          <a:p>
            <a:pPr algn="ctr"/>
            <a:endParaRPr lang="en-US" sz="600" dirty="0">
              <a:solidFill>
                <a:srgbClr val="FF0000"/>
              </a:solidFill>
              <a:latin typeface="Tw Cen MT" panose="020B0602020104020603" pitchFamily="34" charset="0"/>
              <a:cs typeface="Calibri" pitchFamily="34" charset="0"/>
            </a:endParaRPr>
          </a:p>
          <a:p>
            <a:pPr marL="742950" lvl="1" indent="-285750">
              <a:buFont typeface="Arial" panose="020B0604020202020204" pitchFamily="34" charset="0"/>
              <a:buChar char="•"/>
            </a:pPr>
            <a:r>
              <a:rPr lang="en-US" sz="1100" dirty="0">
                <a:latin typeface="Tw Cen MT" panose="020B0602020104020603" pitchFamily="34" charset="0"/>
                <a:cs typeface="Calibri" pitchFamily="34" charset="0"/>
              </a:rPr>
              <a:t>Brand A rank fall in 2020 =  -94 places</a:t>
            </a:r>
          </a:p>
          <a:p>
            <a:pPr marL="742950" lvl="1" indent="-285750">
              <a:buFont typeface="Arial" panose="020B0604020202020204" pitchFamily="34" charset="0"/>
              <a:buChar char="•"/>
            </a:pPr>
            <a:r>
              <a:rPr lang="en-US" sz="1100" dirty="0">
                <a:latin typeface="Tw Cen MT" panose="020B0602020104020603" pitchFamily="34" charset="0"/>
                <a:cs typeface="Calibri" pitchFamily="34" charset="0"/>
              </a:rPr>
              <a:t>Brand A rank fall in 2021 =  -675 places</a:t>
            </a:r>
          </a:p>
        </p:txBody>
      </p:sp>
      <p:sp>
        <p:nvSpPr>
          <p:cNvPr id="47" name="Rectangle 46">
            <a:extLst>
              <a:ext uri="{FF2B5EF4-FFF2-40B4-BE49-F238E27FC236}">
                <a16:creationId xmlns:a16="http://schemas.microsoft.com/office/drawing/2014/main" id="{48B4B65F-AB6D-304D-8D22-E9ECCFC6905B}"/>
              </a:ext>
            </a:extLst>
          </p:cNvPr>
          <p:cNvSpPr/>
          <p:nvPr/>
        </p:nvSpPr>
        <p:spPr>
          <a:xfrm>
            <a:off x="6681000" y="5475050"/>
            <a:ext cx="1929600" cy="356486"/>
          </a:xfrm>
          <a:prstGeom prst="rect">
            <a:avLst/>
          </a:prstGeom>
          <a:solidFill>
            <a:srgbClr val="7F438D"/>
          </a:solidFill>
          <a:ln w="9525">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000" b="1" dirty="0">
                <a:solidFill>
                  <a:schemeClr val="bg1"/>
                </a:solidFill>
                <a:latin typeface="Calibri" panose="020F0502020204030204" pitchFamily="34" charset="0"/>
                <a:cs typeface="Calibri" panose="020F0502020204030204" pitchFamily="34" charset="0"/>
              </a:rPr>
              <a:t>BTR 2023</a:t>
            </a:r>
          </a:p>
        </p:txBody>
      </p:sp>
      <p:sp>
        <p:nvSpPr>
          <p:cNvPr id="51" name="Rectangle 50">
            <a:extLst>
              <a:ext uri="{FF2B5EF4-FFF2-40B4-BE49-F238E27FC236}">
                <a16:creationId xmlns:a16="http://schemas.microsoft.com/office/drawing/2014/main" id="{6E40439B-FEBC-0741-899F-EA2148E3B2D5}"/>
              </a:ext>
            </a:extLst>
          </p:cNvPr>
          <p:cNvSpPr/>
          <p:nvPr/>
        </p:nvSpPr>
        <p:spPr>
          <a:xfrm>
            <a:off x="990600" y="5488698"/>
            <a:ext cx="1929600" cy="356486"/>
          </a:xfrm>
          <a:prstGeom prst="rect">
            <a:avLst/>
          </a:prstGeom>
          <a:solidFill>
            <a:srgbClr val="23A0AD"/>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44710CC8-9C60-9A48-9128-FCA1FE2BF473}"/>
              </a:ext>
            </a:extLst>
          </p:cNvPr>
          <p:cNvSpPr txBox="1"/>
          <p:nvPr/>
        </p:nvSpPr>
        <p:spPr>
          <a:xfrm>
            <a:off x="1034767" y="5557969"/>
            <a:ext cx="1797500" cy="249031"/>
          </a:xfrm>
          <a:prstGeom prst="rect">
            <a:avLst/>
          </a:prstGeom>
          <a:noFill/>
          <a:ln>
            <a:noFill/>
          </a:ln>
        </p:spPr>
        <p:txBody>
          <a:bodyPr wrap="square" rtlCol="0">
            <a:spAutoFit/>
          </a:bodyPr>
          <a:lstStyle/>
          <a:p>
            <a:pPr algn="ctr"/>
            <a:r>
              <a:rPr lang="en-US" sz="1000" b="1" dirty="0">
                <a:solidFill>
                  <a:schemeClr val="bg1"/>
                </a:solidFill>
                <a:latin typeface="Calibri" panose="020F0502020204030204" pitchFamily="34" charset="0"/>
                <a:cs typeface="Calibri" panose="020F0502020204030204" pitchFamily="34" charset="0"/>
              </a:rPr>
              <a:t>BTR 2018</a:t>
            </a:r>
          </a:p>
        </p:txBody>
      </p:sp>
      <p:sp>
        <p:nvSpPr>
          <p:cNvPr id="53" name="Rectangle 52">
            <a:extLst>
              <a:ext uri="{FF2B5EF4-FFF2-40B4-BE49-F238E27FC236}">
                <a16:creationId xmlns:a16="http://schemas.microsoft.com/office/drawing/2014/main" id="{DD73C8F0-0026-6941-A9A2-5A2FB5A58550}"/>
              </a:ext>
            </a:extLst>
          </p:cNvPr>
          <p:cNvSpPr/>
          <p:nvPr/>
        </p:nvSpPr>
        <p:spPr>
          <a:xfrm>
            <a:off x="2895600" y="5488698"/>
            <a:ext cx="1929600" cy="356486"/>
          </a:xfrm>
          <a:prstGeom prst="rect">
            <a:avLst/>
          </a:prstGeom>
          <a:solidFill>
            <a:srgbClr val="7F438D"/>
          </a:solidFill>
          <a:ln w="9525">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000" b="1" dirty="0">
                <a:solidFill>
                  <a:schemeClr val="bg1"/>
                </a:solidFill>
                <a:latin typeface="Calibri" panose="020F0502020204030204" pitchFamily="34" charset="0"/>
                <a:cs typeface="Calibri" panose="020F0502020204030204" pitchFamily="34" charset="0"/>
              </a:rPr>
              <a:t>BTR 2020</a:t>
            </a:r>
          </a:p>
        </p:txBody>
      </p:sp>
      <p:sp>
        <p:nvSpPr>
          <p:cNvPr id="55" name="Rectangle 54">
            <a:extLst>
              <a:ext uri="{FF2B5EF4-FFF2-40B4-BE49-F238E27FC236}">
                <a16:creationId xmlns:a16="http://schemas.microsoft.com/office/drawing/2014/main" id="{6E40439B-FEBC-0741-899F-EA2148E3B2D5}"/>
              </a:ext>
            </a:extLst>
          </p:cNvPr>
          <p:cNvSpPr/>
          <p:nvPr/>
        </p:nvSpPr>
        <p:spPr>
          <a:xfrm>
            <a:off x="4776000" y="5475050"/>
            <a:ext cx="1929600" cy="356486"/>
          </a:xfrm>
          <a:prstGeom prst="rect">
            <a:avLst/>
          </a:prstGeom>
          <a:solidFill>
            <a:srgbClr val="23A0AD"/>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44710CC8-9C60-9A48-9128-FCA1FE2BF473}"/>
              </a:ext>
            </a:extLst>
          </p:cNvPr>
          <p:cNvSpPr txBox="1"/>
          <p:nvPr/>
        </p:nvSpPr>
        <p:spPr>
          <a:xfrm>
            <a:off x="4831900" y="5544467"/>
            <a:ext cx="1797500" cy="249031"/>
          </a:xfrm>
          <a:prstGeom prst="rect">
            <a:avLst/>
          </a:prstGeom>
          <a:noFill/>
          <a:ln>
            <a:noFill/>
          </a:ln>
        </p:spPr>
        <p:txBody>
          <a:bodyPr wrap="square" rtlCol="0">
            <a:spAutoFit/>
          </a:bodyPr>
          <a:lstStyle/>
          <a:p>
            <a:pPr algn="ctr"/>
            <a:r>
              <a:rPr lang="en-US" sz="1000" b="1" dirty="0">
                <a:solidFill>
                  <a:schemeClr val="bg1"/>
                </a:solidFill>
                <a:latin typeface="Calibri" panose="020F0502020204030204" pitchFamily="34" charset="0"/>
                <a:cs typeface="Calibri" panose="020F0502020204030204" pitchFamily="34" charset="0"/>
              </a:rPr>
              <a:t>BTR 2022</a:t>
            </a:r>
          </a:p>
        </p:txBody>
      </p:sp>
      <p:sp>
        <p:nvSpPr>
          <p:cNvPr id="25"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21</a:t>
            </a:fld>
            <a:endParaRPr lang="en-US" sz="1200" dirty="0">
              <a:solidFill>
                <a:schemeClr val="bg1"/>
              </a:solidFill>
              <a:latin typeface="Century Gothic" pitchFamily="34" charset="0"/>
            </a:endParaRPr>
          </a:p>
        </p:txBody>
      </p:sp>
      <p:sp>
        <p:nvSpPr>
          <p:cNvPr id="26" name="Isosceles Triangle 25"/>
          <p:cNvSpPr/>
          <p:nvPr/>
        </p:nvSpPr>
        <p:spPr>
          <a:xfrm>
            <a:off x="7620000" y="5289083"/>
            <a:ext cx="152399" cy="116357"/>
          </a:xfrm>
          <a:prstGeom prst="triangle">
            <a:avLst/>
          </a:prstGeom>
          <a:solidFill>
            <a:srgbClr val="FF0000"/>
          </a:solidFill>
          <a:ln>
            <a:no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3" name="Isosceles Triangle 22"/>
          <p:cNvSpPr/>
          <p:nvPr/>
        </p:nvSpPr>
        <p:spPr>
          <a:xfrm>
            <a:off x="7641608" y="4912843"/>
            <a:ext cx="152399" cy="116357"/>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4" name="TextBox 23"/>
          <p:cNvSpPr txBox="1"/>
          <p:nvPr/>
        </p:nvSpPr>
        <p:spPr>
          <a:xfrm>
            <a:off x="7647296" y="4841544"/>
            <a:ext cx="893193" cy="246221"/>
          </a:xfrm>
          <a:prstGeom prst="rect">
            <a:avLst/>
          </a:prstGeom>
          <a:noFill/>
        </p:spPr>
        <p:txBody>
          <a:bodyPr wrap="none" rtlCol="0">
            <a:spAutoFit/>
          </a:bodyPr>
          <a:lstStyle/>
          <a:p>
            <a:r>
              <a:rPr lang="en-US" sz="1000" b="1" dirty="0">
                <a:solidFill>
                  <a:srgbClr val="00B050"/>
                </a:solidFill>
                <a:latin typeface="Arial" pitchFamily="34" charset="0"/>
                <a:cs typeface="Arial" pitchFamily="34" charset="0"/>
              </a:rPr>
              <a:t> +9% CAGR</a:t>
            </a:r>
          </a:p>
        </p:txBody>
      </p:sp>
      <p:sp>
        <p:nvSpPr>
          <p:cNvPr id="2" name="Rectangle 1">
            <a:extLst>
              <a:ext uri="{FF2B5EF4-FFF2-40B4-BE49-F238E27FC236}">
                <a16:creationId xmlns:a16="http://schemas.microsoft.com/office/drawing/2014/main" id="{674BDF83-AD38-C8A0-5D58-24440BA3BDAA}"/>
              </a:ext>
            </a:extLst>
          </p:cNvPr>
          <p:cNvSpPr/>
          <p:nvPr/>
        </p:nvSpPr>
        <p:spPr>
          <a:xfrm>
            <a:off x="7581900" y="4953109"/>
            <a:ext cx="4953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#887</a:t>
            </a:r>
            <a:endParaRPr lang="en-IN" sz="1100" b="1" dirty="0">
              <a:solidFill>
                <a:schemeClr val="tx1"/>
              </a:solidFill>
              <a:latin typeface="Calibri" pitchFamily="34" charset="0"/>
            </a:endParaRPr>
          </a:p>
        </p:txBody>
      </p:sp>
      <p:sp>
        <p:nvSpPr>
          <p:cNvPr id="3" name="Rectangle 2">
            <a:extLst>
              <a:ext uri="{FF2B5EF4-FFF2-40B4-BE49-F238E27FC236}">
                <a16:creationId xmlns:a16="http://schemas.microsoft.com/office/drawing/2014/main" id="{8CD13842-51A0-C2E7-6E20-28A9A8FE291C}"/>
              </a:ext>
            </a:extLst>
          </p:cNvPr>
          <p:cNvSpPr/>
          <p:nvPr/>
        </p:nvSpPr>
        <p:spPr>
          <a:xfrm>
            <a:off x="7451108" y="3380205"/>
            <a:ext cx="585271"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#219</a:t>
            </a:r>
            <a:endParaRPr lang="en-IN" sz="1100" b="1" dirty="0">
              <a:solidFill>
                <a:schemeClr val="tx1"/>
              </a:solidFill>
              <a:latin typeface="Calibri" pitchFamily="34" charset="0"/>
            </a:endParaRPr>
          </a:p>
        </p:txBody>
      </p:sp>
      <p:sp>
        <p:nvSpPr>
          <p:cNvPr id="4" name="Rectangle 3">
            <a:extLst>
              <a:ext uri="{FF2B5EF4-FFF2-40B4-BE49-F238E27FC236}">
                <a16:creationId xmlns:a16="http://schemas.microsoft.com/office/drawing/2014/main" id="{037B9B03-FDC9-613F-EA0F-C185838893C9}"/>
              </a:ext>
            </a:extLst>
          </p:cNvPr>
          <p:cNvSpPr/>
          <p:nvPr/>
        </p:nvSpPr>
        <p:spPr>
          <a:xfrm>
            <a:off x="5344527" y="4381500"/>
            <a:ext cx="588545"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#274</a:t>
            </a:r>
            <a:endParaRPr lang="en-IN" sz="1100" b="1" dirty="0">
              <a:solidFill>
                <a:schemeClr val="tx1"/>
              </a:solidFill>
              <a:latin typeface="Calibri" pitchFamily="34" charset="0"/>
            </a:endParaRPr>
          </a:p>
        </p:txBody>
      </p:sp>
      <p:sp>
        <p:nvSpPr>
          <p:cNvPr id="5" name="Rectangle 4">
            <a:extLst>
              <a:ext uri="{FF2B5EF4-FFF2-40B4-BE49-F238E27FC236}">
                <a16:creationId xmlns:a16="http://schemas.microsoft.com/office/drawing/2014/main" id="{57DB0B0E-42DB-E2C7-8A01-171D17CC8D93}"/>
              </a:ext>
            </a:extLst>
          </p:cNvPr>
          <p:cNvSpPr/>
          <p:nvPr/>
        </p:nvSpPr>
        <p:spPr>
          <a:xfrm>
            <a:off x="7526172" y="4419600"/>
            <a:ext cx="588545"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#448</a:t>
            </a:r>
            <a:endParaRPr lang="en-IN" sz="1100" b="1" dirty="0">
              <a:solidFill>
                <a:schemeClr val="tx1"/>
              </a:solidFill>
              <a:latin typeface="Calibri" pitchFamily="34" charset="0"/>
            </a:endParaRPr>
          </a:p>
        </p:txBody>
      </p:sp>
      <p:sp>
        <p:nvSpPr>
          <p:cNvPr id="6" name="Rectangle 5">
            <a:extLst>
              <a:ext uri="{FF2B5EF4-FFF2-40B4-BE49-F238E27FC236}">
                <a16:creationId xmlns:a16="http://schemas.microsoft.com/office/drawing/2014/main" id="{BA30713F-04A9-83E3-0DCF-73F52F1BC4CE}"/>
              </a:ext>
            </a:extLst>
          </p:cNvPr>
          <p:cNvSpPr/>
          <p:nvPr/>
        </p:nvSpPr>
        <p:spPr>
          <a:xfrm>
            <a:off x="3568889" y="3124200"/>
            <a:ext cx="588545"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#142</a:t>
            </a:r>
            <a:endParaRPr lang="en-IN" sz="1100" b="1" dirty="0">
              <a:solidFill>
                <a:schemeClr val="tx1"/>
              </a:solidFill>
              <a:latin typeface="Calibri" pitchFamily="34" charset="0"/>
            </a:endParaRPr>
          </a:p>
        </p:txBody>
      </p:sp>
      <p:sp>
        <p:nvSpPr>
          <p:cNvPr id="7" name="Rectangle 6">
            <a:extLst>
              <a:ext uri="{FF2B5EF4-FFF2-40B4-BE49-F238E27FC236}">
                <a16:creationId xmlns:a16="http://schemas.microsoft.com/office/drawing/2014/main" id="{4A87FDFE-7FB6-4C7D-6114-03BD0842139F}"/>
              </a:ext>
            </a:extLst>
          </p:cNvPr>
          <p:cNvSpPr/>
          <p:nvPr/>
        </p:nvSpPr>
        <p:spPr>
          <a:xfrm>
            <a:off x="5375234" y="1600200"/>
            <a:ext cx="588545"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#127</a:t>
            </a:r>
            <a:endParaRPr lang="en-IN" sz="1100" b="1" dirty="0">
              <a:solidFill>
                <a:schemeClr val="tx1"/>
              </a:solidFill>
              <a:latin typeface="Calibri" pitchFamily="34" charset="0"/>
            </a:endParaRPr>
          </a:p>
        </p:txBody>
      </p:sp>
      <p:sp>
        <p:nvSpPr>
          <p:cNvPr id="8" name="Rectangle 7">
            <a:extLst>
              <a:ext uri="{FF2B5EF4-FFF2-40B4-BE49-F238E27FC236}">
                <a16:creationId xmlns:a16="http://schemas.microsoft.com/office/drawing/2014/main" id="{2D35F4DB-EAB4-89DF-1DC8-38F6B7813374}"/>
              </a:ext>
            </a:extLst>
          </p:cNvPr>
          <p:cNvSpPr/>
          <p:nvPr/>
        </p:nvSpPr>
        <p:spPr>
          <a:xfrm>
            <a:off x="1582782" y="4867812"/>
            <a:ext cx="588545"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#486</a:t>
            </a:r>
            <a:endParaRPr lang="en-IN" sz="1100" b="1" dirty="0">
              <a:solidFill>
                <a:schemeClr val="tx1"/>
              </a:solidFill>
              <a:latin typeface="Calibri" pitchFamily="34" charset="0"/>
            </a:endParaRPr>
          </a:p>
        </p:txBody>
      </p:sp>
      <p:sp>
        <p:nvSpPr>
          <p:cNvPr id="9" name="Rectangle 8">
            <a:extLst>
              <a:ext uri="{FF2B5EF4-FFF2-40B4-BE49-F238E27FC236}">
                <a16:creationId xmlns:a16="http://schemas.microsoft.com/office/drawing/2014/main" id="{A6C703CB-FDC6-8994-8AAA-E5CBA178816B}"/>
              </a:ext>
            </a:extLst>
          </p:cNvPr>
          <p:cNvSpPr/>
          <p:nvPr/>
        </p:nvSpPr>
        <p:spPr>
          <a:xfrm>
            <a:off x="3423312" y="4876909"/>
            <a:ext cx="588545"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#737</a:t>
            </a:r>
            <a:endParaRPr lang="en-IN" sz="1100" b="1" dirty="0">
              <a:solidFill>
                <a:schemeClr val="tx1"/>
              </a:solidFill>
              <a:latin typeface="Calibri" pitchFamily="34" charset="0"/>
            </a:endParaRPr>
          </a:p>
        </p:txBody>
      </p:sp>
      <p:sp>
        <p:nvSpPr>
          <p:cNvPr id="10" name="Rectangle 9">
            <a:extLst>
              <a:ext uri="{FF2B5EF4-FFF2-40B4-BE49-F238E27FC236}">
                <a16:creationId xmlns:a16="http://schemas.microsoft.com/office/drawing/2014/main" id="{DAF7A726-6286-F5ED-88D2-4C404236CA03}"/>
              </a:ext>
            </a:extLst>
          </p:cNvPr>
          <p:cNvSpPr/>
          <p:nvPr/>
        </p:nvSpPr>
        <p:spPr>
          <a:xfrm>
            <a:off x="5638800" y="3463797"/>
            <a:ext cx="4953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#212</a:t>
            </a:r>
            <a:endParaRPr lang="en-IN" sz="1100" b="1" dirty="0">
              <a:solidFill>
                <a:schemeClr val="tx1"/>
              </a:solidFill>
              <a:latin typeface="Calibri" pitchFamily="34" charset="0"/>
            </a:endParaRPr>
          </a:p>
        </p:txBody>
      </p:sp>
      <p:sp>
        <p:nvSpPr>
          <p:cNvPr id="11" name="Rectangle 10">
            <a:extLst>
              <a:ext uri="{FF2B5EF4-FFF2-40B4-BE49-F238E27FC236}">
                <a16:creationId xmlns:a16="http://schemas.microsoft.com/office/drawing/2014/main" id="{32DB9A5D-79E4-2288-9A60-2D19BE04C5CC}"/>
              </a:ext>
            </a:extLst>
          </p:cNvPr>
          <p:cNvSpPr/>
          <p:nvPr/>
        </p:nvSpPr>
        <p:spPr>
          <a:xfrm>
            <a:off x="3577830" y="2668783"/>
            <a:ext cx="4953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#120</a:t>
            </a:r>
            <a:endParaRPr lang="en-IN" sz="1100" b="1" dirty="0">
              <a:solidFill>
                <a:schemeClr val="tx1"/>
              </a:solidFill>
              <a:latin typeface="Calibri" pitchFamily="34" charset="0"/>
            </a:endParaRPr>
          </a:p>
        </p:txBody>
      </p:sp>
      <p:sp>
        <p:nvSpPr>
          <p:cNvPr id="12" name="Rectangle 11">
            <a:extLst>
              <a:ext uri="{FF2B5EF4-FFF2-40B4-BE49-F238E27FC236}">
                <a16:creationId xmlns:a16="http://schemas.microsoft.com/office/drawing/2014/main" id="{501CA74E-F575-1C22-AF5B-019C26D272EE}"/>
              </a:ext>
            </a:extLst>
          </p:cNvPr>
          <p:cNvSpPr/>
          <p:nvPr/>
        </p:nvSpPr>
        <p:spPr>
          <a:xfrm>
            <a:off x="1575748" y="3352909"/>
            <a:ext cx="4953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#163</a:t>
            </a:r>
            <a:endParaRPr lang="en-IN" sz="1100" b="1" dirty="0">
              <a:solidFill>
                <a:schemeClr val="tx1"/>
              </a:solidFill>
              <a:latin typeface="Calibri" pitchFamily="34" charset="0"/>
            </a:endParaRPr>
          </a:p>
        </p:txBody>
      </p:sp>
      <p:sp>
        <p:nvSpPr>
          <p:cNvPr id="13" name="Rectangle 12">
            <a:extLst>
              <a:ext uri="{FF2B5EF4-FFF2-40B4-BE49-F238E27FC236}">
                <a16:creationId xmlns:a16="http://schemas.microsoft.com/office/drawing/2014/main" id="{D437E438-1AAE-6B03-DC6E-AE739FEBAE32}"/>
              </a:ext>
            </a:extLst>
          </p:cNvPr>
          <p:cNvSpPr/>
          <p:nvPr/>
        </p:nvSpPr>
        <p:spPr>
          <a:xfrm>
            <a:off x="1517759" y="3886309"/>
            <a:ext cx="588545"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Calibri" pitchFamily="34" charset="0"/>
              </a:rPr>
              <a:t>#215</a:t>
            </a:r>
            <a:endParaRPr lang="en-IN" sz="1100" b="1" dirty="0">
              <a:solidFill>
                <a:schemeClr val="tx1"/>
              </a:solidFill>
              <a:latin typeface="Calibri" pitchFamily="34" charset="0"/>
            </a:endParaRPr>
          </a:p>
        </p:txBody>
      </p:sp>
    </p:spTree>
    <p:extLst>
      <p:ext uri="{BB962C8B-B14F-4D97-AF65-F5344CB8AC3E}">
        <p14:creationId xmlns:p14="http://schemas.microsoft.com/office/powerpoint/2010/main" val="1297088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57"/>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childTnLst>
                          </p:cTn>
                        </p:par>
                        <p:par>
                          <p:cTn id="17" fill="hold">
                            <p:stCondLst>
                              <p:cond delay="1000"/>
                            </p:stCondLst>
                            <p:childTnLst>
                              <p:par>
                                <p:cTn id="18" presetID="1" presetClass="entr" presetSubtype="0"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childTnLst>
                                </p:cTn>
                              </p:par>
                              <p:par>
                                <p:cTn id="20" presetID="10"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1"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1500"/>
                            </p:stCondLst>
                            <p:childTnLst>
                              <p:par>
                                <p:cTn id="33" presetID="1"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57" grpId="0"/>
      <p:bldP spid="39" grpId="0"/>
      <p:bldP spid="26" grpId="0" animBg="1"/>
      <p:bldP spid="26" grpId="1" animBg="1"/>
      <p:bldP spid="23" grpId="0" animBg="1"/>
      <p:bldP spid="23" grpId="1" animBg="1"/>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057400"/>
            <a:ext cx="9151374" cy="1323439"/>
          </a:xfrm>
          <a:prstGeom prst="rect">
            <a:avLst/>
          </a:prstGeom>
        </p:spPr>
        <p:txBody>
          <a:bodyPr wrap="square">
            <a:spAutoFit/>
          </a:bodyPr>
          <a:lstStyle/>
          <a:p>
            <a:pPr algn="ctr"/>
            <a:r>
              <a:rPr lang="en-US" sz="4000" b="1" cap="all" dirty="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Agency FB" panose="020B0503020202020204" pitchFamily="34" charset="0"/>
              </a:rPr>
              <a:t>5. BRAND Personality that </a:t>
            </a:r>
          </a:p>
          <a:p>
            <a:pPr algn="ctr"/>
            <a:r>
              <a:rPr lang="en-US" sz="4000" b="1" cap="all" dirty="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Agency FB" panose="020B0503020202020204" pitchFamily="34" charset="0"/>
              </a:rPr>
              <a:t>resonates with audiences</a:t>
            </a:r>
          </a:p>
        </p:txBody>
      </p:sp>
      <p:cxnSp>
        <p:nvCxnSpPr>
          <p:cNvPr id="7" name="Straight Connector 6"/>
          <p:cNvCxnSpPr/>
          <p:nvPr/>
        </p:nvCxnSpPr>
        <p:spPr>
          <a:xfrm>
            <a:off x="31242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7244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2" descr="C:\Users\MUM-TRA-04D\Desktop\PPT\TRA-LOGO-(QT)-Blac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2908" y="4383551"/>
            <a:ext cx="545864" cy="81770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832487" y="3352800"/>
            <a:ext cx="5486400" cy="353943"/>
          </a:xfrm>
          <a:prstGeom prst="rect">
            <a:avLst/>
          </a:prstGeom>
          <a:noFill/>
        </p:spPr>
        <p:txBody>
          <a:bodyPr wrap="square" rtlCol="0">
            <a:spAutoFit/>
          </a:bodyPr>
          <a:lstStyle/>
          <a:p>
            <a:pPr algn="ctr"/>
            <a:r>
              <a:rPr lang="en-US" sz="1700" dirty="0">
                <a:latin typeface="Calibri" panose="020F0502020204030204" pitchFamily="34" charset="0"/>
              </a:rPr>
              <a:t>Understanding anthropomorphic relationships </a:t>
            </a:r>
          </a:p>
        </p:txBody>
      </p:sp>
    </p:spTree>
    <p:extLst>
      <p:ext uri="{BB962C8B-B14F-4D97-AF65-F5344CB8AC3E}">
        <p14:creationId xmlns:p14="http://schemas.microsoft.com/office/powerpoint/2010/main" val="2410856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066800" y="0"/>
            <a:ext cx="8077200" cy="762000"/>
          </a:xfrm>
          <a:prstGeom prst="rect">
            <a:avLst/>
          </a:prstGeom>
        </p:spPr>
        <p:txBody>
          <a:bodyPr vert="horz" lIns="91440" tIns="45720" rIns="91440" bIns="45720" rtlCol="0" anchor="ctr">
            <a:noAutofit/>
          </a:bodyPr>
          <a:lstStyle/>
          <a:p>
            <a:pPr lvl="0" algn="ctr">
              <a:spcBef>
                <a:spcPct val="0"/>
              </a:spcBef>
              <a:defRPr/>
            </a:pPr>
            <a:r>
              <a:rPr kumimoji="0" lang="en-US" sz="2400" i="0" u="none" strike="noStrike" kern="1200" cap="none" spc="0" normalizeH="0" baseline="0" noProof="0" dirty="0">
                <a:ln>
                  <a:noFill/>
                </a:ln>
                <a:solidFill>
                  <a:schemeClr val="bg1"/>
                </a:solidFill>
                <a:effectLst>
                  <a:outerShdw blurRad="63500" dist="38100" dir="5400000" algn="t" rotWithShape="0">
                    <a:prstClr val="black">
                      <a:alpha val="25000"/>
                    </a:prstClr>
                  </a:outerShdw>
                </a:effectLst>
                <a:uLnTx/>
                <a:uFillTx/>
                <a:latin typeface="+mj-lt"/>
                <a:ea typeface="+mj-ea"/>
                <a:cs typeface="+mj-cs"/>
              </a:rPr>
              <a:t>Brand Trust Archetype – </a:t>
            </a:r>
            <a:r>
              <a:rPr kumimoji="0" lang="en-US" sz="2400" i="0" u="none" strike="noStrike" kern="1200" cap="none" spc="0" normalizeH="0" baseline="0" noProof="0" dirty="0">
                <a:ln>
                  <a:noFill/>
                </a:ln>
                <a:solidFill>
                  <a:schemeClr val="accent3">
                    <a:lumMod val="40000"/>
                    <a:lumOff val="60000"/>
                  </a:schemeClr>
                </a:solidFill>
                <a:effectLst>
                  <a:outerShdw blurRad="63500" dist="38100" dir="5400000" algn="t" rotWithShape="0">
                    <a:prstClr val="black">
                      <a:alpha val="25000"/>
                    </a:prstClr>
                  </a:outerShdw>
                </a:effectLst>
                <a:uLnTx/>
                <a:uFillTx/>
                <a:latin typeface="+mj-lt"/>
                <a:ea typeface="+mj-ea"/>
                <a:cs typeface="+mj-cs"/>
              </a:rPr>
              <a:t>Brand Trust </a:t>
            </a:r>
          </a:p>
        </p:txBody>
      </p:sp>
      <p:graphicFrame>
        <p:nvGraphicFramePr>
          <p:cNvPr id="11" name="Chart 10"/>
          <p:cNvGraphicFramePr/>
          <p:nvPr>
            <p:extLst>
              <p:ext uri="{D42A27DB-BD31-4B8C-83A1-F6EECF244321}">
                <p14:modId xmlns:p14="http://schemas.microsoft.com/office/powerpoint/2010/main" val="4243698606"/>
              </p:ext>
            </p:extLst>
          </p:nvPr>
        </p:nvGraphicFramePr>
        <p:xfrm>
          <a:off x="228600" y="1219200"/>
          <a:ext cx="6148387"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6376988" y="1600200"/>
            <a:ext cx="2538412" cy="3785652"/>
          </a:xfrm>
          <a:prstGeom prst="rect">
            <a:avLst/>
          </a:prstGeom>
          <a:solidFill>
            <a:schemeClr val="bg1">
              <a:lumMod val="85000"/>
            </a:schemeClr>
          </a:solidFill>
          <a:effectLst>
            <a:outerShdw blurRad="50800" dist="38100" dir="2700000" algn="tl" rotWithShape="0">
              <a:prstClr val="black">
                <a:alpha val="40000"/>
              </a:prstClr>
            </a:outerShdw>
          </a:effectLst>
        </p:spPr>
        <p:txBody>
          <a:bodyPr wrap="square" rtlCol="0">
            <a:spAutoFit/>
          </a:bodyPr>
          <a:lstStyle/>
          <a:p>
            <a:pPr lvl="0" algn="ctr"/>
            <a:r>
              <a:rPr lang="en-US" sz="1400" b="1" dirty="0">
                <a:solidFill>
                  <a:srgbClr val="2F5897"/>
                </a:solidFill>
                <a:latin typeface="Tw Cen MT" panose="020B0602020104020603" pitchFamily="34" charset="0"/>
                <a:cs typeface="Calibri" pitchFamily="34" charset="0"/>
              </a:rPr>
              <a:t>“Brand A has the highest Creating Perception of Positive Intent while that for Brand C is the lowest of all other brands”</a:t>
            </a:r>
          </a:p>
          <a:p>
            <a:pPr lvl="0" algn="ctr"/>
            <a:endParaRPr lang="en-US" sz="1000" b="1" dirty="0">
              <a:solidFill>
                <a:srgbClr val="FF0000"/>
              </a:solidFill>
              <a:latin typeface="Tw Cen MT" panose="020B0602020104020603" pitchFamily="34" charset="0"/>
              <a:cs typeface="Calibri" pitchFamily="34" charset="0"/>
            </a:endParaRPr>
          </a:p>
          <a:p>
            <a:pPr marL="285750" lvl="0" indent="-285750">
              <a:buFont typeface="Arial" pitchFamily="34" charset="0"/>
              <a:buChar char="•"/>
            </a:pPr>
            <a:r>
              <a:rPr lang="en-US" sz="1400" dirty="0">
                <a:latin typeface="Tw Cen MT" pitchFamily="34" charset="0"/>
              </a:rPr>
              <a:t>Brand A should differentiate their key messages as consumers get similar overarching messages from the competing brands</a:t>
            </a:r>
          </a:p>
          <a:p>
            <a:pPr marL="285750" indent="-190500">
              <a:buFont typeface="Arial" pitchFamily="34" charset="0"/>
              <a:buChar char="•"/>
            </a:pPr>
            <a:endParaRPr lang="en-US" sz="1000" dirty="0">
              <a:solidFill>
                <a:srgbClr val="FF0000"/>
              </a:solidFill>
              <a:latin typeface="Tw Cen MT" pitchFamily="34" charset="0"/>
            </a:endParaRPr>
          </a:p>
          <a:p>
            <a:pPr marL="285750" indent="-190500">
              <a:buFont typeface="Arial" pitchFamily="34" charset="0"/>
              <a:buChar char="•"/>
            </a:pPr>
            <a:endParaRPr lang="en-US" sz="1000" dirty="0">
              <a:solidFill>
                <a:srgbClr val="FF0000"/>
              </a:solidFill>
              <a:latin typeface="Tw Cen MT" pitchFamily="34" charset="0"/>
            </a:endParaRPr>
          </a:p>
          <a:p>
            <a:pPr marL="285750" indent="-190500">
              <a:buFont typeface="Arial" pitchFamily="34" charset="0"/>
              <a:buChar char="•"/>
            </a:pPr>
            <a:r>
              <a:rPr lang="en-US" sz="1400" dirty="0">
                <a:latin typeface="Tw Cen MT" pitchFamily="34" charset="0"/>
              </a:rPr>
              <a:t>These three Archetypes of Trust comprise of 10  composites classified for easy application in business scenarios</a:t>
            </a:r>
          </a:p>
          <a:p>
            <a:pPr marL="95250"/>
            <a:endParaRPr lang="en-US" sz="1400" dirty="0">
              <a:solidFill>
                <a:srgbClr val="FF0000"/>
              </a:solidFill>
              <a:latin typeface="Tw Cen MT" pitchFamily="34" charset="0"/>
            </a:endParaRPr>
          </a:p>
        </p:txBody>
      </p:sp>
      <p:sp>
        <p:nvSpPr>
          <p:cNvPr id="8" name="TextBox 7"/>
          <p:cNvSpPr txBox="1"/>
          <p:nvPr/>
        </p:nvSpPr>
        <p:spPr>
          <a:xfrm>
            <a:off x="333311" y="2743200"/>
            <a:ext cx="352489" cy="2370118"/>
          </a:xfrm>
          <a:prstGeom prst="rect">
            <a:avLst/>
          </a:prstGeom>
          <a:noFill/>
        </p:spPr>
        <p:txBody>
          <a:bodyPr vert="vert270" wrap="square" lIns="90000" rtlCol="0">
            <a:spAutoFit/>
          </a:bodyPr>
          <a:lstStyle/>
          <a:p>
            <a:pPr algn="ctr"/>
            <a:r>
              <a:rPr lang="en-US" sz="1100" dirty="0">
                <a:latin typeface="Calibri" panose="020F0502020204030204" pitchFamily="34" charset="0"/>
              </a:rPr>
              <a:t>Brand Trust Index (BTI)</a:t>
            </a:r>
          </a:p>
        </p:txBody>
      </p:sp>
      <p:sp>
        <p:nvSpPr>
          <p:cNvPr id="9"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23</a:t>
            </a:fld>
            <a:endParaRPr lang="en-US" sz="1200" dirty="0">
              <a:solidFill>
                <a:schemeClr val="bg1"/>
              </a:solidFill>
              <a:latin typeface="Century Gothic" pitchFamily="34" charset="0"/>
            </a:endParaRPr>
          </a:p>
        </p:txBody>
      </p:sp>
    </p:spTree>
    <p:extLst>
      <p:ext uri="{BB962C8B-B14F-4D97-AF65-F5344CB8AC3E}">
        <p14:creationId xmlns:p14="http://schemas.microsoft.com/office/powerpoint/2010/main" val="345542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057400"/>
            <a:ext cx="9151374" cy="707886"/>
          </a:xfrm>
          <a:prstGeom prst="rect">
            <a:avLst/>
          </a:prstGeom>
        </p:spPr>
        <p:txBody>
          <a:bodyPr wrap="square">
            <a:spAutoFit/>
          </a:bodyPr>
          <a:lstStyle/>
          <a:p>
            <a:pPr algn="ctr"/>
            <a:r>
              <a:rPr lang="en-US" sz="4000" b="1" cap="all" dirty="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Agency FB" panose="020B0503020202020204" pitchFamily="34" charset="0"/>
              </a:rPr>
              <a:t>6. Brand’s emergent Personality</a:t>
            </a:r>
          </a:p>
        </p:txBody>
      </p:sp>
      <p:pic>
        <p:nvPicPr>
          <p:cNvPr id="11" name="Picture 2" descr="C:\Users\MUM-TRA-04D\Desktop\PPT\TRA-LOGO-(QT)-Blac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2908" y="4383551"/>
            <a:ext cx="545864" cy="81770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31242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244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3702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6FAD47A0-24B4-5648-8FE7-DB359DD6ECBB}"/>
              </a:ext>
            </a:extLst>
          </p:cNvPr>
          <p:cNvGraphicFramePr/>
          <p:nvPr/>
        </p:nvGraphicFramePr>
        <p:xfrm>
          <a:off x="709644" y="813373"/>
          <a:ext cx="79248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3F41E758-9340-9442-9B64-8345DF3EE7F1}"/>
              </a:ext>
            </a:extLst>
          </p:cNvPr>
          <p:cNvSpPr txBox="1"/>
          <p:nvPr/>
        </p:nvSpPr>
        <p:spPr>
          <a:xfrm>
            <a:off x="357155" y="1219200"/>
            <a:ext cx="352489" cy="2370118"/>
          </a:xfrm>
          <a:prstGeom prst="rect">
            <a:avLst/>
          </a:prstGeom>
          <a:noFill/>
        </p:spPr>
        <p:txBody>
          <a:bodyPr vert="vert270" wrap="square" lIns="90000" rtlCol="0">
            <a:spAutoFit/>
          </a:bodyPr>
          <a:lstStyle/>
          <a:p>
            <a:pPr algn="ctr"/>
            <a:r>
              <a:rPr lang="en-US" sz="1100" dirty="0">
                <a:latin typeface="Calibri" panose="020F0502020204030204" pitchFamily="34" charset="0"/>
              </a:rPr>
              <a:t>Brand Trust Index (DI)</a:t>
            </a:r>
          </a:p>
        </p:txBody>
      </p:sp>
      <p:sp>
        <p:nvSpPr>
          <p:cNvPr id="4" name="Oval 3">
            <a:extLst>
              <a:ext uri="{FF2B5EF4-FFF2-40B4-BE49-F238E27FC236}">
                <a16:creationId xmlns:a16="http://schemas.microsoft.com/office/drawing/2014/main" id="{D30365DC-2C5D-2141-88DD-64B09134CE67}"/>
              </a:ext>
            </a:extLst>
          </p:cNvPr>
          <p:cNvSpPr/>
          <p:nvPr/>
        </p:nvSpPr>
        <p:spPr>
          <a:xfrm>
            <a:off x="3733800" y="3200400"/>
            <a:ext cx="352489" cy="381000"/>
          </a:xfrm>
          <a:prstGeom prst="ellipse">
            <a:avLst/>
          </a:prstGeom>
          <a:noFill/>
          <a:ln>
            <a:solidFill>
              <a:srgbClr val="FF000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itle 27">
            <a:extLst>
              <a:ext uri="{FF2B5EF4-FFF2-40B4-BE49-F238E27FC236}">
                <a16:creationId xmlns:a16="http://schemas.microsoft.com/office/drawing/2014/main" id="{F6D457D3-942C-9841-A440-9B387C6A1319}"/>
              </a:ext>
            </a:extLst>
          </p:cNvPr>
          <p:cNvSpPr txBox="1">
            <a:spLocks/>
          </p:cNvSpPr>
          <p:nvPr/>
        </p:nvSpPr>
        <p:spPr>
          <a:xfrm>
            <a:off x="1120775" y="4763"/>
            <a:ext cx="8023225" cy="757237"/>
          </a:xfrm>
          <a:prstGeom prst="rect">
            <a:avLst/>
          </a:prstGeom>
        </p:spPr>
        <p:txBody>
          <a:bodyPr anchor="ct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ts val="2800"/>
              </a:lnSpc>
            </a:pPr>
            <a:r>
              <a:rPr lang="en-US" sz="2400" dirty="0">
                <a:latin typeface="Century Gothic" panose="020B0502020202020204" pitchFamily="34" charset="0"/>
              </a:rPr>
              <a:t>Brand A </a:t>
            </a:r>
            <a:r>
              <a:rPr lang="en-US" sz="2400" dirty="0" err="1">
                <a:latin typeface="Century Gothic" panose="020B0502020202020204" pitchFamily="34" charset="0"/>
              </a:rPr>
              <a:t>vs</a:t>
            </a:r>
            <a:r>
              <a:rPr lang="en-US" sz="2400" dirty="0">
                <a:latin typeface="Century Gothic" panose="020B0502020202020204" pitchFamily="34" charset="0"/>
              </a:rPr>
              <a:t> Brand B </a:t>
            </a:r>
            <a:r>
              <a:rPr lang="en-US" sz="2400" dirty="0" err="1">
                <a:latin typeface="Century Gothic" panose="020B0502020202020204" pitchFamily="34" charset="0"/>
              </a:rPr>
              <a:t>vs</a:t>
            </a:r>
            <a:r>
              <a:rPr lang="en-US" sz="2400" dirty="0">
                <a:latin typeface="Century Gothic" panose="020B0502020202020204" pitchFamily="34" charset="0"/>
              </a:rPr>
              <a:t> Brand C Behaviours</a:t>
            </a:r>
          </a:p>
          <a:p>
            <a:pPr>
              <a:lnSpc>
                <a:spcPts val="2800"/>
              </a:lnSpc>
            </a:pPr>
            <a:r>
              <a:rPr lang="en-US" sz="2400" dirty="0">
                <a:latin typeface="Century Gothic" panose="020B0502020202020204" pitchFamily="34" charset="0"/>
              </a:rPr>
              <a:t> that resonate with consumers</a:t>
            </a:r>
          </a:p>
        </p:txBody>
      </p:sp>
      <p:sp>
        <p:nvSpPr>
          <p:cNvPr id="8" name="Oval 7">
            <a:extLst>
              <a:ext uri="{FF2B5EF4-FFF2-40B4-BE49-F238E27FC236}">
                <a16:creationId xmlns:a16="http://schemas.microsoft.com/office/drawing/2014/main" id="{AD03A794-F3D9-2343-AFE7-23E13AC28012}"/>
              </a:ext>
            </a:extLst>
          </p:cNvPr>
          <p:cNvSpPr/>
          <p:nvPr/>
        </p:nvSpPr>
        <p:spPr>
          <a:xfrm>
            <a:off x="7391400" y="3388056"/>
            <a:ext cx="352489" cy="364319"/>
          </a:xfrm>
          <a:prstGeom prst="ellipse">
            <a:avLst/>
          </a:prstGeom>
          <a:noFill/>
          <a:ln>
            <a:solidFill>
              <a:srgbClr val="FF000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C3B44CBE-A893-0C40-AB78-D69C1C93DC18}"/>
              </a:ext>
            </a:extLst>
          </p:cNvPr>
          <p:cNvSpPr txBox="1"/>
          <p:nvPr/>
        </p:nvSpPr>
        <p:spPr>
          <a:xfrm>
            <a:off x="1149541" y="5162264"/>
            <a:ext cx="7086247" cy="1169551"/>
          </a:xfrm>
          <a:prstGeom prst="rect">
            <a:avLst/>
          </a:prstGeom>
          <a:solidFill>
            <a:schemeClr val="bg1">
              <a:lumMod val="85000"/>
            </a:schemeClr>
          </a:solidFill>
          <a:effectLst>
            <a:outerShdw blurRad="50800" dist="38100" dir="2700000" algn="tl" rotWithShape="0">
              <a:prstClr val="black">
                <a:alpha val="40000"/>
              </a:prstClr>
            </a:outerShdw>
          </a:effectLst>
        </p:spPr>
        <p:txBody>
          <a:bodyPr wrap="square" rtlCol="0">
            <a:spAutoFit/>
          </a:bodyPr>
          <a:lstStyle/>
          <a:p>
            <a:pPr lvl="0"/>
            <a:r>
              <a:rPr lang="en-US" sz="1400" b="1" dirty="0">
                <a:solidFill>
                  <a:srgbClr val="002060"/>
                </a:solidFill>
                <a:latin typeface="Tw Cen MT" panose="020B0602020104020603" pitchFamily="34" charset="0"/>
                <a:cs typeface="Calibri" pitchFamily="34" charset="0"/>
              </a:rPr>
              <a:t>“Brand A prominent key messages are Creativity, Feeds Hope, Relevant Utility, Trust &amp; Self control which are above the average level ”</a:t>
            </a:r>
            <a:endParaRPr lang="en-US" sz="1000" b="1" dirty="0">
              <a:solidFill>
                <a:srgbClr val="002060"/>
              </a:solidFill>
              <a:latin typeface="Tw Cen MT" panose="020B0602020104020603" pitchFamily="34" charset="0"/>
              <a:cs typeface="Calibri" pitchFamily="34" charset="0"/>
            </a:endParaRPr>
          </a:p>
          <a:p>
            <a:pPr marL="285750" lvl="0" indent="-285750">
              <a:buFont typeface="Arial" pitchFamily="34" charset="0"/>
              <a:buChar char="•"/>
            </a:pPr>
            <a:r>
              <a:rPr lang="en-US" sz="1400" dirty="0">
                <a:latin typeface="Tw Cen MT" pitchFamily="34" charset="0"/>
              </a:rPr>
              <a:t>It is suggested that Brand A should focus its’ communication in around Rational Appeal and Brand Behaviours of </a:t>
            </a:r>
            <a:r>
              <a:rPr lang="en-US" sz="1400" b="1" dirty="0">
                <a:latin typeface="Tw Cen MT" pitchFamily="34" charset="0"/>
              </a:rPr>
              <a:t>‘Creativity’ </a:t>
            </a:r>
            <a:r>
              <a:rPr lang="en-US" sz="1400" dirty="0">
                <a:latin typeface="Tw Cen MT" pitchFamily="34" charset="0"/>
              </a:rPr>
              <a:t>and </a:t>
            </a:r>
            <a:r>
              <a:rPr lang="en-US" sz="1400" b="1" dirty="0">
                <a:latin typeface="Tw Cen MT" pitchFamily="34" charset="0"/>
              </a:rPr>
              <a:t>‘Relevant Utility’ </a:t>
            </a:r>
            <a:r>
              <a:rPr lang="en-US" sz="1400" dirty="0">
                <a:latin typeface="Tw Cen MT" pitchFamily="34" charset="0"/>
              </a:rPr>
              <a:t>to retain these behavioural advantages</a:t>
            </a:r>
          </a:p>
        </p:txBody>
      </p:sp>
      <p:sp>
        <p:nvSpPr>
          <p:cNvPr id="12" name="Oval 11">
            <a:extLst>
              <a:ext uri="{FF2B5EF4-FFF2-40B4-BE49-F238E27FC236}">
                <a16:creationId xmlns:a16="http://schemas.microsoft.com/office/drawing/2014/main" id="{DBE5A0BC-040F-4543-A3C9-B289AFE4E571}"/>
              </a:ext>
            </a:extLst>
          </p:cNvPr>
          <p:cNvSpPr/>
          <p:nvPr/>
        </p:nvSpPr>
        <p:spPr>
          <a:xfrm>
            <a:off x="6172200" y="3978349"/>
            <a:ext cx="381000" cy="838200"/>
          </a:xfrm>
          <a:prstGeom prst="ellipse">
            <a:avLst/>
          </a:prstGeom>
          <a:noFill/>
          <a:ln>
            <a:solidFill>
              <a:srgbClr val="00B05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4" name="Oval 13">
            <a:extLst>
              <a:ext uri="{FF2B5EF4-FFF2-40B4-BE49-F238E27FC236}">
                <a16:creationId xmlns:a16="http://schemas.microsoft.com/office/drawing/2014/main" id="{C522C0D3-54EA-6D46-9140-E8D113B9854E}"/>
              </a:ext>
            </a:extLst>
          </p:cNvPr>
          <p:cNvSpPr/>
          <p:nvPr/>
        </p:nvSpPr>
        <p:spPr>
          <a:xfrm>
            <a:off x="4316104" y="3962400"/>
            <a:ext cx="409511" cy="838200"/>
          </a:xfrm>
          <a:prstGeom prst="ellipse">
            <a:avLst/>
          </a:prstGeom>
          <a:noFill/>
          <a:ln>
            <a:solidFill>
              <a:srgbClr val="00B05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6" name="Oval 15">
            <a:extLst>
              <a:ext uri="{FF2B5EF4-FFF2-40B4-BE49-F238E27FC236}">
                <a16:creationId xmlns:a16="http://schemas.microsoft.com/office/drawing/2014/main" id="{C522C0D3-54EA-6D46-9140-E8D113B9854E}"/>
              </a:ext>
            </a:extLst>
          </p:cNvPr>
          <p:cNvSpPr/>
          <p:nvPr/>
        </p:nvSpPr>
        <p:spPr>
          <a:xfrm>
            <a:off x="3048000" y="3978349"/>
            <a:ext cx="457200" cy="1050851"/>
          </a:xfrm>
          <a:prstGeom prst="ellipse">
            <a:avLst/>
          </a:prstGeom>
          <a:noFill/>
          <a:ln>
            <a:solidFill>
              <a:srgbClr val="00B05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7" name="Slide Number Placeholder 1"/>
          <p:cNvSpPr txBox="1">
            <a:spLocks/>
          </p:cNvSpPr>
          <p:nvPr/>
        </p:nvSpPr>
        <p:spPr>
          <a:xfrm>
            <a:off x="7924800" y="64008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alibri" pitchFamily="34" charset="0"/>
                <a:cs typeface="Calibri" pitchFamily="34" charset="0"/>
              </a:rPr>
              <a:pPr algn="ctr"/>
              <a:t>25</a:t>
            </a:fld>
            <a:endParaRPr lang="en-US" sz="1200" dirty="0">
              <a:solidFill>
                <a:schemeClr val="bg1"/>
              </a:solidFill>
              <a:latin typeface="Calibri" pitchFamily="34" charset="0"/>
              <a:cs typeface="Calibri" pitchFamily="34" charset="0"/>
            </a:endParaRPr>
          </a:p>
        </p:txBody>
      </p:sp>
    </p:spTree>
    <p:extLst>
      <p:ext uri="{BB962C8B-B14F-4D97-AF65-F5344CB8AC3E}">
        <p14:creationId xmlns:p14="http://schemas.microsoft.com/office/powerpoint/2010/main" val="3961365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422229"/>
            <a:ext cx="9151374" cy="1323439"/>
          </a:xfrm>
          <a:prstGeom prst="rect">
            <a:avLst/>
          </a:prstGeom>
        </p:spPr>
        <p:txBody>
          <a:bodyPr wrap="square">
            <a:spAutoFit/>
          </a:bodyPr>
          <a:lstStyle/>
          <a:p>
            <a:pPr algn="ctr"/>
            <a:r>
              <a:rPr lang="en-US" sz="4000" b="1" cap="all" dirty="0">
                <a:ln w="9000" cmpd="sng">
                  <a:solidFill>
                    <a:schemeClr val="accent4">
                      <a:shade val="50000"/>
                      <a:satMod val="120000"/>
                    </a:schemeClr>
                  </a:solidFill>
                  <a:prstDash val="solid"/>
                </a:ln>
                <a:solidFill>
                  <a:srgbClr val="522C5E"/>
                </a:solidFill>
                <a:effectLst>
                  <a:reflection blurRad="12700" stA="28000" endPos="45000" dist="1000" dir="5400000" sy="-100000" algn="bl" rotWithShape="0"/>
                </a:effectLst>
                <a:latin typeface="Agency FB" panose="020B0503020202020204" pitchFamily="34" charset="0"/>
              </a:rPr>
              <a:t>7. RESPONDENT PREFERENCES </a:t>
            </a:r>
          </a:p>
          <a:p>
            <a:pPr algn="ctr"/>
            <a:r>
              <a:rPr lang="en-US" sz="4000" b="1" cap="all" dirty="0">
                <a:ln w="9000" cmpd="sng">
                  <a:solidFill>
                    <a:schemeClr val="accent4">
                      <a:shade val="50000"/>
                      <a:satMod val="120000"/>
                    </a:schemeClr>
                  </a:solidFill>
                  <a:prstDash val="solid"/>
                </a:ln>
                <a:solidFill>
                  <a:srgbClr val="522C5E"/>
                </a:solidFill>
                <a:effectLst>
                  <a:reflection blurRad="12700" stA="28000" endPos="45000" dist="1000" dir="5400000" sy="-100000" algn="bl" rotWithShape="0"/>
                </a:effectLst>
                <a:latin typeface="Agency FB" panose="020B0503020202020204" pitchFamily="34" charset="0"/>
              </a:rPr>
              <a:t>BY DEMOGRAPHICS</a:t>
            </a:r>
          </a:p>
        </p:txBody>
      </p:sp>
      <p:cxnSp>
        <p:nvCxnSpPr>
          <p:cNvPr id="7" name="Straight Connector 6"/>
          <p:cNvCxnSpPr/>
          <p:nvPr/>
        </p:nvCxnSpPr>
        <p:spPr>
          <a:xfrm>
            <a:off x="31242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7244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2" descr="C:\Users\MUM-TRA-04D\Desktop\PPT\TRA-LOGO-(QT)-Blac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2908" y="4383551"/>
            <a:ext cx="545864" cy="817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868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4"/>
          <p:cNvSpPr txBox="1">
            <a:spLocks/>
          </p:cNvSpPr>
          <p:nvPr/>
        </p:nvSpPr>
        <p:spPr>
          <a:xfrm>
            <a:off x="1058712" y="0"/>
            <a:ext cx="8085288" cy="7620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Zonal Analysis of Brand Trust</a:t>
            </a:r>
            <a:br>
              <a:rPr lang="en-GB" sz="2400" dirty="0"/>
            </a:br>
            <a:r>
              <a:rPr lang="en-IN" sz="2000" dirty="0"/>
              <a:t>Brand A, </a:t>
            </a:r>
            <a:r>
              <a:rPr lang="it-IT" sz="2000" dirty="0"/>
              <a:t>Brand B &amp; Brand C </a:t>
            </a:r>
            <a:endParaRPr lang="en-GB" sz="2000" dirty="0"/>
          </a:p>
        </p:txBody>
      </p:sp>
      <p:pic>
        <p:nvPicPr>
          <p:cNvPr id="25" name="Picture 2" descr="C:\Users\BLCT-01\Desktop\MAP.png"/>
          <p:cNvPicPr>
            <a:picLocks noChangeAspect="1" noChangeArrowheads="1"/>
          </p:cNvPicPr>
          <p:nvPr/>
        </p:nvPicPr>
        <p:blipFill>
          <a:blip r:embed="rId2" cstate="screen">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30112" y="734690"/>
            <a:ext cx="6942288" cy="5589910"/>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6102106" y="5060355"/>
            <a:ext cx="3041894" cy="861774"/>
          </a:xfrm>
          <a:prstGeom prst="rect">
            <a:avLst/>
          </a:prstGeom>
          <a:noFill/>
        </p:spPr>
        <p:txBody>
          <a:bodyPr wrap="square" rtlCol="0">
            <a:spAutoFit/>
          </a:bodyPr>
          <a:lstStyle/>
          <a:p>
            <a:r>
              <a:rPr lang="en-US" sz="1000" b="1" u="sng" dirty="0">
                <a:latin typeface="Calibri" panose="020F0502020204030204" pitchFamily="34" charset="0"/>
              </a:rPr>
              <a:t>Color Legend</a:t>
            </a:r>
          </a:p>
          <a:p>
            <a:r>
              <a:rPr lang="en-US" sz="1000" b="1" dirty="0">
                <a:solidFill>
                  <a:srgbClr val="00B050"/>
                </a:solidFill>
                <a:latin typeface="Calibri" panose="020F0502020204030204" pitchFamily="34" charset="0"/>
              </a:rPr>
              <a:t>Brand A leads Brand B/Brand C in Consumer Buying Keenness</a:t>
            </a:r>
          </a:p>
          <a:p>
            <a:r>
              <a:rPr lang="en-US" sz="1000" b="1" dirty="0">
                <a:solidFill>
                  <a:srgbClr val="FF0000"/>
                </a:solidFill>
                <a:latin typeface="Calibri" panose="020F0502020204030204" pitchFamily="34" charset="0"/>
              </a:rPr>
              <a:t>Brand B/Brand C leads Brand A in Consumer Buying Keenness</a:t>
            </a:r>
          </a:p>
        </p:txBody>
      </p:sp>
      <p:sp>
        <p:nvSpPr>
          <p:cNvPr id="37" name="TextBox 36"/>
          <p:cNvSpPr txBox="1"/>
          <p:nvPr/>
        </p:nvSpPr>
        <p:spPr>
          <a:xfrm>
            <a:off x="3562063" y="5005763"/>
            <a:ext cx="2211407" cy="553998"/>
          </a:xfrm>
          <a:prstGeom prst="rect">
            <a:avLst/>
          </a:prstGeom>
          <a:noFill/>
        </p:spPr>
        <p:txBody>
          <a:bodyPr wrap="square" rtlCol="0">
            <a:spAutoFit/>
          </a:bodyPr>
          <a:lstStyle/>
          <a:p>
            <a:r>
              <a:rPr lang="en-US" sz="1000" b="1" dirty="0">
                <a:latin typeface="Calibri" panose="020F0502020204030204" pitchFamily="34" charset="0"/>
              </a:rPr>
              <a:t>South BDI</a:t>
            </a:r>
          </a:p>
          <a:p>
            <a:r>
              <a:rPr lang="en-US" sz="1000" dirty="0">
                <a:solidFill>
                  <a:srgbClr val="FF0000"/>
                </a:solidFill>
                <a:latin typeface="Calibri" panose="020F0502020204030204" pitchFamily="34" charset="0"/>
              </a:rPr>
              <a:t>Brand A = 0.6 X Brand B</a:t>
            </a:r>
          </a:p>
          <a:p>
            <a:r>
              <a:rPr lang="en-US" sz="1000" dirty="0">
                <a:solidFill>
                  <a:srgbClr val="FF0000"/>
                </a:solidFill>
                <a:latin typeface="Calibri" panose="020F0502020204030204" pitchFamily="34" charset="0"/>
              </a:rPr>
              <a:t>Brand A = 0.2 X Brand C</a:t>
            </a:r>
          </a:p>
        </p:txBody>
      </p:sp>
      <p:sp>
        <p:nvSpPr>
          <p:cNvPr id="70" name="TextBox 69"/>
          <p:cNvSpPr txBox="1"/>
          <p:nvPr/>
        </p:nvSpPr>
        <p:spPr>
          <a:xfrm>
            <a:off x="0" y="3916844"/>
            <a:ext cx="2133598" cy="553998"/>
          </a:xfrm>
          <a:prstGeom prst="rect">
            <a:avLst/>
          </a:prstGeom>
          <a:noFill/>
        </p:spPr>
        <p:txBody>
          <a:bodyPr wrap="square" rtlCol="0">
            <a:spAutoFit/>
          </a:bodyPr>
          <a:lstStyle/>
          <a:p>
            <a:pPr algn="r"/>
            <a:r>
              <a:rPr lang="en-US" sz="1000" b="1" dirty="0">
                <a:latin typeface="Calibri" panose="020F0502020204030204" pitchFamily="34" charset="0"/>
              </a:rPr>
              <a:t>West BDI</a:t>
            </a:r>
          </a:p>
          <a:p>
            <a:pPr algn="r"/>
            <a:r>
              <a:rPr lang="en-US" sz="1000" dirty="0">
                <a:solidFill>
                  <a:srgbClr val="FF0000"/>
                </a:solidFill>
                <a:latin typeface="Calibri" panose="020F0502020204030204" pitchFamily="34" charset="0"/>
              </a:rPr>
              <a:t>Brand A = 0.04 X Brand B</a:t>
            </a:r>
          </a:p>
          <a:p>
            <a:pPr algn="r"/>
            <a:r>
              <a:rPr lang="en-US" sz="1000" dirty="0">
                <a:solidFill>
                  <a:srgbClr val="00B050"/>
                </a:solidFill>
                <a:latin typeface="Calibri" panose="020F0502020204030204" pitchFamily="34" charset="0"/>
              </a:rPr>
              <a:t>Brand A = 1.6X Brand C</a:t>
            </a:r>
          </a:p>
        </p:txBody>
      </p:sp>
      <p:sp>
        <p:nvSpPr>
          <p:cNvPr id="73" name="TextBox 72"/>
          <p:cNvSpPr txBox="1"/>
          <p:nvPr/>
        </p:nvSpPr>
        <p:spPr>
          <a:xfrm>
            <a:off x="3449000" y="1734979"/>
            <a:ext cx="1199200" cy="246221"/>
          </a:xfrm>
          <a:prstGeom prst="rect">
            <a:avLst/>
          </a:prstGeom>
          <a:noFill/>
        </p:spPr>
        <p:txBody>
          <a:bodyPr wrap="square" rtlCol="0">
            <a:spAutoFit/>
          </a:bodyPr>
          <a:lstStyle/>
          <a:p>
            <a:r>
              <a:rPr lang="en-US" sz="1000" b="1" dirty="0">
                <a:latin typeface="Calibri" panose="020F0502020204030204" pitchFamily="34" charset="0"/>
              </a:rPr>
              <a:t>North BDI</a:t>
            </a:r>
          </a:p>
        </p:txBody>
      </p:sp>
      <p:sp>
        <p:nvSpPr>
          <p:cNvPr id="76" name="TextBox 75"/>
          <p:cNvSpPr txBox="1"/>
          <p:nvPr/>
        </p:nvSpPr>
        <p:spPr>
          <a:xfrm>
            <a:off x="6362396" y="2057400"/>
            <a:ext cx="1029004" cy="246221"/>
          </a:xfrm>
          <a:prstGeom prst="rect">
            <a:avLst/>
          </a:prstGeom>
          <a:noFill/>
        </p:spPr>
        <p:txBody>
          <a:bodyPr wrap="square" rtlCol="0">
            <a:spAutoFit/>
          </a:bodyPr>
          <a:lstStyle/>
          <a:p>
            <a:r>
              <a:rPr lang="en-US" sz="1000" b="1" dirty="0">
                <a:latin typeface="Calibri" panose="020F0502020204030204" pitchFamily="34" charset="0"/>
              </a:rPr>
              <a:t>East BDI</a:t>
            </a:r>
          </a:p>
        </p:txBody>
      </p:sp>
      <p:sp>
        <p:nvSpPr>
          <p:cNvPr id="79" name="TextBox 78"/>
          <p:cNvSpPr txBox="1"/>
          <p:nvPr/>
        </p:nvSpPr>
        <p:spPr>
          <a:xfrm>
            <a:off x="7178700" y="6121457"/>
            <a:ext cx="1138453" cy="246221"/>
          </a:xfrm>
          <a:prstGeom prst="rect">
            <a:avLst/>
          </a:prstGeom>
          <a:noFill/>
        </p:spPr>
        <p:txBody>
          <a:bodyPr wrap="none" rtlCol="0">
            <a:spAutoFit/>
          </a:bodyPr>
          <a:lstStyle/>
          <a:p>
            <a:r>
              <a:rPr lang="en-US" sz="1000" dirty="0">
                <a:latin typeface="Calibri" panose="020F0502020204030204" pitchFamily="34" charset="0"/>
              </a:rPr>
              <a:t>Scores = BDI x 100</a:t>
            </a:r>
          </a:p>
        </p:txBody>
      </p:sp>
      <p:sp>
        <p:nvSpPr>
          <p:cNvPr id="34" name="Rectangle 33">
            <a:extLst>
              <a:ext uri="{FF2B5EF4-FFF2-40B4-BE49-F238E27FC236}">
                <a16:creationId xmlns:a16="http://schemas.microsoft.com/office/drawing/2014/main" id="{90863D03-5E0C-664B-BCEB-AFEF58B8B6A1}"/>
              </a:ext>
            </a:extLst>
          </p:cNvPr>
          <p:cNvSpPr/>
          <p:nvPr/>
        </p:nvSpPr>
        <p:spPr>
          <a:xfrm flipV="1">
            <a:off x="5791200" y="4636908"/>
            <a:ext cx="155615" cy="141226"/>
          </a:xfrm>
          <a:prstGeom prst="rect">
            <a:avLst/>
          </a:prstGeom>
          <a:solidFill>
            <a:srgbClr val="2F58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solidFill>
                <a:schemeClr val="tx1"/>
              </a:solidFill>
              <a:latin typeface="Calibri" panose="020F0502020204030204" pitchFamily="34" charset="0"/>
            </a:endParaRPr>
          </a:p>
        </p:txBody>
      </p:sp>
      <p:sp>
        <p:nvSpPr>
          <p:cNvPr id="35" name="TextBox 34">
            <a:extLst>
              <a:ext uri="{FF2B5EF4-FFF2-40B4-BE49-F238E27FC236}">
                <a16:creationId xmlns:a16="http://schemas.microsoft.com/office/drawing/2014/main" id="{65969B41-3B18-F940-906B-01F8E45D45BC}"/>
              </a:ext>
            </a:extLst>
          </p:cNvPr>
          <p:cNvSpPr txBox="1"/>
          <p:nvPr/>
        </p:nvSpPr>
        <p:spPr>
          <a:xfrm>
            <a:off x="5889010" y="4569566"/>
            <a:ext cx="987888" cy="261610"/>
          </a:xfrm>
          <a:prstGeom prst="rect">
            <a:avLst/>
          </a:prstGeom>
          <a:noFill/>
        </p:spPr>
        <p:txBody>
          <a:bodyPr wrap="square" rtlCol="0">
            <a:spAutoFit/>
          </a:bodyPr>
          <a:lstStyle/>
          <a:p>
            <a:r>
              <a:rPr lang="en-US" sz="1100" dirty="0">
                <a:solidFill>
                  <a:schemeClr val="tx2"/>
                </a:solidFill>
                <a:latin typeface="Calibri" pitchFamily="34" charset="0"/>
              </a:rPr>
              <a:t>Brand A</a:t>
            </a:r>
          </a:p>
        </p:txBody>
      </p:sp>
      <p:sp>
        <p:nvSpPr>
          <p:cNvPr id="38" name="Rectangle 37">
            <a:extLst>
              <a:ext uri="{FF2B5EF4-FFF2-40B4-BE49-F238E27FC236}">
                <a16:creationId xmlns:a16="http://schemas.microsoft.com/office/drawing/2014/main" id="{61E1A4AD-8737-DC49-812D-0A94068C5288}"/>
              </a:ext>
            </a:extLst>
          </p:cNvPr>
          <p:cNvSpPr/>
          <p:nvPr/>
        </p:nvSpPr>
        <p:spPr>
          <a:xfrm flipV="1">
            <a:off x="6629400" y="4636908"/>
            <a:ext cx="155615" cy="1412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solidFill>
                <a:srgbClr val="4A6717"/>
              </a:solidFill>
              <a:latin typeface="Calibri" panose="020F0502020204030204" pitchFamily="34" charset="0"/>
            </a:endParaRPr>
          </a:p>
        </p:txBody>
      </p:sp>
      <p:sp>
        <p:nvSpPr>
          <p:cNvPr id="39" name="TextBox 38">
            <a:extLst>
              <a:ext uri="{FF2B5EF4-FFF2-40B4-BE49-F238E27FC236}">
                <a16:creationId xmlns:a16="http://schemas.microsoft.com/office/drawing/2014/main" id="{3D5CC1B3-968A-9A43-A75D-761E90AE358F}"/>
              </a:ext>
            </a:extLst>
          </p:cNvPr>
          <p:cNvSpPr txBox="1"/>
          <p:nvPr/>
        </p:nvSpPr>
        <p:spPr>
          <a:xfrm>
            <a:off x="6732896" y="4569566"/>
            <a:ext cx="1089044" cy="261610"/>
          </a:xfrm>
          <a:prstGeom prst="rect">
            <a:avLst/>
          </a:prstGeom>
          <a:noFill/>
        </p:spPr>
        <p:txBody>
          <a:bodyPr wrap="square" rtlCol="0">
            <a:spAutoFit/>
          </a:bodyPr>
          <a:lstStyle/>
          <a:p>
            <a:r>
              <a:rPr lang="en-US" sz="1100" dirty="0">
                <a:solidFill>
                  <a:srgbClr val="C00000"/>
                </a:solidFill>
                <a:latin typeface="Calibri" pitchFamily="34" charset="0"/>
              </a:rPr>
              <a:t>Brand B</a:t>
            </a:r>
          </a:p>
        </p:txBody>
      </p:sp>
      <p:sp>
        <p:nvSpPr>
          <p:cNvPr id="40" name="Rectangle 39">
            <a:extLst>
              <a:ext uri="{FF2B5EF4-FFF2-40B4-BE49-F238E27FC236}">
                <a16:creationId xmlns:a16="http://schemas.microsoft.com/office/drawing/2014/main" id="{91A4F2EA-F3C4-4C4D-98CF-1F2034EC20D1}"/>
              </a:ext>
            </a:extLst>
          </p:cNvPr>
          <p:cNvSpPr/>
          <p:nvPr/>
        </p:nvSpPr>
        <p:spPr>
          <a:xfrm flipV="1">
            <a:off x="7799820" y="4636908"/>
            <a:ext cx="155615" cy="14122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solidFill>
                <a:srgbClr val="C00000"/>
              </a:solidFill>
              <a:latin typeface="Calibri" panose="020F0502020204030204" pitchFamily="34" charset="0"/>
            </a:endParaRPr>
          </a:p>
        </p:txBody>
      </p:sp>
      <p:sp>
        <p:nvSpPr>
          <p:cNvPr id="41" name="TextBox 40">
            <a:extLst>
              <a:ext uri="{FF2B5EF4-FFF2-40B4-BE49-F238E27FC236}">
                <a16:creationId xmlns:a16="http://schemas.microsoft.com/office/drawing/2014/main" id="{86695007-B7B6-6A43-9618-B42254B2656B}"/>
              </a:ext>
            </a:extLst>
          </p:cNvPr>
          <p:cNvSpPr txBox="1"/>
          <p:nvPr/>
        </p:nvSpPr>
        <p:spPr>
          <a:xfrm>
            <a:off x="7911278" y="4569566"/>
            <a:ext cx="699322" cy="261610"/>
          </a:xfrm>
          <a:prstGeom prst="rect">
            <a:avLst/>
          </a:prstGeom>
          <a:noFill/>
        </p:spPr>
        <p:txBody>
          <a:bodyPr wrap="square" rtlCol="0">
            <a:spAutoFit/>
          </a:bodyPr>
          <a:lstStyle/>
          <a:p>
            <a:r>
              <a:rPr lang="en-US" sz="1100" dirty="0">
                <a:solidFill>
                  <a:srgbClr val="FF9900"/>
                </a:solidFill>
                <a:latin typeface="Calibri" pitchFamily="34" charset="0"/>
              </a:rPr>
              <a:t>Brand C</a:t>
            </a:r>
          </a:p>
        </p:txBody>
      </p:sp>
      <p:sp>
        <p:nvSpPr>
          <p:cNvPr id="26"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27</a:t>
            </a:fld>
            <a:endParaRPr lang="en-US" sz="1200" dirty="0">
              <a:solidFill>
                <a:schemeClr val="bg1"/>
              </a:solidFill>
              <a:latin typeface="Century Gothic" pitchFamily="34" charset="0"/>
            </a:endParaRPr>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702254" y="1611198"/>
            <a:ext cx="859809" cy="632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659618" y="4737953"/>
            <a:ext cx="871738" cy="921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1981200" y="3307714"/>
            <a:ext cx="837315" cy="886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5799192" y="1611198"/>
            <a:ext cx="797316" cy="144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463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ircle(in)">
                                      <p:cBhvr>
                                        <p:cTn id="7" dur="2000"/>
                                        <p:tgtEl>
                                          <p:spTgt spid="3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circle(in)">
                                      <p:cBhvr>
                                        <p:cTn id="10" dur="2000"/>
                                        <p:tgtEl>
                                          <p:spTgt spid="70"/>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circle(in)">
                                      <p:cBhvr>
                                        <p:cTn id="13" dur="2000"/>
                                        <p:tgtEl>
                                          <p:spTgt spid="73"/>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circle(in)">
                                      <p:cBhvr>
                                        <p:cTn id="16" dur="2000"/>
                                        <p:tgtEl>
                                          <p:spTgt spid="76"/>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circle(in)">
                                      <p:cBhvr>
                                        <p:cTn id="19" dur="2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70" grpId="0"/>
      <p:bldP spid="73" grpId="0"/>
      <p:bldP spid="76" grpId="0"/>
      <p:bldP spid="7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4"/>
          <p:cNvSpPr txBox="1">
            <a:spLocks/>
          </p:cNvSpPr>
          <p:nvPr/>
        </p:nvSpPr>
        <p:spPr>
          <a:xfrm>
            <a:off x="1058712" y="0"/>
            <a:ext cx="8085288" cy="762000"/>
          </a:xfrm>
          <a:prstGeom prst="rect">
            <a:avLst/>
          </a:prstGeom>
        </p:spPr>
        <p:txBody>
          <a:bodyPr vert="horz" lIns="91440" tIns="45720" rIns="91440" bIns="45720" rtlCol="0" anchor="ctr">
            <a:noAutofit/>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Zonal Analysis of Brand Trust </a:t>
            </a:r>
          </a:p>
          <a:p>
            <a:pPr>
              <a:lnSpc>
                <a:spcPct val="100000"/>
              </a:lnSpc>
              <a:defRPr/>
            </a:pPr>
            <a:r>
              <a:rPr lang="en-IN" sz="2000" dirty="0">
                <a:solidFill>
                  <a:prstClr val="white"/>
                </a:solidFill>
              </a:rPr>
              <a:t>Brand A  2021 vs 2022</a:t>
            </a:r>
          </a:p>
        </p:txBody>
      </p:sp>
      <p:sp>
        <p:nvSpPr>
          <p:cNvPr id="34" name="TextBox 33"/>
          <p:cNvSpPr txBox="1"/>
          <p:nvPr/>
        </p:nvSpPr>
        <p:spPr>
          <a:xfrm>
            <a:off x="76200" y="2354282"/>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a:t>
            </a:r>
          </a:p>
        </p:txBody>
      </p:sp>
      <p:graphicFrame>
        <p:nvGraphicFramePr>
          <p:cNvPr id="35" name="Chart 34"/>
          <p:cNvGraphicFramePr/>
          <p:nvPr>
            <p:extLst>
              <p:ext uri="{D42A27DB-BD31-4B8C-83A1-F6EECF244321}">
                <p14:modId xmlns:p14="http://schemas.microsoft.com/office/powerpoint/2010/main" val="4224802663"/>
              </p:ext>
            </p:extLst>
          </p:nvPr>
        </p:nvGraphicFramePr>
        <p:xfrm>
          <a:off x="304800" y="1219200"/>
          <a:ext cx="6629400" cy="4642256"/>
        </p:xfrm>
        <a:graphic>
          <a:graphicData uri="http://schemas.openxmlformats.org/drawingml/2006/chart">
            <c:chart xmlns:c="http://schemas.openxmlformats.org/drawingml/2006/chart" xmlns:r="http://schemas.openxmlformats.org/officeDocument/2006/relationships" r:id="rId2"/>
          </a:graphicData>
        </a:graphic>
      </p:graphicFrame>
      <p:sp>
        <p:nvSpPr>
          <p:cNvPr id="44" name="Rectangular Callout 43"/>
          <p:cNvSpPr/>
          <p:nvPr/>
        </p:nvSpPr>
        <p:spPr>
          <a:xfrm>
            <a:off x="6722706" y="1905000"/>
            <a:ext cx="2230672" cy="2031325"/>
          </a:xfrm>
          <a:prstGeom prst="wedgeRectCallout">
            <a:avLst>
              <a:gd name="adj1" fmla="val -46950"/>
              <a:gd name="adj2" fmla="val 11562"/>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IN" sz="1400" b="1" dirty="0">
                <a:solidFill>
                  <a:schemeClr val="tx2">
                    <a:lumMod val="75000"/>
                  </a:schemeClr>
                </a:solidFill>
                <a:latin typeface="Tw Cen MT" panose="020B0602020104020603" pitchFamily="34" charset="0"/>
              </a:rPr>
              <a:t>“Brand A still gets maximum 83% Trust Quotient in Southern Zone in 2022”</a:t>
            </a:r>
          </a:p>
          <a:p>
            <a:pPr algn="ctr"/>
            <a:endParaRPr lang="en-US" sz="1400" b="1" dirty="0">
              <a:solidFill>
                <a:schemeClr val="tx2">
                  <a:lumMod val="75000"/>
                </a:schemeClr>
              </a:solidFill>
              <a:latin typeface="Tw Cen MT" panose="020B0602020104020603" pitchFamily="34" charset="0"/>
            </a:endParaRPr>
          </a:p>
          <a:p>
            <a:pPr algn="ctr"/>
            <a:r>
              <a:rPr lang="en-US" sz="1400" dirty="0">
                <a:solidFill>
                  <a:schemeClr val="tx2">
                    <a:lumMod val="75000"/>
                  </a:schemeClr>
                </a:solidFill>
                <a:latin typeface="Tw Cen MT" panose="020B0602020104020603" pitchFamily="34" charset="0"/>
              </a:rPr>
              <a:t>In MBD 2022, Brand A Trust index has fallen by </a:t>
            </a:r>
          </a:p>
          <a:p>
            <a:pPr marL="285750" indent="-285750">
              <a:buFont typeface="Arial" panose="020B0604020202020204" pitchFamily="34" charset="0"/>
              <a:buChar char="•"/>
            </a:pPr>
            <a:r>
              <a:rPr lang="en-US" sz="1400" dirty="0">
                <a:solidFill>
                  <a:schemeClr val="tx2">
                    <a:lumMod val="75000"/>
                  </a:schemeClr>
                </a:solidFill>
                <a:latin typeface="Tw Cen MT" panose="020B0602020104020603" pitchFamily="34" charset="0"/>
              </a:rPr>
              <a:t>96% in West</a:t>
            </a:r>
          </a:p>
          <a:p>
            <a:pPr marL="285750" indent="-285750">
              <a:buFont typeface="Arial" panose="020B0604020202020204" pitchFamily="34" charset="0"/>
              <a:buChar char="•"/>
            </a:pPr>
            <a:r>
              <a:rPr lang="en-US" sz="1400" dirty="0">
                <a:solidFill>
                  <a:schemeClr val="tx2">
                    <a:lumMod val="75000"/>
                  </a:schemeClr>
                </a:solidFill>
                <a:latin typeface="Tw Cen MT" panose="020B0602020104020603" pitchFamily="34" charset="0"/>
              </a:rPr>
              <a:t>74% in South</a:t>
            </a:r>
          </a:p>
        </p:txBody>
      </p:sp>
      <p:grpSp>
        <p:nvGrpSpPr>
          <p:cNvPr id="45" name="Group 44"/>
          <p:cNvGrpSpPr/>
          <p:nvPr/>
        </p:nvGrpSpPr>
        <p:grpSpPr>
          <a:xfrm>
            <a:off x="6722706" y="4020027"/>
            <a:ext cx="699796" cy="2000709"/>
            <a:chOff x="6083278" y="1920298"/>
            <a:chExt cx="699796" cy="2000709"/>
          </a:xfrm>
          <a:effectLst/>
        </p:grpSpPr>
        <p:grpSp>
          <p:nvGrpSpPr>
            <p:cNvPr id="46" name="Group 45"/>
            <p:cNvGrpSpPr/>
            <p:nvPr/>
          </p:nvGrpSpPr>
          <p:grpSpPr>
            <a:xfrm>
              <a:off x="6083278" y="1920298"/>
              <a:ext cx="667818" cy="2000709"/>
              <a:chOff x="6827644" y="898480"/>
              <a:chExt cx="667818" cy="2000709"/>
            </a:xfrm>
            <a:effectLst>
              <a:reflection blurRad="6350" stA="50000" endA="300" endPos="55000" dir="5400000" sy="-100000" algn="bl" rotWithShape="0"/>
            </a:effectLst>
          </p:grpSpPr>
          <p:pic>
            <p:nvPicPr>
              <p:cNvPr id="48" name="Picture 47"/>
              <p:cNvPicPr>
                <a:picLocks noChangeAspect="1"/>
              </p:cNvPicPr>
              <p:nvPr/>
            </p:nvPicPr>
            <p:blipFill rotWithShape="1">
              <a:blip r:embed="rId3" cstate="print">
                <a:extLst>
                  <a:ext uri="{28A0092B-C50C-407E-A947-70E740481C1C}">
                    <a14:useLocalDpi xmlns:a14="http://schemas.microsoft.com/office/drawing/2010/main" val="0"/>
                  </a:ext>
                </a:extLst>
              </a:blip>
              <a:srcRect b="77542"/>
              <a:stretch/>
            </p:blipFill>
            <p:spPr>
              <a:xfrm>
                <a:off x="6841335" y="898480"/>
                <a:ext cx="583297" cy="411410"/>
              </a:xfrm>
              <a:prstGeom prst="rect">
                <a:avLst/>
              </a:prstGeom>
            </p:spPr>
          </p:pic>
          <p:pic>
            <p:nvPicPr>
              <p:cNvPr id="49" name="Picture 48"/>
              <p:cNvPicPr>
                <a:picLocks noChangeAspect="1"/>
              </p:cNvPicPr>
              <p:nvPr/>
            </p:nvPicPr>
            <p:blipFill rotWithShape="1">
              <a:blip r:embed="rId4" cstate="print">
                <a:extLst>
                  <a:ext uri="{28A0092B-C50C-407E-A947-70E740481C1C}">
                    <a14:useLocalDpi xmlns:a14="http://schemas.microsoft.com/office/drawing/2010/main" val="0"/>
                  </a:ext>
                </a:extLst>
              </a:blip>
              <a:srcRect t="25023"/>
              <a:stretch/>
            </p:blipFill>
            <p:spPr>
              <a:xfrm>
                <a:off x="6827644" y="1357952"/>
                <a:ext cx="667818" cy="1541237"/>
              </a:xfrm>
              <a:prstGeom prst="rect">
                <a:avLst/>
              </a:prstGeom>
              <a:noFill/>
              <a:ln>
                <a:noFill/>
              </a:ln>
              <a:effectLst/>
            </p:spPr>
          </p:pic>
        </p:grpSp>
        <p:pic>
          <p:nvPicPr>
            <p:cNvPr id="47" name="Picture 46"/>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0" b="100000" l="0" r="99405"/>
                      </a14:imgEffect>
                    </a14:imgLayer>
                  </a14:imgProps>
                </a:ext>
                <a:ext uri="{28A0092B-C50C-407E-A947-70E740481C1C}">
                  <a14:useLocalDpi xmlns:a14="http://schemas.microsoft.com/office/drawing/2010/main" val="0"/>
                </a:ext>
              </a:extLst>
            </a:blip>
            <a:srcRect t="37490"/>
            <a:stretch/>
          </p:blipFill>
          <p:spPr bwMode="auto">
            <a:xfrm>
              <a:off x="6083278" y="2315165"/>
              <a:ext cx="699796"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2"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28</a:t>
            </a:fld>
            <a:endParaRPr lang="en-US" sz="1200" dirty="0">
              <a:solidFill>
                <a:schemeClr val="bg1"/>
              </a:solidFill>
              <a:latin typeface="Century Gothic" pitchFamily="34" charset="0"/>
            </a:endParaRPr>
          </a:p>
        </p:txBody>
      </p:sp>
      <p:sp>
        <p:nvSpPr>
          <p:cNvPr id="14" name="TextBox 13"/>
          <p:cNvSpPr txBox="1"/>
          <p:nvPr/>
        </p:nvSpPr>
        <p:spPr>
          <a:xfrm>
            <a:off x="4560694" y="3505200"/>
            <a:ext cx="558354" cy="246221"/>
          </a:xfrm>
          <a:prstGeom prst="rect">
            <a:avLst/>
          </a:prstGeom>
          <a:noFill/>
        </p:spPr>
        <p:txBody>
          <a:bodyPr wrap="square" rtlCol="0">
            <a:spAutoFit/>
          </a:bodyPr>
          <a:lstStyle/>
          <a:p>
            <a:r>
              <a:rPr lang="en-US" sz="1000" b="1" dirty="0">
                <a:solidFill>
                  <a:srgbClr val="FF0000"/>
                </a:solidFill>
                <a:latin typeface="Calibri" pitchFamily="34" charset="0"/>
              </a:rPr>
              <a:t>96%</a:t>
            </a:r>
            <a:endParaRPr lang="en-IN" sz="1000" b="1" dirty="0">
              <a:solidFill>
                <a:srgbClr val="FF0000"/>
              </a:solidFill>
              <a:latin typeface="Calibri" pitchFamily="34" charset="0"/>
            </a:endParaRPr>
          </a:p>
        </p:txBody>
      </p:sp>
      <p:cxnSp>
        <p:nvCxnSpPr>
          <p:cNvPr id="15" name="Straight Arrow Connector 14"/>
          <p:cNvCxnSpPr>
            <a:cxnSpLocks/>
          </p:cNvCxnSpPr>
          <p:nvPr/>
        </p:nvCxnSpPr>
        <p:spPr>
          <a:xfrm>
            <a:off x="4572000" y="2204526"/>
            <a:ext cx="0" cy="2914522"/>
          </a:xfrm>
          <a:prstGeom prst="straightConnector1">
            <a:avLst/>
          </a:prstGeom>
          <a:ln>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a:off x="6019800" y="2800159"/>
            <a:ext cx="0" cy="1809688"/>
          </a:xfrm>
          <a:prstGeom prst="straightConnector1">
            <a:avLst/>
          </a:prstGeom>
          <a:ln>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994846" y="3505200"/>
            <a:ext cx="558354" cy="246221"/>
          </a:xfrm>
          <a:prstGeom prst="rect">
            <a:avLst/>
          </a:prstGeom>
          <a:noFill/>
        </p:spPr>
        <p:txBody>
          <a:bodyPr wrap="square" rtlCol="0">
            <a:spAutoFit/>
          </a:bodyPr>
          <a:lstStyle/>
          <a:p>
            <a:r>
              <a:rPr lang="en-US" sz="1000" b="1" dirty="0">
                <a:solidFill>
                  <a:srgbClr val="FF0000"/>
                </a:solidFill>
                <a:latin typeface="Calibri" pitchFamily="34" charset="0"/>
              </a:rPr>
              <a:t>74%</a:t>
            </a:r>
            <a:endParaRPr lang="en-IN" sz="1000" b="1" dirty="0">
              <a:solidFill>
                <a:srgbClr val="FF0000"/>
              </a:solidFill>
              <a:latin typeface="Calibri" pitchFamily="34" charset="0"/>
            </a:endParaRPr>
          </a:p>
        </p:txBody>
      </p:sp>
      <p:sp>
        <p:nvSpPr>
          <p:cNvPr id="21" name="TextBox 20"/>
          <p:cNvSpPr txBox="1"/>
          <p:nvPr/>
        </p:nvSpPr>
        <p:spPr>
          <a:xfrm>
            <a:off x="3126542" y="4276875"/>
            <a:ext cx="558354" cy="246221"/>
          </a:xfrm>
          <a:prstGeom prst="rect">
            <a:avLst/>
          </a:prstGeom>
          <a:noFill/>
        </p:spPr>
        <p:txBody>
          <a:bodyPr wrap="square" rtlCol="0">
            <a:spAutoFit/>
          </a:bodyPr>
          <a:lstStyle/>
          <a:p>
            <a:r>
              <a:rPr lang="en-US" sz="1000" b="1" dirty="0">
                <a:solidFill>
                  <a:srgbClr val="FF0000"/>
                </a:solidFill>
                <a:latin typeface="Calibri" pitchFamily="34" charset="0"/>
              </a:rPr>
              <a:t>100%</a:t>
            </a:r>
            <a:endParaRPr lang="en-IN" sz="1000" b="1" dirty="0">
              <a:solidFill>
                <a:srgbClr val="FF0000"/>
              </a:solidFill>
              <a:latin typeface="Calibri" pitchFamily="34" charset="0"/>
            </a:endParaRPr>
          </a:p>
        </p:txBody>
      </p:sp>
      <p:cxnSp>
        <p:nvCxnSpPr>
          <p:cNvPr id="23" name="Straight Arrow Connector 22"/>
          <p:cNvCxnSpPr>
            <a:cxnSpLocks/>
          </p:cNvCxnSpPr>
          <p:nvPr/>
        </p:nvCxnSpPr>
        <p:spPr>
          <a:xfrm>
            <a:off x="3137848" y="3509391"/>
            <a:ext cx="0" cy="1990657"/>
          </a:xfrm>
          <a:prstGeom prst="straightConnector1">
            <a:avLst/>
          </a:prstGeom>
          <a:ln>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641144" y="4954715"/>
            <a:ext cx="558354" cy="246221"/>
          </a:xfrm>
          <a:prstGeom prst="rect">
            <a:avLst/>
          </a:prstGeom>
          <a:noFill/>
        </p:spPr>
        <p:txBody>
          <a:bodyPr wrap="square" rtlCol="0">
            <a:spAutoFit/>
          </a:bodyPr>
          <a:lstStyle/>
          <a:p>
            <a:r>
              <a:rPr lang="en-US" sz="1000" b="1" dirty="0">
                <a:solidFill>
                  <a:srgbClr val="FF0000"/>
                </a:solidFill>
                <a:latin typeface="Calibri" pitchFamily="34" charset="0"/>
              </a:rPr>
              <a:t>100%</a:t>
            </a:r>
            <a:endParaRPr lang="en-IN" sz="1000" b="1" dirty="0">
              <a:solidFill>
                <a:srgbClr val="FF0000"/>
              </a:solidFill>
              <a:latin typeface="Calibri" pitchFamily="34" charset="0"/>
            </a:endParaRPr>
          </a:p>
        </p:txBody>
      </p:sp>
      <p:cxnSp>
        <p:nvCxnSpPr>
          <p:cNvPr id="25" name="Straight Arrow Connector 24"/>
          <p:cNvCxnSpPr>
            <a:cxnSpLocks/>
          </p:cNvCxnSpPr>
          <p:nvPr/>
        </p:nvCxnSpPr>
        <p:spPr>
          <a:xfrm>
            <a:off x="1660410" y="4738261"/>
            <a:ext cx="0" cy="767485"/>
          </a:xfrm>
          <a:prstGeom prst="straightConnector1">
            <a:avLst/>
          </a:prstGeom>
          <a:ln>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370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Title 4"/>
          <p:cNvSpPr txBox="1">
            <a:spLocks/>
          </p:cNvSpPr>
          <p:nvPr/>
        </p:nvSpPr>
        <p:spPr>
          <a:xfrm>
            <a:off x="1058712" y="-76200"/>
            <a:ext cx="8085288" cy="900746"/>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City-wise Analysis of Brand Trust</a:t>
            </a:r>
            <a:br>
              <a:rPr lang="en-GB" sz="2400" dirty="0"/>
            </a:br>
            <a:r>
              <a:rPr lang="en-IN" sz="2000" dirty="0"/>
              <a:t>Brand A &amp;</a:t>
            </a:r>
            <a:r>
              <a:rPr lang="it-IT" sz="2000" dirty="0"/>
              <a:t> Brand C</a:t>
            </a:r>
            <a:endParaRPr lang="en-GB" sz="2000" dirty="0"/>
          </a:p>
        </p:txBody>
      </p:sp>
      <p:pic>
        <p:nvPicPr>
          <p:cNvPr id="60" name="Picture 2" descr="C:\Users\BLCT-01\Desktop\MAP.png"/>
          <p:cNvPicPr>
            <a:picLocks noChangeAspect="1" noChangeArrowheads="1"/>
          </p:cNvPicPr>
          <p:nvPr/>
        </p:nvPicPr>
        <p:blipFill>
          <a:blip r:embed="rId2" cstate="screen">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49112" y="587134"/>
            <a:ext cx="6942288" cy="5589910"/>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61"/>
          <p:cNvSpPr txBox="1"/>
          <p:nvPr/>
        </p:nvSpPr>
        <p:spPr>
          <a:xfrm>
            <a:off x="-152400" y="3714690"/>
            <a:ext cx="1752600" cy="400110"/>
          </a:xfrm>
          <a:prstGeom prst="rect">
            <a:avLst/>
          </a:prstGeom>
          <a:noFill/>
        </p:spPr>
        <p:txBody>
          <a:bodyPr wrap="square" rtlCol="0">
            <a:spAutoFit/>
          </a:bodyPr>
          <a:lstStyle/>
          <a:p>
            <a:pPr algn="r"/>
            <a:r>
              <a:rPr lang="en-US" sz="1000" b="1" dirty="0">
                <a:latin typeface="Calibri" panose="020F0502020204030204" pitchFamily="34" charset="0"/>
              </a:rPr>
              <a:t>Mumbai</a:t>
            </a:r>
            <a:endParaRPr lang="en-US" sz="1000" b="1" dirty="0">
              <a:solidFill>
                <a:srgbClr val="00B050"/>
              </a:solidFill>
              <a:latin typeface="Calibri" panose="020F0502020204030204" pitchFamily="34" charset="0"/>
            </a:endParaRPr>
          </a:p>
          <a:p>
            <a:pPr algn="r"/>
            <a:r>
              <a:rPr lang="en-US" sz="1000" dirty="0">
                <a:solidFill>
                  <a:srgbClr val="00B050"/>
                </a:solidFill>
                <a:latin typeface="Calibri" panose="020F0502020204030204" pitchFamily="34" charset="0"/>
              </a:rPr>
              <a:t>Brand A = 1.7 X Brand C</a:t>
            </a:r>
          </a:p>
        </p:txBody>
      </p:sp>
      <p:sp>
        <p:nvSpPr>
          <p:cNvPr id="63" name="TextBox 62"/>
          <p:cNvSpPr txBox="1"/>
          <p:nvPr/>
        </p:nvSpPr>
        <p:spPr>
          <a:xfrm>
            <a:off x="1828800" y="3886200"/>
            <a:ext cx="668804" cy="246221"/>
          </a:xfrm>
          <a:prstGeom prst="rect">
            <a:avLst/>
          </a:prstGeom>
          <a:noFill/>
        </p:spPr>
        <p:txBody>
          <a:bodyPr wrap="square" rtlCol="0">
            <a:spAutoFit/>
          </a:bodyPr>
          <a:lstStyle/>
          <a:p>
            <a:pPr algn="r"/>
            <a:r>
              <a:rPr lang="en-US" sz="1000" b="1" dirty="0">
                <a:latin typeface="Calibri" panose="020F0502020204030204" pitchFamily="34" charset="0"/>
              </a:rPr>
              <a:t>Pune</a:t>
            </a:r>
          </a:p>
        </p:txBody>
      </p:sp>
      <p:sp>
        <p:nvSpPr>
          <p:cNvPr id="64" name="TextBox 63"/>
          <p:cNvSpPr txBox="1"/>
          <p:nvPr/>
        </p:nvSpPr>
        <p:spPr>
          <a:xfrm>
            <a:off x="601512" y="5715000"/>
            <a:ext cx="1760688" cy="400110"/>
          </a:xfrm>
          <a:prstGeom prst="rect">
            <a:avLst/>
          </a:prstGeom>
          <a:noFill/>
        </p:spPr>
        <p:txBody>
          <a:bodyPr wrap="square" rtlCol="0">
            <a:spAutoFit/>
          </a:bodyPr>
          <a:lstStyle/>
          <a:p>
            <a:pPr algn="r"/>
            <a:r>
              <a:rPr lang="en-US" sz="1000" b="1" dirty="0">
                <a:latin typeface="Calibri" panose="020F0502020204030204" pitchFamily="34" charset="0"/>
              </a:rPr>
              <a:t>Kochi                                          </a:t>
            </a:r>
            <a:r>
              <a:rPr lang="en-US" sz="1000" dirty="0">
                <a:solidFill>
                  <a:srgbClr val="FF0000"/>
                </a:solidFill>
                <a:latin typeface="Calibri" panose="020F0502020204030204" pitchFamily="34" charset="0"/>
                <a:cs typeface="Calibri" panose="020F0502020204030204" pitchFamily="34" charset="0"/>
              </a:rPr>
              <a:t>Brand A = 0.3 X Brand C</a:t>
            </a:r>
            <a:endParaRPr lang="en-US" sz="1000" b="1" dirty="0">
              <a:latin typeface="Calibri" panose="020F0502020204030204" pitchFamily="34" charset="0"/>
              <a:cs typeface="Calibri" panose="020F0502020204030204" pitchFamily="34" charset="0"/>
            </a:endParaRPr>
          </a:p>
        </p:txBody>
      </p:sp>
      <p:sp>
        <p:nvSpPr>
          <p:cNvPr id="65" name="TextBox 64"/>
          <p:cNvSpPr txBox="1"/>
          <p:nvPr/>
        </p:nvSpPr>
        <p:spPr>
          <a:xfrm>
            <a:off x="5181600" y="3182780"/>
            <a:ext cx="989891" cy="244984"/>
          </a:xfrm>
          <a:prstGeom prst="rect">
            <a:avLst/>
          </a:prstGeom>
          <a:noFill/>
        </p:spPr>
        <p:txBody>
          <a:bodyPr wrap="square" rtlCol="0">
            <a:spAutoFit/>
          </a:bodyPr>
          <a:lstStyle/>
          <a:p>
            <a:r>
              <a:rPr lang="en-US" sz="1000" b="1" dirty="0">
                <a:latin typeface="Calibri" panose="020F0502020204030204" pitchFamily="34" charset="0"/>
              </a:rPr>
              <a:t>Kolkata</a:t>
            </a:r>
          </a:p>
        </p:txBody>
      </p:sp>
      <p:sp>
        <p:nvSpPr>
          <p:cNvPr id="67" name="TextBox 66"/>
          <p:cNvSpPr txBox="1"/>
          <p:nvPr/>
        </p:nvSpPr>
        <p:spPr>
          <a:xfrm>
            <a:off x="685800" y="3091163"/>
            <a:ext cx="880110" cy="400110"/>
          </a:xfrm>
          <a:prstGeom prst="rect">
            <a:avLst/>
          </a:prstGeom>
          <a:noFill/>
        </p:spPr>
        <p:txBody>
          <a:bodyPr wrap="square" rtlCol="0">
            <a:spAutoFit/>
          </a:bodyPr>
          <a:lstStyle/>
          <a:p>
            <a:pPr algn="r"/>
            <a:r>
              <a:rPr lang="en-US" sz="1000" b="1" dirty="0">
                <a:latin typeface="Calibri" panose="020F0502020204030204" pitchFamily="34" charset="0"/>
              </a:rPr>
              <a:t>Ahmedabad</a:t>
            </a:r>
          </a:p>
        </p:txBody>
      </p:sp>
      <p:sp>
        <p:nvSpPr>
          <p:cNvPr id="69" name="TextBox 68"/>
          <p:cNvSpPr txBox="1"/>
          <p:nvPr/>
        </p:nvSpPr>
        <p:spPr>
          <a:xfrm>
            <a:off x="76200" y="4705290"/>
            <a:ext cx="1905000" cy="246221"/>
          </a:xfrm>
          <a:prstGeom prst="rect">
            <a:avLst/>
          </a:prstGeom>
          <a:noFill/>
        </p:spPr>
        <p:txBody>
          <a:bodyPr wrap="square" rtlCol="0">
            <a:spAutoFit/>
          </a:bodyPr>
          <a:lstStyle/>
          <a:p>
            <a:pPr algn="r"/>
            <a:r>
              <a:rPr lang="en-US" sz="1000" b="1" dirty="0">
                <a:latin typeface="Calibri" panose="020F0502020204030204" pitchFamily="34" charset="0"/>
              </a:rPr>
              <a:t>Bangalore</a:t>
            </a:r>
          </a:p>
        </p:txBody>
      </p:sp>
      <p:sp>
        <p:nvSpPr>
          <p:cNvPr id="71" name="TextBox 70"/>
          <p:cNvSpPr txBox="1"/>
          <p:nvPr/>
        </p:nvSpPr>
        <p:spPr>
          <a:xfrm>
            <a:off x="3236165" y="4607256"/>
            <a:ext cx="1496117" cy="400110"/>
          </a:xfrm>
          <a:prstGeom prst="rect">
            <a:avLst/>
          </a:prstGeom>
          <a:noFill/>
        </p:spPr>
        <p:txBody>
          <a:bodyPr wrap="square" rtlCol="0">
            <a:spAutoFit/>
          </a:bodyPr>
          <a:lstStyle>
            <a:defPPr>
              <a:defRPr lang="en-US"/>
            </a:defPPr>
            <a:lvl1pPr>
              <a:defRPr sz="1000" b="1">
                <a:latin typeface="Calibri" panose="020F0502020204030204" pitchFamily="34" charset="0"/>
              </a:defRPr>
            </a:lvl1pPr>
          </a:lstStyle>
          <a:p>
            <a:r>
              <a:rPr lang="en-US" dirty="0"/>
              <a:t>Chennai                                 </a:t>
            </a:r>
            <a:r>
              <a:rPr lang="en-US" b="0" dirty="0">
                <a:solidFill>
                  <a:srgbClr val="FF0000"/>
                </a:solidFill>
              </a:rPr>
              <a:t>Brand A = 0.2 X Brand C</a:t>
            </a:r>
          </a:p>
        </p:txBody>
      </p:sp>
      <p:sp>
        <p:nvSpPr>
          <p:cNvPr id="74" name="TextBox 73"/>
          <p:cNvSpPr txBox="1"/>
          <p:nvPr/>
        </p:nvSpPr>
        <p:spPr>
          <a:xfrm>
            <a:off x="2590800" y="2344579"/>
            <a:ext cx="708242" cy="246221"/>
          </a:xfrm>
          <a:prstGeom prst="rect">
            <a:avLst/>
          </a:prstGeom>
          <a:noFill/>
        </p:spPr>
        <p:txBody>
          <a:bodyPr wrap="square" rtlCol="0">
            <a:spAutoFit/>
          </a:bodyPr>
          <a:lstStyle/>
          <a:p>
            <a:r>
              <a:rPr lang="en-US" sz="1000" b="1" dirty="0">
                <a:latin typeface="Calibri" panose="020F0502020204030204" pitchFamily="34" charset="0"/>
              </a:rPr>
              <a:t>Delhi</a:t>
            </a:r>
          </a:p>
        </p:txBody>
      </p:sp>
      <p:sp>
        <p:nvSpPr>
          <p:cNvPr id="77" name="TextBox 76"/>
          <p:cNvSpPr txBox="1"/>
          <p:nvPr/>
        </p:nvSpPr>
        <p:spPr>
          <a:xfrm>
            <a:off x="5715000" y="2573179"/>
            <a:ext cx="828867" cy="246221"/>
          </a:xfrm>
          <a:prstGeom prst="rect">
            <a:avLst/>
          </a:prstGeom>
          <a:noFill/>
        </p:spPr>
        <p:txBody>
          <a:bodyPr wrap="square" rtlCol="0">
            <a:spAutoFit/>
          </a:bodyPr>
          <a:lstStyle/>
          <a:p>
            <a:r>
              <a:rPr lang="en-US" sz="1000" b="1" dirty="0">
                <a:latin typeface="Calibri" panose="020F0502020204030204" pitchFamily="34" charset="0"/>
              </a:rPr>
              <a:t>Guwahati</a:t>
            </a:r>
          </a:p>
        </p:txBody>
      </p:sp>
      <p:sp>
        <p:nvSpPr>
          <p:cNvPr id="82" name="TextBox 81"/>
          <p:cNvSpPr txBox="1"/>
          <p:nvPr/>
        </p:nvSpPr>
        <p:spPr>
          <a:xfrm>
            <a:off x="6472956" y="6125289"/>
            <a:ext cx="1138453" cy="246221"/>
          </a:xfrm>
          <a:prstGeom prst="rect">
            <a:avLst/>
          </a:prstGeom>
          <a:noFill/>
        </p:spPr>
        <p:txBody>
          <a:bodyPr wrap="none" rtlCol="0">
            <a:spAutoFit/>
          </a:bodyPr>
          <a:lstStyle/>
          <a:p>
            <a:r>
              <a:rPr lang="en-US" sz="1000" dirty="0">
                <a:latin typeface="Calibri" panose="020F0502020204030204" pitchFamily="34" charset="0"/>
              </a:rPr>
              <a:t>Scores = BDI x 100</a:t>
            </a:r>
          </a:p>
        </p:txBody>
      </p:sp>
      <p:sp>
        <p:nvSpPr>
          <p:cNvPr id="112" name="TextBox 111">
            <a:extLst>
              <a:ext uri="{FF2B5EF4-FFF2-40B4-BE49-F238E27FC236}">
                <a16:creationId xmlns:a16="http://schemas.microsoft.com/office/drawing/2014/main" id="{E8A633E9-B301-2C41-A1D0-3FF0E42F690F}"/>
              </a:ext>
            </a:extLst>
          </p:cNvPr>
          <p:cNvSpPr txBox="1"/>
          <p:nvPr/>
        </p:nvSpPr>
        <p:spPr>
          <a:xfrm>
            <a:off x="3962400" y="2268379"/>
            <a:ext cx="782497" cy="246221"/>
          </a:xfrm>
          <a:prstGeom prst="rect">
            <a:avLst/>
          </a:prstGeom>
          <a:noFill/>
        </p:spPr>
        <p:txBody>
          <a:bodyPr wrap="square" rtlCol="0">
            <a:spAutoFit/>
          </a:bodyPr>
          <a:lstStyle/>
          <a:p>
            <a:r>
              <a:rPr lang="en-US" sz="1000" b="1" dirty="0">
                <a:latin typeface="Calibri" panose="020F0502020204030204" pitchFamily="34" charset="0"/>
              </a:rPr>
              <a:t>Lucknow</a:t>
            </a:r>
            <a:endParaRPr lang="en-US" sz="1000" b="1" dirty="0">
              <a:solidFill>
                <a:srgbClr val="FF0000"/>
              </a:solidFill>
              <a:latin typeface="Calibri" panose="020F0502020204030204" pitchFamily="34" charset="0"/>
            </a:endParaRPr>
          </a:p>
        </p:txBody>
      </p:sp>
      <p:sp>
        <p:nvSpPr>
          <p:cNvPr id="56" name="TextBox 55"/>
          <p:cNvSpPr txBox="1"/>
          <p:nvPr/>
        </p:nvSpPr>
        <p:spPr>
          <a:xfrm>
            <a:off x="3774795" y="3962400"/>
            <a:ext cx="1940205" cy="400110"/>
          </a:xfrm>
          <a:prstGeom prst="rect">
            <a:avLst/>
          </a:prstGeom>
          <a:noFill/>
        </p:spPr>
        <p:txBody>
          <a:bodyPr wrap="square" rtlCol="0">
            <a:spAutoFit/>
          </a:bodyPr>
          <a:lstStyle>
            <a:defPPr>
              <a:defRPr lang="en-US"/>
            </a:defPPr>
            <a:lvl1pPr>
              <a:defRPr sz="1000" b="1">
                <a:latin typeface="Calibri" panose="020F0502020204030204" pitchFamily="34" charset="0"/>
              </a:defRPr>
            </a:lvl1pPr>
          </a:lstStyle>
          <a:p>
            <a:r>
              <a:rPr lang="en-US" dirty="0"/>
              <a:t>Hyderabad</a:t>
            </a:r>
          </a:p>
          <a:p>
            <a:r>
              <a:rPr lang="en-US" b="0" dirty="0">
                <a:solidFill>
                  <a:srgbClr val="FF0000"/>
                </a:solidFill>
              </a:rPr>
              <a:t>Brand A = 0.2 X Brand C</a:t>
            </a:r>
          </a:p>
        </p:txBody>
      </p:sp>
      <p:sp>
        <p:nvSpPr>
          <p:cNvPr id="78" name="TextBox 77">
            <a:extLst>
              <a:ext uri="{FF2B5EF4-FFF2-40B4-BE49-F238E27FC236}">
                <a16:creationId xmlns:a16="http://schemas.microsoft.com/office/drawing/2014/main" id="{E8A633E9-B301-2C41-A1D0-3FF0E42F690F}"/>
              </a:ext>
            </a:extLst>
          </p:cNvPr>
          <p:cNvSpPr txBox="1"/>
          <p:nvPr/>
        </p:nvSpPr>
        <p:spPr>
          <a:xfrm>
            <a:off x="3311982" y="3409890"/>
            <a:ext cx="1717218" cy="400110"/>
          </a:xfrm>
          <a:prstGeom prst="rect">
            <a:avLst/>
          </a:prstGeom>
          <a:noFill/>
        </p:spPr>
        <p:txBody>
          <a:bodyPr wrap="square" rtlCol="0">
            <a:spAutoFit/>
          </a:bodyPr>
          <a:lstStyle/>
          <a:p>
            <a:r>
              <a:rPr lang="en-US" sz="1000" b="1" dirty="0">
                <a:latin typeface="Calibri" panose="020F0502020204030204" pitchFamily="34" charset="0"/>
              </a:rPr>
              <a:t>Nagpur</a:t>
            </a:r>
            <a:endParaRPr lang="en-US" sz="1000" b="1" dirty="0">
              <a:solidFill>
                <a:srgbClr val="FF0000"/>
              </a:solidFill>
              <a:latin typeface="Calibri" panose="020F0502020204030204" pitchFamily="34" charset="0"/>
            </a:endParaRPr>
          </a:p>
          <a:p>
            <a:r>
              <a:rPr lang="en-US" sz="1000" dirty="0">
                <a:solidFill>
                  <a:srgbClr val="00B050"/>
                </a:solidFill>
                <a:latin typeface="Calibri" panose="020F0502020204030204" pitchFamily="34" charset="0"/>
              </a:rPr>
              <a:t>Brand A = 1.2 X Brand C</a:t>
            </a:r>
          </a:p>
        </p:txBody>
      </p:sp>
      <p:sp>
        <p:nvSpPr>
          <p:cNvPr id="81" name="TextBox 80"/>
          <p:cNvSpPr txBox="1"/>
          <p:nvPr/>
        </p:nvSpPr>
        <p:spPr>
          <a:xfrm>
            <a:off x="5492505" y="5060355"/>
            <a:ext cx="3519911" cy="553998"/>
          </a:xfrm>
          <a:prstGeom prst="rect">
            <a:avLst/>
          </a:prstGeom>
          <a:noFill/>
        </p:spPr>
        <p:txBody>
          <a:bodyPr wrap="square" rtlCol="0">
            <a:spAutoFit/>
          </a:bodyPr>
          <a:lstStyle/>
          <a:p>
            <a:r>
              <a:rPr lang="en-US" sz="1000" b="1" u="sng" dirty="0">
                <a:latin typeface="Calibri" panose="020F0502020204030204" pitchFamily="34" charset="0"/>
              </a:rPr>
              <a:t>Color Legend</a:t>
            </a:r>
          </a:p>
          <a:p>
            <a:r>
              <a:rPr lang="en-US" sz="1000" b="1" dirty="0">
                <a:solidFill>
                  <a:srgbClr val="00B050"/>
                </a:solidFill>
                <a:latin typeface="Calibri" panose="020F0502020204030204" pitchFamily="34" charset="0"/>
              </a:rPr>
              <a:t>Brand A leads Brand C in Consumer Buying Keenness</a:t>
            </a:r>
          </a:p>
          <a:p>
            <a:r>
              <a:rPr lang="en-US" sz="1000" b="1" dirty="0">
                <a:solidFill>
                  <a:srgbClr val="FF0000"/>
                </a:solidFill>
                <a:latin typeface="Calibri" panose="020F0502020204030204" pitchFamily="34" charset="0"/>
              </a:rPr>
              <a:t>Brand C leads Brand A in Consumer Buying Keenness</a:t>
            </a:r>
          </a:p>
        </p:txBody>
      </p:sp>
      <p:sp>
        <p:nvSpPr>
          <p:cNvPr id="92" name="TextBox 91"/>
          <p:cNvSpPr txBox="1"/>
          <p:nvPr/>
        </p:nvSpPr>
        <p:spPr>
          <a:xfrm>
            <a:off x="76200" y="2438400"/>
            <a:ext cx="1676400" cy="246221"/>
          </a:xfrm>
          <a:prstGeom prst="rect">
            <a:avLst/>
          </a:prstGeom>
          <a:noFill/>
        </p:spPr>
        <p:txBody>
          <a:bodyPr wrap="square" rtlCol="0">
            <a:spAutoFit/>
          </a:bodyPr>
          <a:lstStyle/>
          <a:p>
            <a:pPr algn="r"/>
            <a:r>
              <a:rPr lang="en-US" sz="1000" b="1" dirty="0">
                <a:latin typeface="Calibri" panose="020F0502020204030204" pitchFamily="34" charset="0"/>
              </a:rPr>
              <a:t>Jaipur                                                         </a:t>
            </a:r>
            <a:endParaRPr lang="en-US" sz="1000" dirty="0">
              <a:solidFill>
                <a:srgbClr val="FF0000"/>
              </a:solidFill>
              <a:latin typeface="Calibri" panose="020F0502020204030204" pitchFamily="34" charset="0"/>
              <a:cs typeface="Calibri" panose="020F0502020204030204" pitchFamily="34" charset="0"/>
            </a:endParaRPr>
          </a:p>
        </p:txBody>
      </p:sp>
      <p:sp>
        <p:nvSpPr>
          <p:cNvPr id="79" name="Slide Number Placeholder 1"/>
          <p:cNvSpPr txBox="1">
            <a:spLocks/>
          </p:cNvSpPr>
          <p:nvPr/>
        </p:nvSpPr>
        <p:spPr>
          <a:xfrm>
            <a:off x="74596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29</a:t>
            </a:fld>
            <a:endParaRPr lang="en-US" sz="1200" dirty="0">
              <a:solidFill>
                <a:schemeClr val="bg1"/>
              </a:solidFill>
              <a:latin typeface="Century Gothic" pitchFamily="34" charset="0"/>
            </a:endParaRPr>
          </a:p>
        </p:txBody>
      </p:sp>
      <p:sp>
        <p:nvSpPr>
          <p:cNvPr id="121" name="TextBox 120"/>
          <p:cNvSpPr txBox="1"/>
          <p:nvPr/>
        </p:nvSpPr>
        <p:spPr>
          <a:xfrm>
            <a:off x="1295400" y="1658779"/>
            <a:ext cx="914400" cy="246221"/>
          </a:xfrm>
          <a:prstGeom prst="rect">
            <a:avLst/>
          </a:prstGeom>
          <a:noFill/>
        </p:spPr>
        <p:txBody>
          <a:bodyPr wrap="square" rtlCol="0">
            <a:spAutoFit/>
          </a:bodyPr>
          <a:lstStyle/>
          <a:p>
            <a:pPr algn="r"/>
            <a:r>
              <a:rPr lang="en-US" sz="1000" b="1" dirty="0">
                <a:latin typeface="Calibri" panose="020F0502020204030204" pitchFamily="34" charset="0"/>
              </a:rPr>
              <a:t>Chandigarh</a:t>
            </a:r>
            <a:endParaRPr lang="en-US" sz="1000" b="1" dirty="0">
              <a:solidFill>
                <a:srgbClr val="00B050"/>
              </a:solidFill>
              <a:latin typeface="Calibri" panose="020F0502020204030204" pitchFamily="34" charset="0"/>
            </a:endParaRPr>
          </a:p>
        </p:txBody>
      </p:sp>
      <p:sp>
        <p:nvSpPr>
          <p:cNvPr id="122" name="TextBox 121"/>
          <p:cNvSpPr txBox="1"/>
          <p:nvPr/>
        </p:nvSpPr>
        <p:spPr>
          <a:xfrm>
            <a:off x="2809163" y="2877979"/>
            <a:ext cx="655093" cy="246221"/>
          </a:xfrm>
          <a:prstGeom prst="rect">
            <a:avLst/>
          </a:prstGeom>
          <a:noFill/>
        </p:spPr>
        <p:txBody>
          <a:bodyPr wrap="square" rtlCol="0">
            <a:spAutoFit/>
          </a:bodyPr>
          <a:lstStyle/>
          <a:p>
            <a:r>
              <a:rPr lang="en-US" sz="1000" b="1" dirty="0">
                <a:latin typeface="Calibri" panose="020F0502020204030204" pitchFamily="34" charset="0"/>
              </a:rPr>
              <a:t>Indore</a:t>
            </a:r>
          </a:p>
        </p:txBody>
      </p:sp>
      <p:sp>
        <p:nvSpPr>
          <p:cNvPr id="99" name="TextBox 98"/>
          <p:cNvSpPr txBox="1"/>
          <p:nvPr/>
        </p:nvSpPr>
        <p:spPr>
          <a:xfrm>
            <a:off x="3048000" y="5544979"/>
            <a:ext cx="1305648" cy="553998"/>
          </a:xfrm>
          <a:prstGeom prst="rect">
            <a:avLst/>
          </a:prstGeom>
          <a:noFill/>
        </p:spPr>
        <p:txBody>
          <a:bodyPr wrap="square" rtlCol="0">
            <a:spAutoFit/>
          </a:bodyPr>
          <a:lstStyle>
            <a:defPPr>
              <a:defRPr lang="en-US"/>
            </a:defPPr>
            <a:lvl1pPr>
              <a:defRPr sz="1000" b="1">
                <a:latin typeface="Calibri" panose="020F0502020204030204" pitchFamily="34" charset="0"/>
              </a:defRPr>
            </a:lvl1pPr>
          </a:lstStyle>
          <a:p>
            <a:r>
              <a:rPr lang="en-US" dirty="0"/>
              <a:t>Coimbatore                   </a:t>
            </a:r>
            <a:r>
              <a:rPr lang="en-US" b="0" dirty="0">
                <a:solidFill>
                  <a:srgbClr val="FF0000"/>
                </a:solidFill>
              </a:rPr>
              <a:t>Brand A = 0.2 X Brand C</a:t>
            </a:r>
          </a:p>
        </p:txBody>
      </p:sp>
      <p:sp>
        <p:nvSpPr>
          <p:cNvPr id="54" name="Rectangle 53">
            <a:extLst>
              <a:ext uri="{FF2B5EF4-FFF2-40B4-BE49-F238E27FC236}">
                <a16:creationId xmlns:a16="http://schemas.microsoft.com/office/drawing/2014/main" id="{90863D03-5E0C-664B-BCEB-AFEF58B8B6A1}"/>
              </a:ext>
            </a:extLst>
          </p:cNvPr>
          <p:cNvSpPr/>
          <p:nvPr/>
        </p:nvSpPr>
        <p:spPr>
          <a:xfrm flipV="1">
            <a:off x="5791200" y="4636908"/>
            <a:ext cx="155615" cy="141226"/>
          </a:xfrm>
          <a:prstGeom prst="rect">
            <a:avLst/>
          </a:prstGeom>
          <a:solidFill>
            <a:srgbClr val="2F58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solidFill>
                <a:schemeClr val="tx1"/>
              </a:solidFill>
              <a:latin typeface="Calibri" panose="020F0502020204030204" pitchFamily="34" charset="0"/>
            </a:endParaRPr>
          </a:p>
        </p:txBody>
      </p:sp>
      <p:sp>
        <p:nvSpPr>
          <p:cNvPr id="55" name="TextBox 54">
            <a:extLst>
              <a:ext uri="{FF2B5EF4-FFF2-40B4-BE49-F238E27FC236}">
                <a16:creationId xmlns:a16="http://schemas.microsoft.com/office/drawing/2014/main" id="{65969B41-3B18-F940-906B-01F8E45D45BC}"/>
              </a:ext>
            </a:extLst>
          </p:cNvPr>
          <p:cNvSpPr txBox="1"/>
          <p:nvPr/>
        </p:nvSpPr>
        <p:spPr>
          <a:xfrm>
            <a:off x="5889010" y="4583214"/>
            <a:ext cx="987888" cy="261610"/>
          </a:xfrm>
          <a:prstGeom prst="rect">
            <a:avLst/>
          </a:prstGeom>
          <a:noFill/>
        </p:spPr>
        <p:txBody>
          <a:bodyPr wrap="square" rtlCol="0">
            <a:spAutoFit/>
          </a:bodyPr>
          <a:lstStyle/>
          <a:p>
            <a:r>
              <a:rPr lang="en-US" sz="1100" dirty="0">
                <a:solidFill>
                  <a:schemeClr val="tx2"/>
                </a:solidFill>
                <a:latin typeface="Calibri" pitchFamily="34" charset="0"/>
              </a:rPr>
              <a:t>Brand A</a:t>
            </a:r>
          </a:p>
        </p:txBody>
      </p:sp>
      <p:sp>
        <p:nvSpPr>
          <p:cNvPr id="57" name="Rectangle 56">
            <a:extLst>
              <a:ext uri="{FF2B5EF4-FFF2-40B4-BE49-F238E27FC236}">
                <a16:creationId xmlns:a16="http://schemas.microsoft.com/office/drawing/2014/main" id="{61E1A4AD-8737-DC49-812D-0A94068C5288}"/>
              </a:ext>
            </a:extLst>
          </p:cNvPr>
          <p:cNvSpPr/>
          <p:nvPr/>
        </p:nvSpPr>
        <p:spPr>
          <a:xfrm flipV="1">
            <a:off x="6882386" y="4636908"/>
            <a:ext cx="155615" cy="14122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solidFill>
                <a:srgbClr val="FF9900"/>
              </a:solidFill>
              <a:latin typeface="Calibri" panose="020F0502020204030204" pitchFamily="34" charset="0"/>
            </a:endParaRPr>
          </a:p>
        </p:txBody>
      </p:sp>
      <p:sp>
        <p:nvSpPr>
          <p:cNvPr id="58" name="TextBox 57">
            <a:extLst>
              <a:ext uri="{FF2B5EF4-FFF2-40B4-BE49-F238E27FC236}">
                <a16:creationId xmlns:a16="http://schemas.microsoft.com/office/drawing/2014/main" id="{3D5CC1B3-968A-9A43-A75D-761E90AE358F}"/>
              </a:ext>
            </a:extLst>
          </p:cNvPr>
          <p:cNvSpPr txBox="1"/>
          <p:nvPr/>
        </p:nvSpPr>
        <p:spPr>
          <a:xfrm>
            <a:off x="6980196" y="4583214"/>
            <a:ext cx="740390" cy="261610"/>
          </a:xfrm>
          <a:prstGeom prst="rect">
            <a:avLst/>
          </a:prstGeom>
          <a:noFill/>
        </p:spPr>
        <p:txBody>
          <a:bodyPr wrap="square" rtlCol="0">
            <a:spAutoFit/>
          </a:bodyPr>
          <a:lstStyle/>
          <a:p>
            <a:r>
              <a:rPr lang="en-US" sz="1100" dirty="0">
                <a:solidFill>
                  <a:srgbClr val="FF9900"/>
                </a:solidFill>
                <a:latin typeface="Calibri" pitchFamily="34" charset="0"/>
              </a:rPr>
              <a:t>Brand C</a:t>
            </a:r>
          </a:p>
        </p:txBody>
      </p:sp>
      <p:pic>
        <p:nvPicPr>
          <p:cNvPr id="5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825035" y="3236206"/>
            <a:ext cx="641444" cy="747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1932296" y="3540456"/>
            <a:ext cx="655798" cy="51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1517604" y="3616144"/>
            <a:ext cx="547673" cy="54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3275970" y="3703191"/>
            <a:ext cx="686430" cy="71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1828800" y="4521364"/>
            <a:ext cx="581347" cy="682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p:nvGrpSpPr>
        <p:grpSpPr>
          <a:xfrm>
            <a:off x="2040913" y="5091752"/>
            <a:ext cx="610257" cy="677848"/>
            <a:chOff x="7772400" y="1927584"/>
            <a:chExt cx="610257" cy="677848"/>
          </a:xfrm>
        </p:grpSpPr>
        <p:pic>
          <p:nvPicPr>
            <p:cNvPr id="72"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 b="61541"/>
            <a:stretch/>
          </p:blipFill>
          <p:spPr bwMode="auto">
            <a:xfrm>
              <a:off x="7772400" y="2289753"/>
              <a:ext cx="600939" cy="315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7781718" y="1927584"/>
              <a:ext cx="600939" cy="357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75"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1424701" y="2286000"/>
            <a:ext cx="655798" cy="51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2"/>
          <p:cNvGrpSpPr/>
          <p:nvPr/>
        </p:nvGrpSpPr>
        <p:grpSpPr>
          <a:xfrm>
            <a:off x="2562206" y="5060355"/>
            <a:ext cx="673960" cy="884243"/>
            <a:chOff x="8382657" y="1935164"/>
            <a:chExt cx="673960" cy="884243"/>
          </a:xfrm>
        </p:grpSpPr>
        <p:pic>
          <p:nvPicPr>
            <p:cNvPr id="2054" name="Picture 6"/>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a:stretch/>
          </p:blipFill>
          <p:spPr bwMode="auto">
            <a:xfrm>
              <a:off x="8382657" y="2272359"/>
              <a:ext cx="669630" cy="547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 name="Picture 6"/>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8386987" y="1935164"/>
              <a:ext cx="669630" cy="319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055" name="Picture 7"/>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a:stretch/>
        </p:blipFill>
        <p:spPr bwMode="auto">
          <a:xfrm>
            <a:off x="2790915" y="4369449"/>
            <a:ext cx="709684" cy="701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732283" y="2908035"/>
            <a:ext cx="655798" cy="51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497604" y="1967864"/>
            <a:ext cx="655798" cy="51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362200" y="2756871"/>
            <a:ext cx="655798" cy="51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057400" y="1522024"/>
            <a:ext cx="655798" cy="51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496621" y="2270965"/>
            <a:ext cx="655798" cy="51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1"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5561111" y="2223471"/>
            <a:ext cx="655798" cy="51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1276498" y="2965857"/>
            <a:ext cx="655798" cy="51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6682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Title 4"/>
          <p:cNvSpPr txBox="1">
            <a:spLocks/>
          </p:cNvSpPr>
          <p:nvPr/>
        </p:nvSpPr>
        <p:spPr>
          <a:xfrm>
            <a:off x="1058712" y="-76200"/>
            <a:ext cx="8085288" cy="900746"/>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City-wise Analysis of Brand Trust</a:t>
            </a:r>
            <a:br>
              <a:rPr lang="en-GB" sz="2400" dirty="0"/>
            </a:br>
            <a:r>
              <a:rPr lang="en-IN" sz="2000" dirty="0"/>
              <a:t>Brand A &amp; </a:t>
            </a:r>
            <a:r>
              <a:rPr lang="it-IT" sz="2000" dirty="0"/>
              <a:t>Brand B</a:t>
            </a:r>
            <a:endParaRPr lang="en-GB" sz="2000" dirty="0"/>
          </a:p>
        </p:txBody>
      </p:sp>
      <p:pic>
        <p:nvPicPr>
          <p:cNvPr id="60" name="Picture 2" descr="C:\Users\BLCT-01\Desktop\MAP.png"/>
          <p:cNvPicPr>
            <a:picLocks noChangeAspect="1" noChangeArrowheads="1"/>
          </p:cNvPicPr>
          <p:nvPr/>
        </p:nvPicPr>
        <p:blipFill>
          <a:blip r:embed="rId2" cstate="screen">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49112" y="587134"/>
            <a:ext cx="6942288" cy="5589910"/>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61"/>
          <p:cNvSpPr txBox="1"/>
          <p:nvPr/>
        </p:nvSpPr>
        <p:spPr>
          <a:xfrm>
            <a:off x="-381000" y="3714690"/>
            <a:ext cx="1981200" cy="400110"/>
          </a:xfrm>
          <a:prstGeom prst="rect">
            <a:avLst/>
          </a:prstGeom>
          <a:noFill/>
        </p:spPr>
        <p:txBody>
          <a:bodyPr wrap="square" rtlCol="0">
            <a:spAutoFit/>
          </a:bodyPr>
          <a:lstStyle/>
          <a:p>
            <a:pPr algn="r"/>
            <a:r>
              <a:rPr lang="en-US" sz="1000" b="1" dirty="0">
                <a:latin typeface="Calibri" panose="020F0502020204030204" pitchFamily="34" charset="0"/>
              </a:rPr>
              <a:t>Mumbai</a:t>
            </a:r>
            <a:endParaRPr lang="en-US" sz="1000" b="1" dirty="0">
              <a:solidFill>
                <a:srgbClr val="00B050"/>
              </a:solidFill>
              <a:latin typeface="Calibri" panose="020F0502020204030204" pitchFamily="34" charset="0"/>
            </a:endParaRPr>
          </a:p>
          <a:p>
            <a:pPr algn="r"/>
            <a:r>
              <a:rPr lang="en-US" sz="1000" dirty="0">
                <a:solidFill>
                  <a:srgbClr val="FF0000"/>
                </a:solidFill>
                <a:latin typeface="Calibri" panose="020F0502020204030204" pitchFamily="34" charset="0"/>
              </a:rPr>
              <a:t>Brand A = 0.03 X Brand B   </a:t>
            </a:r>
            <a:r>
              <a:rPr lang="en-US" sz="1000" dirty="0">
                <a:solidFill>
                  <a:srgbClr val="00B050"/>
                </a:solidFill>
                <a:latin typeface="Calibri" panose="020F0502020204030204" pitchFamily="34" charset="0"/>
              </a:rPr>
              <a:t>               </a:t>
            </a:r>
            <a:endParaRPr lang="en-US" sz="1000" dirty="0">
              <a:solidFill>
                <a:srgbClr val="FF0000"/>
              </a:solidFill>
              <a:latin typeface="Calibri" panose="020F0502020204030204" pitchFamily="34" charset="0"/>
            </a:endParaRPr>
          </a:p>
        </p:txBody>
      </p:sp>
      <p:sp>
        <p:nvSpPr>
          <p:cNvPr id="63" name="TextBox 62"/>
          <p:cNvSpPr txBox="1"/>
          <p:nvPr/>
        </p:nvSpPr>
        <p:spPr>
          <a:xfrm>
            <a:off x="1828800" y="3886200"/>
            <a:ext cx="668804" cy="246221"/>
          </a:xfrm>
          <a:prstGeom prst="rect">
            <a:avLst/>
          </a:prstGeom>
          <a:noFill/>
        </p:spPr>
        <p:txBody>
          <a:bodyPr wrap="square" rtlCol="0">
            <a:spAutoFit/>
          </a:bodyPr>
          <a:lstStyle/>
          <a:p>
            <a:pPr algn="r"/>
            <a:r>
              <a:rPr lang="en-US" sz="1000" b="1" dirty="0">
                <a:latin typeface="Calibri" panose="020F0502020204030204" pitchFamily="34" charset="0"/>
              </a:rPr>
              <a:t>Pune</a:t>
            </a:r>
          </a:p>
        </p:txBody>
      </p:sp>
      <p:sp>
        <p:nvSpPr>
          <p:cNvPr id="64" name="TextBox 63"/>
          <p:cNvSpPr txBox="1"/>
          <p:nvPr/>
        </p:nvSpPr>
        <p:spPr>
          <a:xfrm>
            <a:off x="228600" y="5715000"/>
            <a:ext cx="2133600" cy="400110"/>
          </a:xfrm>
          <a:prstGeom prst="rect">
            <a:avLst/>
          </a:prstGeom>
          <a:noFill/>
        </p:spPr>
        <p:txBody>
          <a:bodyPr wrap="square" rtlCol="0">
            <a:spAutoFit/>
          </a:bodyPr>
          <a:lstStyle/>
          <a:p>
            <a:pPr algn="r"/>
            <a:r>
              <a:rPr lang="en-US" sz="1000" b="1" dirty="0">
                <a:latin typeface="Calibri" panose="020F0502020204030204" pitchFamily="34" charset="0"/>
              </a:rPr>
              <a:t>Kochi                                                              </a:t>
            </a:r>
            <a:r>
              <a:rPr lang="en-US" sz="1000" dirty="0">
                <a:solidFill>
                  <a:srgbClr val="00B050"/>
                </a:solidFill>
                <a:latin typeface="Calibri" panose="020F0502020204030204" pitchFamily="34" charset="0"/>
                <a:cs typeface="Calibri" panose="020F0502020204030204" pitchFamily="34" charset="0"/>
              </a:rPr>
              <a:t>Brand A = 2.1 X Brand B</a:t>
            </a:r>
          </a:p>
        </p:txBody>
      </p:sp>
      <p:sp>
        <p:nvSpPr>
          <p:cNvPr id="65" name="TextBox 64"/>
          <p:cNvSpPr txBox="1"/>
          <p:nvPr/>
        </p:nvSpPr>
        <p:spPr>
          <a:xfrm>
            <a:off x="5181600" y="3182780"/>
            <a:ext cx="989891" cy="244984"/>
          </a:xfrm>
          <a:prstGeom prst="rect">
            <a:avLst/>
          </a:prstGeom>
          <a:noFill/>
        </p:spPr>
        <p:txBody>
          <a:bodyPr wrap="square" rtlCol="0">
            <a:spAutoFit/>
          </a:bodyPr>
          <a:lstStyle/>
          <a:p>
            <a:r>
              <a:rPr lang="en-US" sz="1000" b="1" dirty="0">
                <a:latin typeface="Calibri" panose="020F0502020204030204" pitchFamily="34" charset="0"/>
              </a:rPr>
              <a:t>Kolkata</a:t>
            </a:r>
          </a:p>
        </p:txBody>
      </p:sp>
      <p:sp>
        <p:nvSpPr>
          <p:cNvPr id="67" name="TextBox 66"/>
          <p:cNvSpPr txBox="1"/>
          <p:nvPr/>
        </p:nvSpPr>
        <p:spPr>
          <a:xfrm>
            <a:off x="685800" y="3091163"/>
            <a:ext cx="880110" cy="400110"/>
          </a:xfrm>
          <a:prstGeom prst="rect">
            <a:avLst/>
          </a:prstGeom>
          <a:noFill/>
        </p:spPr>
        <p:txBody>
          <a:bodyPr wrap="square" rtlCol="0">
            <a:spAutoFit/>
          </a:bodyPr>
          <a:lstStyle/>
          <a:p>
            <a:pPr algn="r"/>
            <a:r>
              <a:rPr lang="en-US" sz="1000" b="1" dirty="0">
                <a:latin typeface="Calibri" panose="020F0502020204030204" pitchFamily="34" charset="0"/>
              </a:rPr>
              <a:t>Ahmedabad</a:t>
            </a:r>
          </a:p>
        </p:txBody>
      </p:sp>
      <p:sp>
        <p:nvSpPr>
          <p:cNvPr id="69" name="TextBox 68"/>
          <p:cNvSpPr txBox="1"/>
          <p:nvPr/>
        </p:nvSpPr>
        <p:spPr>
          <a:xfrm>
            <a:off x="76200" y="4705290"/>
            <a:ext cx="1905000" cy="400110"/>
          </a:xfrm>
          <a:prstGeom prst="rect">
            <a:avLst/>
          </a:prstGeom>
          <a:noFill/>
        </p:spPr>
        <p:txBody>
          <a:bodyPr wrap="square" rtlCol="0">
            <a:spAutoFit/>
          </a:bodyPr>
          <a:lstStyle/>
          <a:p>
            <a:pPr algn="r"/>
            <a:r>
              <a:rPr lang="en-US" sz="1000" b="1" dirty="0">
                <a:latin typeface="Calibri" panose="020F0502020204030204" pitchFamily="34" charset="0"/>
              </a:rPr>
              <a:t>Bangalore</a:t>
            </a:r>
          </a:p>
          <a:p>
            <a:pPr algn="r"/>
            <a:r>
              <a:rPr lang="en-US" sz="1000" dirty="0">
                <a:solidFill>
                  <a:srgbClr val="FF0000"/>
                </a:solidFill>
                <a:latin typeface="Calibri" panose="020F0502020204030204" pitchFamily="34" charset="0"/>
              </a:rPr>
              <a:t>Brand A = 0.1 X Brand B</a:t>
            </a:r>
          </a:p>
        </p:txBody>
      </p:sp>
      <p:sp>
        <p:nvSpPr>
          <p:cNvPr id="71" name="TextBox 70"/>
          <p:cNvSpPr txBox="1"/>
          <p:nvPr/>
        </p:nvSpPr>
        <p:spPr>
          <a:xfrm>
            <a:off x="3236166" y="4607256"/>
            <a:ext cx="698938" cy="246221"/>
          </a:xfrm>
          <a:prstGeom prst="rect">
            <a:avLst/>
          </a:prstGeom>
          <a:noFill/>
        </p:spPr>
        <p:txBody>
          <a:bodyPr wrap="square" rtlCol="0">
            <a:spAutoFit/>
          </a:bodyPr>
          <a:lstStyle>
            <a:defPPr>
              <a:defRPr lang="en-US"/>
            </a:defPPr>
            <a:lvl1pPr>
              <a:defRPr sz="1000" b="1">
                <a:latin typeface="Calibri" panose="020F0502020204030204" pitchFamily="34" charset="0"/>
              </a:defRPr>
            </a:lvl1pPr>
          </a:lstStyle>
          <a:p>
            <a:r>
              <a:rPr lang="en-US" dirty="0"/>
              <a:t>Chennai</a:t>
            </a:r>
          </a:p>
        </p:txBody>
      </p:sp>
      <p:sp>
        <p:nvSpPr>
          <p:cNvPr id="74" name="TextBox 73"/>
          <p:cNvSpPr txBox="1"/>
          <p:nvPr/>
        </p:nvSpPr>
        <p:spPr>
          <a:xfrm>
            <a:off x="2590800" y="2344579"/>
            <a:ext cx="708242" cy="246221"/>
          </a:xfrm>
          <a:prstGeom prst="rect">
            <a:avLst/>
          </a:prstGeom>
          <a:noFill/>
        </p:spPr>
        <p:txBody>
          <a:bodyPr wrap="square" rtlCol="0">
            <a:spAutoFit/>
          </a:bodyPr>
          <a:lstStyle/>
          <a:p>
            <a:r>
              <a:rPr lang="en-US" sz="1000" b="1" dirty="0">
                <a:latin typeface="Calibri" panose="020F0502020204030204" pitchFamily="34" charset="0"/>
              </a:rPr>
              <a:t>Delhi</a:t>
            </a:r>
          </a:p>
        </p:txBody>
      </p:sp>
      <p:sp>
        <p:nvSpPr>
          <p:cNvPr id="77" name="TextBox 76"/>
          <p:cNvSpPr txBox="1"/>
          <p:nvPr/>
        </p:nvSpPr>
        <p:spPr>
          <a:xfrm>
            <a:off x="5715000" y="2573179"/>
            <a:ext cx="828867" cy="246221"/>
          </a:xfrm>
          <a:prstGeom prst="rect">
            <a:avLst/>
          </a:prstGeom>
          <a:noFill/>
        </p:spPr>
        <p:txBody>
          <a:bodyPr wrap="square" rtlCol="0">
            <a:spAutoFit/>
          </a:bodyPr>
          <a:lstStyle/>
          <a:p>
            <a:r>
              <a:rPr lang="en-US" sz="1000" b="1" dirty="0">
                <a:latin typeface="Calibri" panose="020F0502020204030204" pitchFamily="34" charset="0"/>
              </a:rPr>
              <a:t>Guwahati</a:t>
            </a:r>
          </a:p>
        </p:txBody>
      </p:sp>
      <p:sp>
        <p:nvSpPr>
          <p:cNvPr id="82" name="TextBox 81"/>
          <p:cNvSpPr txBox="1"/>
          <p:nvPr/>
        </p:nvSpPr>
        <p:spPr>
          <a:xfrm>
            <a:off x="6472956" y="6125289"/>
            <a:ext cx="1138453" cy="246221"/>
          </a:xfrm>
          <a:prstGeom prst="rect">
            <a:avLst/>
          </a:prstGeom>
          <a:noFill/>
        </p:spPr>
        <p:txBody>
          <a:bodyPr wrap="none" rtlCol="0">
            <a:spAutoFit/>
          </a:bodyPr>
          <a:lstStyle/>
          <a:p>
            <a:r>
              <a:rPr lang="en-US" sz="1000" dirty="0">
                <a:latin typeface="Calibri" panose="020F0502020204030204" pitchFamily="34" charset="0"/>
              </a:rPr>
              <a:t>Scores = BDI x 100</a:t>
            </a:r>
          </a:p>
        </p:txBody>
      </p:sp>
      <p:sp>
        <p:nvSpPr>
          <p:cNvPr id="112" name="TextBox 111">
            <a:extLst>
              <a:ext uri="{FF2B5EF4-FFF2-40B4-BE49-F238E27FC236}">
                <a16:creationId xmlns:a16="http://schemas.microsoft.com/office/drawing/2014/main" id="{E8A633E9-B301-2C41-A1D0-3FF0E42F690F}"/>
              </a:ext>
            </a:extLst>
          </p:cNvPr>
          <p:cNvSpPr txBox="1"/>
          <p:nvPr/>
        </p:nvSpPr>
        <p:spPr>
          <a:xfrm>
            <a:off x="3962400" y="2268379"/>
            <a:ext cx="782497" cy="246221"/>
          </a:xfrm>
          <a:prstGeom prst="rect">
            <a:avLst/>
          </a:prstGeom>
          <a:noFill/>
        </p:spPr>
        <p:txBody>
          <a:bodyPr wrap="square" rtlCol="0">
            <a:spAutoFit/>
          </a:bodyPr>
          <a:lstStyle/>
          <a:p>
            <a:r>
              <a:rPr lang="en-US" sz="1000" b="1" dirty="0">
                <a:latin typeface="Calibri" panose="020F0502020204030204" pitchFamily="34" charset="0"/>
              </a:rPr>
              <a:t>Lucknow</a:t>
            </a:r>
            <a:endParaRPr lang="en-US" sz="1000" b="1" dirty="0">
              <a:solidFill>
                <a:srgbClr val="FF0000"/>
              </a:solidFill>
              <a:latin typeface="Calibri" panose="020F0502020204030204" pitchFamily="34" charset="0"/>
            </a:endParaRPr>
          </a:p>
        </p:txBody>
      </p:sp>
      <p:sp>
        <p:nvSpPr>
          <p:cNvPr id="56" name="TextBox 55"/>
          <p:cNvSpPr txBox="1"/>
          <p:nvPr/>
        </p:nvSpPr>
        <p:spPr>
          <a:xfrm>
            <a:off x="3774795" y="3962400"/>
            <a:ext cx="1940205" cy="400110"/>
          </a:xfrm>
          <a:prstGeom prst="rect">
            <a:avLst/>
          </a:prstGeom>
          <a:noFill/>
        </p:spPr>
        <p:txBody>
          <a:bodyPr wrap="square" rtlCol="0">
            <a:spAutoFit/>
          </a:bodyPr>
          <a:lstStyle>
            <a:defPPr>
              <a:defRPr lang="en-US"/>
            </a:defPPr>
            <a:lvl1pPr>
              <a:defRPr sz="1000" b="1">
                <a:latin typeface="Calibri" panose="020F0502020204030204" pitchFamily="34" charset="0"/>
              </a:defRPr>
            </a:lvl1pPr>
          </a:lstStyle>
          <a:p>
            <a:r>
              <a:rPr lang="en-US" dirty="0"/>
              <a:t>Hyderabad</a:t>
            </a:r>
          </a:p>
          <a:p>
            <a:r>
              <a:rPr lang="en-US" b="0" dirty="0">
                <a:solidFill>
                  <a:srgbClr val="FF0000"/>
                </a:solidFill>
              </a:rPr>
              <a:t>Brand A = 0.4 X Brand B</a:t>
            </a:r>
          </a:p>
        </p:txBody>
      </p:sp>
      <p:sp>
        <p:nvSpPr>
          <p:cNvPr id="78" name="TextBox 77">
            <a:extLst>
              <a:ext uri="{FF2B5EF4-FFF2-40B4-BE49-F238E27FC236}">
                <a16:creationId xmlns:a16="http://schemas.microsoft.com/office/drawing/2014/main" id="{E8A633E9-B301-2C41-A1D0-3FF0E42F690F}"/>
              </a:ext>
            </a:extLst>
          </p:cNvPr>
          <p:cNvSpPr txBox="1"/>
          <p:nvPr/>
        </p:nvSpPr>
        <p:spPr>
          <a:xfrm>
            <a:off x="3311982" y="3409890"/>
            <a:ext cx="1869618" cy="400110"/>
          </a:xfrm>
          <a:prstGeom prst="rect">
            <a:avLst/>
          </a:prstGeom>
          <a:noFill/>
        </p:spPr>
        <p:txBody>
          <a:bodyPr wrap="square" rtlCol="0">
            <a:spAutoFit/>
          </a:bodyPr>
          <a:lstStyle/>
          <a:p>
            <a:r>
              <a:rPr lang="en-US" sz="1000" b="1" dirty="0">
                <a:latin typeface="Calibri" panose="020F0502020204030204" pitchFamily="34" charset="0"/>
              </a:rPr>
              <a:t>Nagpur                                             </a:t>
            </a:r>
            <a:r>
              <a:rPr lang="en-US" sz="1000" b="1" dirty="0">
                <a:latin typeface="Calibri" panose="020F0502020204030204" pitchFamily="34" charset="0"/>
                <a:cs typeface="Calibri" panose="020F0502020204030204" pitchFamily="34" charset="0"/>
              </a:rPr>
              <a:t>     </a:t>
            </a:r>
            <a:r>
              <a:rPr lang="en-US" sz="1000" dirty="0">
                <a:solidFill>
                  <a:srgbClr val="FF0000"/>
                </a:solidFill>
                <a:latin typeface="Calibri" panose="020F0502020204030204" pitchFamily="34" charset="0"/>
                <a:cs typeface="Calibri" panose="020F0502020204030204" pitchFamily="34" charset="0"/>
              </a:rPr>
              <a:t>Brand A = 0.6 X Brand B</a:t>
            </a:r>
          </a:p>
        </p:txBody>
      </p:sp>
      <p:sp>
        <p:nvSpPr>
          <p:cNvPr id="81" name="TextBox 80"/>
          <p:cNvSpPr txBox="1"/>
          <p:nvPr/>
        </p:nvSpPr>
        <p:spPr>
          <a:xfrm>
            <a:off x="5492506" y="5060355"/>
            <a:ext cx="3422894" cy="553998"/>
          </a:xfrm>
          <a:prstGeom prst="rect">
            <a:avLst/>
          </a:prstGeom>
          <a:noFill/>
        </p:spPr>
        <p:txBody>
          <a:bodyPr wrap="square" rtlCol="0">
            <a:spAutoFit/>
          </a:bodyPr>
          <a:lstStyle/>
          <a:p>
            <a:r>
              <a:rPr lang="en-US" sz="1000" b="1" u="sng" dirty="0">
                <a:latin typeface="Calibri" panose="020F0502020204030204" pitchFamily="34" charset="0"/>
              </a:rPr>
              <a:t>Color Legend</a:t>
            </a:r>
          </a:p>
          <a:p>
            <a:r>
              <a:rPr lang="en-US" sz="1000" b="1" dirty="0">
                <a:solidFill>
                  <a:srgbClr val="00B050"/>
                </a:solidFill>
                <a:latin typeface="Calibri" panose="020F0502020204030204" pitchFamily="34" charset="0"/>
              </a:rPr>
              <a:t>Brand A leads Brand B in Consumer Buying Keenness</a:t>
            </a:r>
          </a:p>
          <a:p>
            <a:r>
              <a:rPr lang="en-US" sz="1000" b="1" dirty="0">
                <a:solidFill>
                  <a:srgbClr val="FF0000"/>
                </a:solidFill>
                <a:latin typeface="Calibri" panose="020F0502020204030204" pitchFamily="34" charset="0"/>
              </a:rPr>
              <a:t>Brand B leads Brand A in Consumer Buying Keenness</a:t>
            </a:r>
          </a:p>
        </p:txBody>
      </p:sp>
      <p:sp>
        <p:nvSpPr>
          <p:cNvPr id="92" name="TextBox 91"/>
          <p:cNvSpPr txBox="1"/>
          <p:nvPr/>
        </p:nvSpPr>
        <p:spPr>
          <a:xfrm>
            <a:off x="76200" y="2438400"/>
            <a:ext cx="1676400" cy="246221"/>
          </a:xfrm>
          <a:prstGeom prst="rect">
            <a:avLst/>
          </a:prstGeom>
          <a:noFill/>
        </p:spPr>
        <p:txBody>
          <a:bodyPr wrap="square" rtlCol="0">
            <a:spAutoFit/>
          </a:bodyPr>
          <a:lstStyle/>
          <a:p>
            <a:pPr algn="r"/>
            <a:r>
              <a:rPr lang="en-US" sz="1000" b="1" dirty="0">
                <a:latin typeface="Calibri" panose="020F0502020204030204" pitchFamily="34" charset="0"/>
              </a:rPr>
              <a:t>Jaipur                                                         </a:t>
            </a:r>
            <a:endParaRPr lang="en-US" sz="1000" dirty="0">
              <a:solidFill>
                <a:srgbClr val="FF0000"/>
              </a:solidFill>
              <a:latin typeface="Calibri" panose="020F0502020204030204" pitchFamily="34" charset="0"/>
              <a:cs typeface="Calibri" panose="020F0502020204030204" pitchFamily="34" charset="0"/>
            </a:endParaRPr>
          </a:p>
        </p:txBody>
      </p:sp>
      <p:sp>
        <p:nvSpPr>
          <p:cNvPr id="79" name="Slide Number Placeholder 1"/>
          <p:cNvSpPr txBox="1">
            <a:spLocks/>
          </p:cNvSpPr>
          <p:nvPr/>
        </p:nvSpPr>
        <p:spPr>
          <a:xfrm>
            <a:off x="74596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30</a:t>
            </a:fld>
            <a:endParaRPr lang="en-US" sz="1200" dirty="0">
              <a:solidFill>
                <a:schemeClr val="bg1"/>
              </a:solidFill>
              <a:latin typeface="Century Gothic" pitchFamily="34" charset="0"/>
            </a:endParaRPr>
          </a:p>
        </p:txBody>
      </p:sp>
      <p:sp>
        <p:nvSpPr>
          <p:cNvPr id="121" name="TextBox 120"/>
          <p:cNvSpPr txBox="1"/>
          <p:nvPr/>
        </p:nvSpPr>
        <p:spPr>
          <a:xfrm>
            <a:off x="1295400" y="1658779"/>
            <a:ext cx="914400" cy="246221"/>
          </a:xfrm>
          <a:prstGeom prst="rect">
            <a:avLst/>
          </a:prstGeom>
          <a:noFill/>
        </p:spPr>
        <p:txBody>
          <a:bodyPr wrap="square" rtlCol="0">
            <a:spAutoFit/>
          </a:bodyPr>
          <a:lstStyle/>
          <a:p>
            <a:pPr algn="r"/>
            <a:r>
              <a:rPr lang="en-US" sz="1000" b="1" dirty="0">
                <a:latin typeface="Calibri" panose="020F0502020204030204" pitchFamily="34" charset="0"/>
              </a:rPr>
              <a:t>Chandigarh</a:t>
            </a:r>
            <a:endParaRPr lang="en-US" sz="1000" b="1" dirty="0">
              <a:solidFill>
                <a:srgbClr val="00B050"/>
              </a:solidFill>
              <a:latin typeface="Calibri" panose="020F0502020204030204" pitchFamily="34" charset="0"/>
            </a:endParaRPr>
          </a:p>
        </p:txBody>
      </p:sp>
      <p:sp>
        <p:nvSpPr>
          <p:cNvPr id="122" name="TextBox 121"/>
          <p:cNvSpPr txBox="1"/>
          <p:nvPr/>
        </p:nvSpPr>
        <p:spPr>
          <a:xfrm>
            <a:off x="2809163" y="2877979"/>
            <a:ext cx="655093" cy="246221"/>
          </a:xfrm>
          <a:prstGeom prst="rect">
            <a:avLst/>
          </a:prstGeom>
          <a:noFill/>
        </p:spPr>
        <p:txBody>
          <a:bodyPr wrap="square" rtlCol="0">
            <a:spAutoFit/>
          </a:bodyPr>
          <a:lstStyle/>
          <a:p>
            <a:r>
              <a:rPr lang="en-US" sz="1000" b="1" dirty="0">
                <a:latin typeface="Calibri" panose="020F0502020204030204" pitchFamily="34" charset="0"/>
              </a:rPr>
              <a:t>Indore</a:t>
            </a:r>
          </a:p>
        </p:txBody>
      </p:sp>
      <p:sp>
        <p:nvSpPr>
          <p:cNvPr id="99" name="TextBox 98"/>
          <p:cNvSpPr txBox="1"/>
          <p:nvPr/>
        </p:nvSpPr>
        <p:spPr>
          <a:xfrm>
            <a:off x="3048000" y="5544979"/>
            <a:ext cx="1630906" cy="400110"/>
          </a:xfrm>
          <a:prstGeom prst="rect">
            <a:avLst/>
          </a:prstGeom>
          <a:noFill/>
        </p:spPr>
        <p:txBody>
          <a:bodyPr wrap="square" rtlCol="0">
            <a:spAutoFit/>
          </a:bodyPr>
          <a:lstStyle>
            <a:defPPr>
              <a:defRPr lang="en-US"/>
            </a:defPPr>
            <a:lvl1pPr>
              <a:defRPr sz="1000" b="1">
                <a:latin typeface="Calibri" panose="020F0502020204030204" pitchFamily="34" charset="0"/>
              </a:defRPr>
            </a:lvl1pPr>
          </a:lstStyle>
          <a:p>
            <a:r>
              <a:rPr lang="en-US" dirty="0"/>
              <a:t>Coimbatore</a:t>
            </a:r>
          </a:p>
          <a:p>
            <a:r>
              <a:rPr lang="en-US" b="0" dirty="0">
                <a:solidFill>
                  <a:srgbClr val="FF0000"/>
                </a:solidFill>
              </a:rPr>
              <a:t>Brand A = 0.7 X Brand B</a:t>
            </a:r>
          </a:p>
        </p:txBody>
      </p:sp>
      <p:sp>
        <p:nvSpPr>
          <p:cNvPr id="54" name="Rectangle 53">
            <a:extLst>
              <a:ext uri="{FF2B5EF4-FFF2-40B4-BE49-F238E27FC236}">
                <a16:creationId xmlns:a16="http://schemas.microsoft.com/office/drawing/2014/main" id="{90863D03-5E0C-664B-BCEB-AFEF58B8B6A1}"/>
              </a:ext>
            </a:extLst>
          </p:cNvPr>
          <p:cNvSpPr/>
          <p:nvPr/>
        </p:nvSpPr>
        <p:spPr>
          <a:xfrm flipV="1">
            <a:off x="5791200" y="4636908"/>
            <a:ext cx="155615" cy="141226"/>
          </a:xfrm>
          <a:prstGeom prst="rect">
            <a:avLst/>
          </a:prstGeom>
          <a:solidFill>
            <a:srgbClr val="2F58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solidFill>
                <a:schemeClr val="tx1"/>
              </a:solidFill>
              <a:latin typeface="Calibri" panose="020F0502020204030204" pitchFamily="34" charset="0"/>
            </a:endParaRPr>
          </a:p>
        </p:txBody>
      </p:sp>
      <p:sp>
        <p:nvSpPr>
          <p:cNvPr id="55" name="TextBox 54">
            <a:extLst>
              <a:ext uri="{FF2B5EF4-FFF2-40B4-BE49-F238E27FC236}">
                <a16:creationId xmlns:a16="http://schemas.microsoft.com/office/drawing/2014/main" id="{65969B41-3B18-F940-906B-01F8E45D45BC}"/>
              </a:ext>
            </a:extLst>
          </p:cNvPr>
          <p:cNvSpPr txBox="1"/>
          <p:nvPr/>
        </p:nvSpPr>
        <p:spPr>
          <a:xfrm>
            <a:off x="5889010" y="4583214"/>
            <a:ext cx="987888" cy="261610"/>
          </a:xfrm>
          <a:prstGeom prst="rect">
            <a:avLst/>
          </a:prstGeom>
          <a:noFill/>
        </p:spPr>
        <p:txBody>
          <a:bodyPr wrap="square" rtlCol="0">
            <a:spAutoFit/>
          </a:bodyPr>
          <a:lstStyle/>
          <a:p>
            <a:r>
              <a:rPr lang="en-US" sz="1100" dirty="0">
                <a:solidFill>
                  <a:schemeClr val="tx2"/>
                </a:solidFill>
                <a:latin typeface="Calibri" pitchFamily="34" charset="0"/>
              </a:rPr>
              <a:t>Brand A</a:t>
            </a:r>
          </a:p>
        </p:txBody>
      </p:sp>
      <p:sp>
        <p:nvSpPr>
          <p:cNvPr id="57" name="Rectangle 56">
            <a:extLst>
              <a:ext uri="{FF2B5EF4-FFF2-40B4-BE49-F238E27FC236}">
                <a16:creationId xmlns:a16="http://schemas.microsoft.com/office/drawing/2014/main" id="{61E1A4AD-8737-DC49-812D-0A94068C5288}"/>
              </a:ext>
            </a:extLst>
          </p:cNvPr>
          <p:cNvSpPr/>
          <p:nvPr/>
        </p:nvSpPr>
        <p:spPr>
          <a:xfrm flipV="1">
            <a:off x="6882386" y="4636908"/>
            <a:ext cx="155615" cy="1412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dirty="0">
              <a:solidFill>
                <a:srgbClr val="4A6717"/>
              </a:solidFill>
              <a:latin typeface="Calibri" panose="020F0502020204030204" pitchFamily="34" charset="0"/>
            </a:endParaRPr>
          </a:p>
        </p:txBody>
      </p:sp>
      <p:sp>
        <p:nvSpPr>
          <p:cNvPr id="58" name="TextBox 57">
            <a:extLst>
              <a:ext uri="{FF2B5EF4-FFF2-40B4-BE49-F238E27FC236}">
                <a16:creationId xmlns:a16="http://schemas.microsoft.com/office/drawing/2014/main" id="{3D5CC1B3-968A-9A43-A75D-761E90AE358F}"/>
              </a:ext>
            </a:extLst>
          </p:cNvPr>
          <p:cNvSpPr txBox="1"/>
          <p:nvPr/>
        </p:nvSpPr>
        <p:spPr>
          <a:xfrm>
            <a:off x="6980195" y="4583214"/>
            <a:ext cx="1041419" cy="261610"/>
          </a:xfrm>
          <a:prstGeom prst="rect">
            <a:avLst/>
          </a:prstGeom>
          <a:noFill/>
        </p:spPr>
        <p:txBody>
          <a:bodyPr wrap="square" rtlCol="0">
            <a:spAutoFit/>
          </a:bodyPr>
          <a:lstStyle/>
          <a:p>
            <a:r>
              <a:rPr lang="en-US" sz="1100" dirty="0">
                <a:solidFill>
                  <a:srgbClr val="C00000"/>
                </a:solidFill>
                <a:latin typeface="Calibri" pitchFamily="34" charset="0"/>
              </a:rPr>
              <a:t>Brand B</a:t>
            </a:r>
          </a:p>
        </p:txBody>
      </p:sp>
      <p:pic>
        <p:nvPicPr>
          <p:cNvPr id="88"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3581400" y="2326495"/>
            <a:ext cx="500418" cy="503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591050" y="2311991"/>
            <a:ext cx="500418" cy="503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2035561" y="3532217"/>
            <a:ext cx="598686" cy="557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2669300" y="5009276"/>
            <a:ext cx="597850" cy="131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3305556" y="3886200"/>
            <a:ext cx="607503" cy="59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1390197" y="3324031"/>
            <a:ext cx="664698" cy="112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2677"/>
          <a:stretch/>
        </p:blipFill>
        <p:spPr bwMode="auto">
          <a:xfrm>
            <a:off x="2093913" y="5163972"/>
            <a:ext cx="559439" cy="752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1775346" y="4363759"/>
            <a:ext cx="652321" cy="732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2"/>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a:stretch/>
        </p:blipFill>
        <p:spPr bwMode="auto">
          <a:xfrm>
            <a:off x="1487434" y="2180232"/>
            <a:ext cx="610360" cy="732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471382" y="2773460"/>
            <a:ext cx="500418" cy="503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Picture 6"/>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2101506" y="1399169"/>
            <a:ext cx="681326" cy="685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6"/>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a:stretch/>
        </p:blipFill>
        <p:spPr bwMode="auto">
          <a:xfrm>
            <a:off x="1295531" y="2895600"/>
            <a:ext cx="761869" cy="685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 name="Picture 6"/>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a:stretch/>
        </p:blipFill>
        <p:spPr bwMode="auto">
          <a:xfrm>
            <a:off x="2854001" y="4487806"/>
            <a:ext cx="565416" cy="594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 name="Picture 6"/>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a:stretch/>
        </p:blipFill>
        <p:spPr bwMode="auto">
          <a:xfrm>
            <a:off x="4678906" y="2057400"/>
            <a:ext cx="731294" cy="1491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a:stretch/>
        </p:blipFill>
        <p:spPr bwMode="auto">
          <a:xfrm>
            <a:off x="2468185" y="1870336"/>
            <a:ext cx="729023" cy="691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a:stretch/>
        </p:blipFill>
        <p:spPr bwMode="auto">
          <a:xfrm>
            <a:off x="2895322" y="3124200"/>
            <a:ext cx="603772" cy="826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99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4290252899"/>
              </p:ext>
            </p:extLst>
          </p:nvPr>
        </p:nvGraphicFramePr>
        <p:xfrm>
          <a:off x="76200" y="838200"/>
          <a:ext cx="5791199" cy="5334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4"/>
          <p:cNvSpPr txBox="1">
            <a:spLocks/>
          </p:cNvSpPr>
          <p:nvPr/>
        </p:nvSpPr>
        <p:spPr>
          <a:xfrm>
            <a:off x="1211112" y="-138746"/>
            <a:ext cx="7932888" cy="900746"/>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City-wise Analysis of Brand Trust</a:t>
            </a:r>
            <a:br>
              <a:rPr lang="en-GB" sz="2400" dirty="0"/>
            </a:br>
            <a:r>
              <a:rPr lang="en-IN" sz="2000" dirty="0"/>
              <a:t>Brand A</a:t>
            </a:r>
            <a:endParaRPr lang="en-GB" sz="2000" dirty="0"/>
          </a:p>
        </p:txBody>
      </p:sp>
      <p:sp>
        <p:nvSpPr>
          <p:cNvPr id="4" name="Rectangular Callout 3"/>
          <p:cNvSpPr/>
          <p:nvPr/>
        </p:nvSpPr>
        <p:spPr>
          <a:xfrm>
            <a:off x="5688859" y="2930964"/>
            <a:ext cx="3074141" cy="2123658"/>
          </a:xfrm>
          <a:prstGeom prst="wedgeRectCallout">
            <a:avLst>
              <a:gd name="adj1" fmla="val -48955"/>
              <a:gd name="adj2" fmla="val 10300"/>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endParaRPr lang="en-US" sz="600" b="1" dirty="0">
              <a:solidFill>
                <a:srgbClr val="2F5897"/>
              </a:solidFill>
              <a:latin typeface="Tw Cen MT" panose="020B0602020104020603" pitchFamily="34" charset="0"/>
            </a:endParaRPr>
          </a:p>
          <a:p>
            <a:pPr algn="ctr"/>
            <a:r>
              <a:rPr lang="en-US" sz="1400" b="1" dirty="0">
                <a:solidFill>
                  <a:srgbClr val="2F5897"/>
                </a:solidFill>
                <a:latin typeface="Tw Cen MT" panose="020B0602020104020603" pitchFamily="34" charset="0"/>
              </a:rPr>
              <a:t>“</a:t>
            </a:r>
            <a:r>
              <a:rPr lang="en-US" sz="1400" b="1" dirty="0" err="1">
                <a:solidFill>
                  <a:srgbClr val="2F5897"/>
                </a:solidFill>
                <a:latin typeface="Tw Cen MT" panose="020B0602020104020603" pitchFamily="34" charset="0"/>
                <a:cs typeface="Calibri" pitchFamily="34" charset="0"/>
              </a:rPr>
              <a:t>Comibatore</a:t>
            </a:r>
            <a:r>
              <a:rPr lang="en-US" sz="1400" b="1" dirty="0">
                <a:solidFill>
                  <a:srgbClr val="2F5897"/>
                </a:solidFill>
                <a:latin typeface="Tw Cen MT" panose="020B0602020104020603" pitchFamily="34" charset="0"/>
                <a:cs typeface="Calibri" pitchFamily="34" charset="0"/>
              </a:rPr>
              <a:t> and Cochin show highest Trust for Brand A”</a:t>
            </a:r>
          </a:p>
          <a:p>
            <a:endParaRPr lang="en-US" sz="1400" dirty="0">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Brand A seems to have a smaller city preference, even among the South cities</a:t>
            </a:r>
          </a:p>
          <a:p>
            <a:pPr marL="285750" indent="-285750">
              <a:buFont typeface="Arial" panose="020B0604020202020204" pitchFamily="34" charset="0"/>
              <a:buChar char="•"/>
            </a:pPr>
            <a:endParaRPr lang="en-US" sz="1400" dirty="0">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Nagpur scores 6% Brand Trust Quotient for Brand A</a:t>
            </a:r>
          </a:p>
        </p:txBody>
      </p:sp>
      <p:grpSp>
        <p:nvGrpSpPr>
          <p:cNvPr id="5" name="Group 4"/>
          <p:cNvGrpSpPr/>
          <p:nvPr/>
        </p:nvGrpSpPr>
        <p:grpSpPr>
          <a:xfrm>
            <a:off x="7543800" y="1828800"/>
            <a:ext cx="726744" cy="1105379"/>
            <a:chOff x="7108208" y="764365"/>
            <a:chExt cx="726744" cy="1105379"/>
          </a:xfrm>
        </p:grpSpPr>
        <p:pic>
          <p:nvPicPr>
            <p:cNvPr id="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90" b="99010" l="6667" r="98596"/>
                      </a14:imgEffect>
                    </a14:imgLayer>
                  </a14:imgProps>
                </a:ext>
                <a:ext uri="{28A0092B-C50C-407E-A947-70E740481C1C}">
                  <a14:useLocalDpi xmlns:a14="http://schemas.microsoft.com/office/drawing/2010/main" val="0"/>
                </a:ext>
              </a:extLst>
            </a:blip>
            <a:srcRect/>
            <a:stretch>
              <a:fillRect/>
            </a:stretch>
          </p:blipFill>
          <p:spPr bwMode="auto">
            <a:xfrm>
              <a:off x="7108208" y="764365"/>
              <a:ext cx="726744" cy="1105379"/>
            </a:xfrm>
            <a:prstGeom prst="rect">
              <a:avLst/>
            </a:prstGeom>
            <a:noFill/>
            <a:ln>
              <a:noFill/>
            </a:ln>
            <a:effectLst>
              <a:outerShdw blurRad="50800" dist="635000" dir="5400000" algn="ctr" rotWithShape="0">
                <a:schemeClr val="tx1">
                  <a:alpha val="27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50944" t="-1" b="-10218"/>
            <a:stretch/>
          </p:blipFill>
          <p:spPr>
            <a:xfrm>
              <a:off x="7279863" y="765339"/>
              <a:ext cx="478889" cy="493917"/>
            </a:xfrm>
            <a:prstGeom prst="rect">
              <a:avLst/>
            </a:prstGeom>
          </p:spPr>
        </p:pic>
      </p:grpSp>
      <p:sp>
        <p:nvSpPr>
          <p:cNvPr id="8"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31</a:t>
            </a:fld>
            <a:endParaRPr lang="en-US" sz="1200" dirty="0">
              <a:solidFill>
                <a:schemeClr val="bg1"/>
              </a:solidFill>
              <a:latin typeface="Century Gothic" pitchFamily="34" charset="0"/>
            </a:endParaRPr>
          </a:p>
        </p:txBody>
      </p:sp>
    </p:spTree>
    <p:extLst>
      <p:ext uri="{BB962C8B-B14F-4D97-AF65-F5344CB8AC3E}">
        <p14:creationId xmlns:p14="http://schemas.microsoft.com/office/powerpoint/2010/main" val="202597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4"/>
          <p:cNvSpPr txBox="1">
            <a:spLocks/>
          </p:cNvSpPr>
          <p:nvPr/>
        </p:nvSpPr>
        <p:spPr>
          <a:xfrm>
            <a:off x="1058712" y="0"/>
            <a:ext cx="8085288" cy="762000"/>
          </a:xfrm>
          <a:prstGeom prst="rect">
            <a:avLst/>
          </a:prstGeom>
        </p:spPr>
        <p:txBody>
          <a:bodyPr vert="horz" lIns="91440" tIns="45720" rIns="91440" bIns="45720" rtlCol="0" anchor="ctr">
            <a:noAutofit/>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City-Wise Analysis of Brand Trust </a:t>
            </a:r>
          </a:p>
          <a:p>
            <a:pPr>
              <a:lnSpc>
                <a:spcPct val="100000"/>
              </a:lnSpc>
              <a:defRPr/>
            </a:pPr>
            <a:r>
              <a:rPr lang="en-IN" sz="2000" dirty="0">
                <a:solidFill>
                  <a:prstClr val="white"/>
                </a:solidFill>
              </a:rPr>
              <a:t>Brand A  2021 vs 2022</a:t>
            </a:r>
          </a:p>
        </p:txBody>
      </p:sp>
      <p:sp>
        <p:nvSpPr>
          <p:cNvPr id="20" name="TextBox 19"/>
          <p:cNvSpPr txBox="1"/>
          <p:nvPr/>
        </p:nvSpPr>
        <p:spPr>
          <a:xfrm>
            <a:off x="304800" y="2380837"/>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 * 100</a:t>
            </a:r>
          </a:p>
        </p:txBody>
      </p:sp>
      <p:graphicFrame>
        <p:nvGraphicFramePr>
          <p:cNvPr id="21" name="Chart 20"/>
          <p:cNvGraphicFramePr/>
          <p:nvPr>
            <p:extLst>
              <p:ext uri="{D42A27DB-BD31-4B8C-83A1-F6EECF244321}">
                <p14:modId xmlns:p14="http://schemas.microsoft.com/office/powerpoint/2010/main" val="2493124851"/>
              </p:ext>
            </p:extLst>
          </p:nvPr>
        </p:nvGraphicFramePr>
        <p:xfrm>
          <a:off x="304800" y="1397000"/>
          <a:ext cx="8305800" cy="4470400"/>
        </p:xfrm>
        <a:graphic>
          <a:graphicData uri="http://schemas.openxmlformats.org/drawingml/2006/chart">
            <c:chart xmlns:c="http://schemas.openxmlformats.org/drawingml/2006/chart" xmlns:r="http://schemas.openxmlformats.org/officeDocument/2006/relationships" r:id="rId2"/>
          </a:graphicData>
        </a:graphic>
      </p:graphicFrame>
      <p:sp>
        <p:nvSpPr>
          <p:cNvPr id="24" name="TextBox 23"/>
          <p:cNvSpPr txBox="1"/>
          <p:nvPr/>
        </p:nvSpPr>
        <p:spPr>
          <a:xfrm>
            <a:off x="7804305" y="5791200"/>
            <a:ext cx="1138453" cy="246221"/>
          </a:xfrm>
          <a:prstGeom prst="rect">
            <a:avLst/>
          </a:prstGeom>
          <a:noFill/>
        </p:spPr>
        <p:txBody>
          <a:bodyPr wrap="none" rtlCol="0">
            <a:spAutoFit/>
          </a:bodyPr>
          <a:lstStyle/>
          <a:p>
            <a:r>
              <a:rPr lang="en-US" sz="1000" dirty="0">
                <a:solidFill>
                  <a:srgbClr val="3366FF"/>
                </a:solidFill>
                <a:latin typeface="Calibri" panose="020F0502020204030204" pitchFamily="34" charset="0"/>
              </a:rPr>
              <a:t>Scores = BDI x 100</a:t>
            </a:r>
          </a:p>
        </p:txBody>
      </p:sp>
      <p:sp>
        <p:nvSpPr>
          <p:cNvPr id="13"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32</a:t>
            </a:fld>
            <a:endParaRPr lang="en-US" sz="1200" dirty="0">
              <a:solidFill>
                <a:schemeClr val="bg1"/>
              </a:solidFill>
              <a:latin typeface="Century Gothic" pitchFamily="34" charset="0"/>
            </a:endParaRPr>
          </a:p>
        </p:txBody>
      </p:sp>
      <p:sp>
        <p:nvSpPr>
          <p:cNvPr id="14" name="Rectangle 13">
            <a:extLst>
              <a:ext uri="{FF2B5EF4-FFF2-40B4-BE49-F238E27FC236}">
                <a16:creationId xmlns:a16="http://schemas.microsoft.com/office/drawing/2014/main" id="{7550223B-2E31-CE43-99BD-5557A65090E6}"/>
              </a:ext>
            </a:extLst>
          </p:cNvPr>
          <p:cNvSpPr/>
          <p:nvPr/>
        </p:nvSpPr>
        <p:spPr>
          <a:xfrm>
            <a:off x="6103960" y="5048038"/>
            <a:ext cx="312759" cy="786599"/>
          </a:xfrm>
          <a:prstGeom prst="rec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550223B-2E31-CE43-99BD-5557A65090E6}"/>
              </a:ext>
            </a:extLst>
          </p:cNvPr>
          <p:cNvSpPr/>
          <p:nvPr/>
        </p:nvSpPr>
        <p:spPr>
          <a:xfrm>
            <a:off x="6621441" y="5029200"/>
            <a:ext cx="312759" cy="786599"/>
          </a:xfrm>
          <a:prstGeom prst="rec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550223B-2E31-CE43-99BD-5557A65090E6}"/>
              </a:ext>
            </a:extLst>
          </p:cNvPr>
          <p:cNvSpPr/>
          <p:nvPr/>
        </p:nvSpPr>
        <p:spPr>
          <a:xfrm>
            <a:off x="4572000" y="5029200"/>
            <a:ext cx="312759" cy="786599"/>
          </a:xfrm>
          <a:prstGeom prst="rec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550223B-2E31-CE43-99BD-5557A65090E6}"/>
              </a:ext>
            </a:extLst>
          </p:cNvPr>
          <p:cNvSpPr/>
          <p:nvPr/>
        </p:nvSpPr>
        <p:spPr>
          <a:xfrm>
            <a:off x="7078641" y="5036727"/>
            <a:ext cx="312759" cy="537259"/>
          </a:xfrm>
          <a:prstGeom prst="rec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3719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5"/>
          <p:cNvSpPr txBox="1">
            <a:spLocks/>
          </p:cNvSpPr>
          <p:nvPr/>
        </p:nvSpPr>
        <p:spPr>
          <a:xfrm>
            <a:off x="1065311" y="0"/>
            <a:ext cx="8078689" cy="762002"/>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Current age wise preference of consumers</a:t>
            </a:r>
            <a:br>
              <a:rPr lang="en-GB" sz="3200" dirty="0"/>
            </a:br>
            <a:r>
              <a:rPr lang="en-IN" sz="1800" dirty="0"/>
              <a:t>Comparison 2022: Brand A, </a:t>
            </a:r>
            <a:r>
              <a:rPr lang="it-IT" sz="1800" dirty="0"/>
              <a:t>Brand B &amp; Brand C </a:t>
            </a:r>
            <a:endParaRPr lang="en-GB" sz="1800" dirty="0"/>
          </a:p>
        </p:txBody>
      </p:sp>
      <p:graphicFrame>
        <p:nvGraphicFramePr>
          <p:cNvPr id="10" name="Chart 9"/>
          <p:cNvGraphicFramePr/>
          <p:nvPr>
            <p:extLst>
              <p:ext uri="{D42A27DB-BD31-4B8C-83A1-F6EECF244321}">
                <p14:modId xmlns:p14="http://schemas.microsoft.com/office/powerpoint/2010/main" val="3843246940"/>
              </p:ext>
            </p:extLst>
          </p:nvPr>
        </p:nvGraphicFramePr>
        <p:xfrm>
          <a:off x="-280988" y="834242"/>
          <a:ext cx="9144000" cy="5410198"/>
        </p:xfrm>
        <a:graphic>
          <a:graphicData uri="http://schemas.openxmlformats.org/drawingml/2006/chart">
            <c:chart xmlns:c="http://schemas.openxmlformats.org/drawingml/2006/chart" xmlns:r="http://schemas.openxmlformats.org/officeDocument/2006/relationships" r:id="rId2"/>
          </a:graphicData>
        </a:graphic>
      </p:graphicFrame>
      <p:sp>
        <p:nvSpPr>
          <p:cNvPr id="9"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33</a:t>
            </a:fld>
            <a:endParaRPr lang="en-US" sz="1200" dirty="0">
              <a:solidFill>
                <a:schemeClr val="bg1"/>
              </a:solidFill>
              <a:latin typeface="Century Gothic" pitchFamily="34" charset="0"/>
            </a:endParaRPr>
          </a:p>
        </p:txBody>
      </p:sp>
      <p:cxnSp>
        <p:nvCxnSpPr>
          <p:cNvPr id="11" name="Straight Arrow Connector 10"/>
          <p:cNvCxnSpPr/>
          <p:nvPr/>
        </p:nvCxnSpPr>
        <p:spPr>
          <a:xfrm flipV="1">
            <a:off x="1143000" y="2490892"/>
            <a:ext cx="0" cy="2217857"/>
          </a:xfrm>
          <a:prstGeom prst="straightConnector1">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797256" y="2354282"/>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a:t>
            </a:r>
          </a:p>
        </p:txBody>
      </p:sp>
      <p:sp>
        <p:nvSpPr>
          <p:cNvPr id="8" name="Rectangular Callout 3">
            <a:extLst>
              <a:ext uri="{FF2B5EF4-FFF2-40B4-BE49-F238E27FC236}">
                <a16:creationId xmlns:a16="http://schemas.microsoft.com/office/drawing/2014/main" id="{E97C1A69-7299-45BF-BFFD-00E0B619B60A}"/>
              </a:ext>
            </a:extLst>
          </p:cNvPr>
          <p:cNvSpPr/>
          <p:nvPr/>
        </p:nvSpPr>
        <p:spPr>
          <a:xfrm>
            <a:off x="6727208" y="2585233"/>
            <a:ext cx="2286000" cy="1692771"/>
          </a:xfrm>
          <a:prstGeom prst="wedgeRectCallout">
            <a:avLst>
              <a:gd name="adj1" fmla="val -48955"/>
              <a:gd name="adj2" fmla="val 10300"/>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endParaRPr lang="en-US" sz="600" b="1" dirty="0">
              <a:solidFill>
                <a:srgbClr val="2F5897"/>
              </a:solidFill>
              <a:latin typeface="Tw Cen MT" panose="020B0602020104020603" pitchFamily="34" charset="0"/>
            </a:endParaRPr>
          </a:p>
          <a:p>
            <a:pPr algn="ctr"/>
            <a:r>
              <a:rPr lang="en-US" sz="1400" b="1" dirty="0">
                <a:solidFill>
                  <a:srgbClr val="2F5897"/>
                </a:solidFill>
                <a:latin typeface="Tw Cen MT" panose="020B0602020104020603" pitchFamily="34" charset="0"/>
              </a:rPr>
              <a:t>“Brand A’s audiences are largely between 31y to 40y”</a:t>
            </a:r>
            <a:endParaRPr lang="en-US" sz="1400" dirty="0">
              <a:latin typeface="Tw Cen MT" panose="020B0602020104020603" pitchFamily="34" charset="0"/>
            </a:endParaRPr>
          </a:p>
          <a:p>
            <a:pPr marL="285750" indent="-285750">
              <a:buFont typeface="Arial" panose="020B0604020202020204" pitchFamily="34" charset="0"/>
              <a:buChar char="•"/>
            </a:pPr>
            <a:endParaRPr lang="en-US" sz="1400" dirty="0">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Brand C’s audiences remain constant over last year for 46y to 50y</a:t>
            </a:r>
          </a:p>
        </p:txBody>
      </p:sp>
    </p:spTree>
    <p:extLst>
      <p:ext uri="{BB962C8B-B14F-4D97-AF65-F5344CB8AC3E}">
        <p14:creationId xmlns:p14="http://schemas.microsoft.com/office/powerpoint/2010/main" val="208551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5"/>
          <p:cNvSpPr txBox="1">
            <a:spLocks/>
          </p:cNvSpPr>
          <p:nvPr/>
        </p:nvSpPr>
        <p:spPr>
          <a:xfrm>
            <a:off x="1065311" y="0"/>
            <a:ext cx="8078689" cy="762002"/>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Current age wise preference of consumers</a:t>
            </a:r>
            <a:br>
              <a:rPr lang="en-GB" sz="3200" dirty="0"/>
            </a:br>
            <a:r>
              <a:rPr lang="en-IN" sz="1800" dirty="0"/>
              <a:t>Comparison 2022: Brand A</a:t>
            </a:r>
            <a:r>
              <a:rPr lang="it-IT" sz="1800" dirty="0"/>
              <a:t> &amp; Brand C </a:t>
            </a:r>
            <a:endParaRPr lang="en-GB" sz="1800" dirty="0"/>
          </a:p>
        </p:txBody>
      </p:sp>
      <p:graphicFrame>
        <p:nvGraphicFramePr>
          <p:cNvPr id="10" name="Chart 9"/>
          <p:cNvGraphicFramePr/>
          <p:nvPr>
            <p:extLst>
              <p:ext uri="{D42A27DB-BD31-4B8C-83A1-F6EECF244321}">
                <p14:modId xmlns:p14="http://schemas.microsoft.com/office/powerpoint/2010/main" val="887334598"/>
              </p:ext>
            </p:extLst>
          </p:nvPr>
        </p:nvGraphicFramePr>
        <p:xfrm>
          <a:off x="-280988" y="834242"/>
          <a:ext cx="9144000" cy="5410198"/>
        </p:xfrm>
        <a:graphic>
          <a:graphicData uri="http://schemas.openxmlformats.org/drawingml/2006/chart">
            <c:chart xmlns:c="http://schemas.openxmlformats.org/drawingml/2006/chart" xmlns:r="http://schemas.openxmlformats.org/officeDocument/2006/relationships" r:id="rId2"/>
          </a:graphicData>
        </a:graphic>
      </p:graphicFrame>
      <p:sp>
        <p:nvSpPr>
          <p:cNvPr id="9"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34</a:t>
            </a:fld>
            <a:endParaRPr lang="en-US" sz="1200" dirty="0">
              <a:solidFill>
                <a:schemeClr val="bg1"/>
              </a:solidFill>
              <a:latin typeface="Century Gothic" pitchFamily="34" charset="0"/>
            </a:endParaRPr>
          </a:p>
        </p:txBody>
      </p:sp>
      <p:cxnSp>
        <p:nvCxnSpPr>
          <p:cNvPr id="11" name="Straight Arrow Connector 10"/>
          <p:cNvCxnSpPr/>
          <p:nvPr/>
        </p:nvCxnSpPr>
        <p:spPr>
          <a:xfrm flipV="1">
            <a:off x="1143000" y="2490892"/>
            <a:ext cx="0" cy="2217857"/>
          </a:xfrm>
          <a:prstGeom prst="straightConnector1">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797256" y="2354282"/>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a:t>
            </a:r>
          </a:p>
        </p:txBody>
      </p:sp>
      <p:sp>
        <p:nvSpPr>
          <p:cNvPr id="8" name="Rectangular Callout 3">
            <a:extLst>
              <a:ext uri="{FF2B5EF4-FFF2-40B4-BE49-F238E27FC236}">
                <a16:creationId xmlns:a16="http://schemas.microsoft.com/office/drawing/2014/main" id="{E97C1A69-7299-45BF-BFFD-00E0B619B60A}"/>
              </a:ext>
            </a:extLst>
          </p:cNvPr>
          <p:cNvSpPr/>
          <p:nvPr/>
        </p:nvSpPr>
        <p:spPr>
          <a:xfrm>
            <a:off x="6727208" y="2585233"/>
            <a:ext cx="2286000" cy="1692771"/>
          </a:xfrm>
          <a:prstGeom prst="wedgeRectCallout">
            <a:avLst>
              <a:gd name="adj1" fmla="val -48955"/>
              <a:gd name="adj2" fmla="val 10300"/>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endParaRPr lang="en-US" sz="600" b="1" dirty="0">
              <a:solidFill>
                <a:srgbClr val="2F5897"/>
              </a:solidFill>
              <a:latin typeface="Tw Cen MT" panose="020B0602020104020603" pitchFamily="34" charset="0"/>
            </a:endParaRPr>
          </a:p>
          <a:p>
            <a:pPr algn="ctr"/>
            <a:r>
              <a:rPr lang="en-US" sz="1400" b="1" dirty="0">
                <a:solidFill>
                  <a:srgbClr val="2F5897"/>
                </a:solidFill>
                <a:latin typeface="Tw Cen MT" panose="020B0602020104020603" pitchFamily="34" charset="0"/>
              </a:rPr>
              <a:t>“Brand A’s audiences are largely between 31y to 40y”</a:t>
            </a:r>
            <a:endParaRPr lang="en-US" sz="1400" dirty="0">
              <a:latin typeface="Tw Cen MT" panose="020B0602020104020603" pitchFamily="34" charset="0"/>
            </a:endParaRPr>
          </a:p>
          <a:p>
            <a:pPr marL="285750" indent="-285750">
              <a:buFont typeface="Arial" panose="020B0604020202020204" pitchFamily="34" charset="0"/>
              <a:buChar char="•"/>
            </a:pPr>
            <a:endParaRPr lang="en-US" sz="1400" dirty="0">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Brand C’s audiences is maximum from the 31-35y cohort</a:t>
            </a:r>
          </a:p>
        </p:txBody>
      </p:sp>
    </p:spTree>
    <p:extLst>
      <p:ext uri="{BB962C8B-B14F-4D97-AF65-F5344CB8AC3E}">
        <p14:creationId xmlns:p14="http://schemas.microsoft.com/office/powerpoint/2010/main" val="218596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p:nvPr>
            <p:extLst>
              <p:ext uri="{D42A27DB-BD31-4B8C-83A1-F6EECF244321}">
                <p14:modId xmlns:p14="http://schemas.microsoft.com/office/powerpoint/2010/main" val="2385457365"/>
              </p:ext>
            </p:extLst>
          </p:nvPr>
        </p:nvGraphicFramePr>
        <p:xfrm>
          <a:off x="572364" y="990600"/>
          <a:ext cx="8290648" cy="5247309"/>
        </p:xfrm>
        <a:graphic>
          <a:graphicData uri="http://schemas.openxmlformats.org/drawingml/2006/chart">
            <c:chart xmlns:c="http://schemas.openxmlformats.org/drawingml/2006/chart" xmlns:r="http://schemas.openxmlformats.org/officeDocument/2006/relationships" r:id="rId2"/>
          </a:graphicData>
        </a:graphic>
      </p:graphicFrame>
      <p:sp>
        <p:nvSpPr>
          <p:cNvPr id="31" name="TextBox 30"/>
          <p:cNvSpPr txBox="1"/>
          <p:nvPr/>
        </p:nvSpPr>
        <p:spPr>
          <a:xfrm>
            <a:off x="275201" y="2429195"/>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a:t>
            </a:r>
          </a:p>
        </p:txBody>
      </p:sp>
      <p:sp>
        <p:nvSpPr>
          <p:cNvPr id="6" name="Rectangular Callout 5">
            <a:extLst>
              <a:ext uri="{FF2B5EF4-FFF2-40B4-BE49-F238E27FC236}">
                <a16:creationId xmlns:a16="http://schemas.microsoft.com/office/drawing/2014/main" id="{A16D581C-A6BA-2E4C-BC72-BECB2DDAC15F}"/>
              </a:ext>
            </a:extLst>
          </p:cNvPr>
          <p:cNvSpPr/>
          <p:nvPr/>
        </p:nvSpPr>
        <p:spPr>
          <a:xfrm>
            <a:off x="824553" y="887103"/>
            <a:ext cx="6338248" cy="1123384"/>
          </a:xfrm>
          <a:prstGeom prst="wedgeRectCallout">
            <a:avLst>
              <a:gd name="adj1" fmla="val -48955"/>
              <a:gd name="adj2" fmla="val 10300"/>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b="1" dirty="0">
                <a:latin typeface="Tw Cen MT" panose="020B0602020104020603" pitchFamily="34" charset="0"/>
                <a:cs typeface="Calibri" pitchFamily="34" charset="0"/>
              </a:rPr>
              <a:t>“59% of Brand A Trust is observed by consumers in 31-40 years age group in 2022”</a:t>
            </a:r>
          </a:p>
          <a:p>
            <a:endParaRPr lang="en-US" sz="1100" dirty="0">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While maximum Brand C consumer Trust (53%) is placed by 31-35 years, 13% of Brand C’s Trust is seen by 46-50 years age group</a:t>
            </a:r>
          </a:p>
        </p:txBody>
      </p:sp>
      <p:sp>
        <p:nvSpPr>
          <p:cNvPr id="8" name="Title 5"/>
          <p:cNvSpPr txBox="1">
            <a:spLocks/>
          </p:cNvSpPr>
          <p:nvPr/>
        </p:nvSpPr>
        <p:spPr>
          <a:xfrm>
            <a:off x="1065311" y="0"/>
            <a:ext cx="8078689" cy="762002"/>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Current age wise preference of consumers</a:t>
            </a:r>
            <a:br>
              <a:rPr lang="en-GB" sz="3200" dirty="0"/>
            </a:br>
            <a:r>
              <a:rPr lang="en-IN" sz="1800" dirty="0"/>
              <a:t>Comparison 2022: Brand A, </a:t>
            </a:r>
            <a:r>
              <a:rPr lang="it-IT" sz="1800" dirty="0"/>
              <a:t>Brand B &amp; Brand C </a:t>
            </a:r>
            <a:endParaRPr lang="en-GB" sz="1800" dirty="0"/>
          </a:p>
        </p:txBody>
      </p:sp>
      <p:sp>
        <p:nvSpPr>
          <p:cNvPr id="7"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35</a:t>
            </a:fld>
            <a:endParaRPr lang="en-US" sz="1200" dirty="0">
              <a:solidFill>
                <a:schemeClr val="bg1"/>
              </a:solidFill>
              <a:latin typeface="Century Gothic" pitchFamily="34" charset="0"/>
            </a:endParaRPr>
          </a:p>
        </p:txBody>
      </p:sp>
    </p:spTree>
    <p:extLst>
      <p:ext uri="{BB962C8B-B14F-4D97-AF65-F5344CB8AC3E}">
        <p14:creationId xmlns:p14="http://schemas.microsoft.com/office/powerpoint/2010/main" val="312967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p:nvPr>
            <p:extLst>
              <p:ext uri="{D42A27DB-BD31-4B8C-83A1-F6EECF244321}">
                <p14:modId xmlns:p14="http://schemas.microsoft.com/office/powerpoint/2010/main" val="3678650015"/>
              </p:ext>
            </p:extLst>
          </p:nvPr>
        </p:nvGraphicFramePr>
        <p:xfrm>
          <a:off x="1146776" y="971054"/>
          <a:ext cx="6629400" cy="4642256"/>
        </p:xfrm>
        <a:graphic>
          <a:graphicData uri="http://schemas.openxmlformats.org/drawingml/2006/chart">
            <c:chart xmlns:c="http://schemas.openxmlformats.org/drawingml/2006/chart" xmlns:r="http://schemas.openxmlformats.org/officeDocument/2006/relationships" r:id="rId2"/>
          </a:graphicData>
        </a:graphic>
      </p:graphicFrame>
      <p:sp>
        <p:nvSpPr>
          <p:cNvPr id="32" name="Title 5"/>
          <p:cNvSpPr txBox="1">
            <a:spLocks/>
          </p:cNvSpPr>
          <p:nvPr/>
        </p:nvSpPr>
        <p:spPr>
          <a:xfrm>
            <a:off x="1065311" y="0"/>
            <a:ext cx="8078689" cy="762002"/>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defRPr/>
            </a:pPr>
            <a:r>
              <a:rPr lang="en-IN" sz="3200" dirty="0"/>
              <a:t>Overall age wise analysis</a:t>
            </a:r>
          </a:p>
          <a:p>
            <a:pPr>
              <a:lnSpc>
                <a:spcPct val="100000"/>
              </a:lnSpc>
              <a:defRPr/>
            </a:pPr>
            <a:r>
              <a:rPr lang="en-IN" sz="2200" dirty="0">
                <a:solidFill>
                  <a:prstClr val="white"/>
                </a:solidFill>
              </a:rPr>
              <a:t>Brand A  2021 vs 2022</a:t>
            </a:r>
          </a:p>
        </p:txBody>
      </p:sp>
      <p:sp>
        <p:nvSpPr>
          <p:cNvPr id="9" name="TextBox 8"/>
          <p:cNvSpPr txBox="1"/>
          <p:nvPr/>
        </p:nvSpPr>
        <p:spPr>
          <a:xfrm rot="16200000">
            <a:off x="112813" y="3260094"/>
            <a:ext cx="1904997" cy="261610"/>
          </a:xfrm>
          <a:prstGeom prst="rect">
            <a:avLst/>
          </a:prstGeom>
          <a:noFill/>
        </p:spPr>
        <p:txBody>
          <a:bodyPr wrap="square" rtlCol="0">
            <a:spAutoFit/>
          </a:bodyPr>
          <a:lstStyle/>
          <a:p>
            <a:r>
              <a:rPr lang="en-US" sz="1100" dirty="0">
                <a:latin typeface="Calibri" pitchFamily="34" charset="0"/>
              </a:rPr>
              <a:t>Brand Trust Index (BDI)</a:t>
            </a:r>
          </a:p>
        </p:txBody>
      </p:sp>
      <p:sp>
        <p:nvSpPr>
          <p:cNvPr id="15" name="Rounded Rectangle 14"/>
          <p:cNvSpPr/>
          <p:nvPr/>
        </p:nvSpPr>
        <p:spPr>
          <a:xfrm rot="10800000">
            <a:off x="3769057" y="5392213"/>
            <a:ext cx="639861" cy="205642"/>
          </a:xfrm>
          <a:prstGeom prst="roundRect">
            <a:avLst/>
          </a:prstGeom>
          <a:noFill/>
          <a:ln w="9525" cap="flat" cmpd="sng" algn="ctr">
            <a:solidFill>
              <a:srgbClr val="00B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8" name="Rounded Rectangle 27">
            <a:extLst>
              <a:ext uri="{FF2B5EF4-FFF2-40B4-BE49-F238E27FC236}">
                <a16:creationId xmlns:a16="http://schemas.microsoft.com/office/drawing/2014/main" id="{5F422770-6325-2F44-9E06-07ACF5B5FC8B}"/>
              </a:ext>
            </a:extLst>
          </p:cNvPr>
          <p:cNvSpPr/>
          <p:nvPr/>
        </p:nvSpPr>
        <p:spPr>
          <a:xfrm rot="10800000">
            <a:off x="4724401" y="5370799"/>
            <a:ext cx="703847" cy="205642"/>
          </a:xfrm>
          <a:prstGeom prst="roundRect">
            <a:avLst/>
          </a:prstGeom>
          <a:noFill/>
          <a:ln w="9525" cap="flat" cmpd="sng" algn="ctr">
            <a:solidFill>
              <a:srgbClr val="00B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8"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36</a:t>
            </a:fld>
            <a:endParaRPr lang="en-US" sz="1200" dirty="0">
              <a:solidFill>
                <a:schemeClr val="bg1"/>
              </a:solidFill>
              <a:latin typeface="Century Gothic" pitchFamily="34" charset="0"/>
            </a:endParaRPr>
          </a:p>
        </p:txBody>
      </p:sp>
      <p:sp>
        <p:nvSpPr>
          <p:cNvPr id="21" name="Rectangular Callout 3">
            <a:extLst>
              <a:ext uri="{FF2B5EF4-FFF2-40B4-BE49-F238E27FC236}">
                <a16:creationId xmlns:a16="http://schemas.microsoft.com/office/drawing/2014/main" id="{6D35505C-E1D2-4FA2-B927-A98DE5D5B88B}"/>
              </a:ext>
            </a:extLst>
          </p:cNvPr>
          <p:cNvSpPr/>
          <p:nvPr/>
        </p:nvSpPr>
        <p:spPr>
          <a:xfrm>
            <a:off x="7377455" y="1216219"/>
            <a:ext cx="1690345" cy="2985433"/>
          </a:xfrm>
          <a:prstGeom prst="wedgeRectCallout">
            <a:avLst>
              <a:gd name="adj1" fmla="val -49295"/>
              <a:gd name="adj2" fmla="val 17329"/>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endParaRPr lang="en-US" sz="600" b="1" dirty="0">
              <a:solidFill>
                <a:srgbClr val="2F5897"/>
              </a:solidFill>
              <a:latin typeface="Tw Cen MT" panose="020B0602020104020603" pitchFamily="34" charset="0"/>
            </a:endParaRPr>
          </a:p>
          <a:p>
            <a:pPr algn="ctr"/>
            <a:r>
              <a:rPr lang="en-US" sz="1400" b="1" dirty="0">
                <a:solidFill>
                  <a:srgbClr val="2F5897"/>
                </a:solidFill>
                <a:latin typeface="Tw Cen MT" panose="020B0602020104020603" pitchFamily="34" charset="0"/>
              </a:rPr>
              <a:t>“Brand A’s Trust Quotient among consumers in the age group within the 31y-35y cohort is the highest”</a:t>
            </a:r>
            <a:endParaRPr lang="en-US" sz="1400" dirty="0">
              <a:latin typeface="Tw Cen MT" panose="020B0602020104020603" pitchFamily="34" charset="0"/>
            </a:endParaRPr>
          </a:p>
          <a:p>
            <a:pPr marL="285750" indent="-285750">
              <a:buFont typeface="Arial" panose="020B0604020202020204" pitchFamily="34" charset="0"/>
              <a:buChar char="•"/>
            </a:pPr>
            <a:endParaRPr lang="en-US" sz="1400" dirty="0">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41y-50y cohort is the audiences who are showing less Trust towards Brand A than the previous report</a:t>
            </a:r>
          </a:p>
        </p:txBody>
      </p:sp>
    </p:spTree>
    <p:extLst>
      <p:ext uri="{BB962C8B-B14F-4D97-AF65-F5344CB8AC3E}">
        <p14:creationId xmlns:p14="http://schemas.microsoft.com/office/powerpoint/2010/main" val="1794549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arn(inVertic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8" grpId="0" animBg="1"/>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extLst>
              <p:ext uri="{D42A27DB-BD31-4B8C-83A1-F6EECF244321}">
                <p14:modId xmlns:p14="http://schemas.microsoft.com/office/powerpoint/2010/main" val="720302408"/>
              </p:ext>
            </p:extLst>
          </p:nvPr>
        </p:nvGraphicFramePr>
        <p:xfrm>
          <a:off x="-280988" y="834242"/>
          <a:ext cx="9144000" cy="5410198"/>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Straight Arrow Connector 11"/>
          <p:cNvCxnSpPr/>
          <p:nvPr/>
        </p:nvCxnSpPr>
        <p:spPr>
          <a:xfrm flipV="1">
            <a:off x="1143000" y="2490892"/>
            <a:ext cx="0" cy="2217857"/>
          </a:xfrm>
          <a:prstGeom prst="straightConnector1">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797256" y="2354282"/>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a:t>
            </a:r>
          </a:p>
        </p:txBody>
      </p:sp>
      <p:sp>
        <p:nvSpPr>
          <p:cNvPr id="8" name="Title 5"/>
          <p:cNvSpPr txBox="1">
            <a:spLocks/>
          </p:cNvSpPr>
          <p:nvPr/>
        </p:nvSpPr>
        <p:spPr>
          <a:xfrm>
            <a:off x="1065311" y="0"/>
            <a:ext cx="8078689" cy="762002"/>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Current income wise preference of consumers</a:t>
            </a:r>
            <a:br>
              <a:rPr lang="en-GB" sz="3200" dirty="0"/>
            </a:br>
            <a:r>
              <a:rPr lang="en-IN" sz="1800" dirty="0"/>
              <a:t>Comparison 2022: Brand A </a:t>
            </a:r>
            <a:r>
              <a:rPr lang="it-IT" sz="1800" dirty="0"/>
              <a:t>&amp; Brand C </a:t>
            </a:r>
            <a:endParaRPr lang="en-GB" sz="1800" dirty="0"/>
          </a:p>
        </p:txBody>
      </p:sp>
      <p:sp>
        <p:nvSpPr>
          <p:cNvPr id="9"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37</a:t>
            </a:fld>
            <a:endParaRPr lang="en-US" sz="1200" dirty="0">
              <a:solidFill>
                <a:schemeClr val="bg1"/>
              </a:solidFill>
              <a:latin typeface="Century Gothic" pitchFamily="34" charset="0"/>
            </a:endParaRPr>
          </a:p>
        </p:txBody>
      </p:sp>
    </p:spTree>
    <p:extLst>
      <p:ext uri="{BB962C8B-B14F-4D97-AF65-F5344CB8AC3E}">
        <p14:creationId xmlns:p14="http://schemas.microsoft.com/office/powerpoint/2010/main" val="2343947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p:nvPr>
            <p:extLst>
              <p:ext uri="{D42A27DB-BD31-4B8C-83A1-F6EECF244321}">
                <p14:modId xmlns:p14="http://schemas.microsoft.com/office/powerpoint/2010/main" val="2125399170"/>
              </p:ext>
            </p:extLst>
          </p:nvPr>
        </p:nvGraphicFramePr>
        <p:xfrm>
          <a:off x="572364" y="990600"/>
          <a:ext cx="8290648" cy="5247309"/>
        </p:xfrm>
        <a:graphic>
          <a:graphicData uri="http://schemas.openxmlformats.org/drawingml/2006/chart">
            <c:chart xmlns:c="http://schemas.openxmlformats.org/drawingml/2006/chart" xmlns:r="http://schemas.openxmlformats.org/officeDocument/2006/relationships" r:id="rId2"/>
          </a:graphicData>
        </a:graphic>
      </p:graphicFrame>
      <p:sp>
        <p:nvSpPr>
          <p:cNvPr id="31" name="TextBox 30"/>
          <p:cNvSpPr txBox="1"/>
          <p:nvPr/>
        </p:nvSpPr>
        <p:spPr>
          <a:xfrm>
            <a:off x="275201" y="2429195"/>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a:t>
            </a:r>
          </a:p>
        </p:txBody>
      </p:sp>
      <p:sp>
        <p:nvSpPr>
          <p:cNvPr id="6" name="Rectangular Callout 5">
            <a:extLst>
              <a:ext uri="{FF2B5EF4-FFF2-40B4-BE49-F238E27FC236}">
                <a16:creationId xmlns:a16="http://schemas.microsoft.com/office/drawing/2014/main" id="{C80A2A6B-0CDB-8E47-9B24-A9CE7979FA68}"/>
              </a:ext>
            </a:extLst>
          </p:cNvPr>
          <p:cNvSpPr/>
          <p:nvPr/>
        </p:nvSpPr>
        <p:spPr>
          <a:xfrm>
            <a:off x="5104655" y="794126"/>
            <a:ext cx="3810746" cy="2523768"/>
          </a:xfrm>
          <a:prstGeom prst="wedgeRectCallout">
            <a:avLst>
              <a:gd name="adj1" fmla="val -48955"/>
              <a:gd name="adj2" fmla="val 10300"/>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r>
              <a:rPr lang="en-US" sz="1400" b="1" dirty="0">
                <a:latin typeface="Tw Cen MT" panose="020B0602020104020603" pitchFamily="34" charset="0"/>
                <a:cs typeface="Calibri" pitchFamily="34" charset="0"/>
              </a:rPr>
              <a:t>“75%</a:t>
            </a:r>
            <a:r>
              <a:rPr lang="en-US" sz="1400" b="1" baseline="30000" dirty="0">
                <a:latin typeface="Tw Cen MT" panose="020B0602020104020603" pitchFamily="34" charset="0"/>
                <a:cs typeface="Calibri" pitchFamily="34" charset="0"/>
              </a:rPr>
              <a:t> </a:t>
            </a:r>
            <a:r>
              <a:rPr lang="en-US" sz="1400" b="1" dirty="0">
                <a:latin typeface="Tw Cen MT" panose="020B0602020104020603" pitchFamily="34" charset="0"/>
                <a:cs typeface="Calibri" pitchFamily="34" charset="0"/>
              </a:rPr>
              <a:t>of Brand A Trust is observed by consumers with an income of 40k – 45k &amp; 50k+ in 2022”</a:t>
            </a:r>
          </a:p>
          <a:p>
            <a:endParaRPr lang="en-US" sz="900" dirty="0">
              <a:latin typeface="Tw Cen MT" panose="020B0602020104020603" pitchFamily="34" charset="0"/>
            </a:endParaRPr>
          </a:p>
          <a:p>
            <a:endParaRPr lang="en-US" sz="900" dirty="0">
              <a:latin typeface="Tw Cen MT" panose="020B0602020104020603" pitchFamily="34" charset="0"/>
            </a:endParaRPr>
          </a:p>
          <a:p>
            <a:pPr marL="285750" indent="-285750">
              <a:buFont typeface="Arial" panose="020B0604020202020204" pitchFamily="34" charset="0"/>
              <a:buChar char="•"/>
            </a:pPr>
            <a:r>
              <a:rPr lang="en-US" sz="1400" dirty="0">
                <a:latin typeface="Tw Cen MT" panose="020B0602020104020603" pitchFamily="34" charset="0"/>
              </a:rPr>
              <a:t>All three brands are preferred by two/ three different income sets. Brand A Trust is placed by consumers with income group Rs. 40k – 45k (44%) &amp; 50k+ (30%), while Brand B 34% Consumers Trust is preferred by Rs.20k-25k and Brand C consumers with income 50k+ place almost 38% Trust</a:t>
            </a:r>
          </a:p>
        </p:txBody>
      </p:sp>
      <p:sp>
        <p:nvSpPr>
          <p:cNvPr id="7" name="Title 5"/>
          <p:cNvSpPr txBox="1">
            <a:spLocks/>
          </p:cNvSpPr>
          <p:nvPr/>
        </p:nvSpPr>
        <p:spPr>
          <a:xfrm>
            <a:off x="1065311" y="0"/>
            <a:ext cx="8078689" cy="762002"/>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Current income wise preference of consumers</a:t>
            </a:r>
            <a:br>
              <a:rPr lang="en-GB" sz="3200" dirty="0"/>
            </a:br>
            <a:r>
              <a:rPr lang="en-IN" sz="1800" dirty="0"/>
              <a:t>Comparison 2022: Brand A, </a:t>
            </a:r>
            <a:r>
              <a:rPr lang="it-IT" sz="1800" dirty="0"/>
              <a:t>Brand B &amp; Brand C</a:t>
            </a:r>
            <a:endParaRPr lang="en-GB" sz="1800" dirty="0"/>
          </a:p>
        </p:txBody>
      </p:sp>
      <p:sp>
        <p:nvSpPr>
          <p:cNvPr id="8"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38</a:t>
            </a:fld>
            <a:endParaRPr lang="en-US" sz="1200" dirty="0">
              <a:solidFill>
                <a:schemeClr val="bg1"/>
              </a:solidFill>
              <a:latin typeface="Century Gothic" pitchFamily="34" charset="0"/>
            </a:endParaRPr>
          </a:p>
        </p:txBody>
      </p:sp>
    </p:spTree>
    <p:extLst>
      <p:ext uri="{BB962C8B-B14F-4D97-AF65-F5344CB8AC3E}">
        <p14:creationId xmlns:p14="http://schemas.microsoft.com/office/powerpoint/2010/main" val="312647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5"/>
          <p:cNvSpPr txBox="1">
            <a:spLocks/>
          </p:cNvSpPr>
          <p:nvPr/>
        </p:nvSpPr>
        <p:spPr>
          <a:xfrm>
            <a:off x="914400" y="0"/>
            <a:ext cx="8229600" cy="762000"/>
          </a:xfrm>
          <a:prstGeom prst="rect">
            <a:avLst/>
          </a:prstGeom>
        </p:spPr>
        <p:txBody>
          <a:bodyPr vert="horz" lIns="91440" tIns="45720" rIns="91440" bIns="45720" rtlCol="0" anchor="ctr">
            <a:noAutofit/>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defRPr/>
            </a:pPr>
            <a:r>
              <a:rPr lang="en-IN" sz="2700" dirty="0"/>
              <a:t>Overall income wise analysis</a:t>
            </a:r>
          </a:p>
          <a:p>
            <a:pPr>
              <a:lnSpc>
                <a:spcPct val="100000"/>
              </a:lnSpc>
              <a:defRPr/>
            </a:pPr>
            <a:r>
              <a:rPr lang="en-IN" sz="2200" dirty="0">
                <a:solidFill>
                  <a:prstClr val="white"/>
                </a:solidFill>
              </a:rPr>
              <a:t>Brand A 2021 vs 2022</a:t>
            </a:r>
          </a:p>
        </p:txBody>
      </p:sp>
      <p:graphicFrame>
        <p:nvGraphicFramePr>
          <p:cNvPr id="17" name="Chart 16"/>
          <p:cNvGraphicFramePr/>
          <p:nvPr>
            <p:extLst>
              <p:ext uri="{D42A27DB-BD31-4B8C-83A1-F6EECF244321}">
                <p14:modId xmlns:p14="http://schemas.microsoft.com/office/powerpoint/2010/main" val="2952381763"/>
              </p:ext>
            </p:extLst>
          </p:nvPr>
        </p:nvGraphicFramePr>
        <p:xfrm>
          <a:off x="1143000" y="965175"/>
          <a:ext cx="6781800" cy="4607128"/>
        </p:xfrm>
        <a:graphic>
          <a:graphicData uri="http://schemas.openxmlformats.org/drawingml/2006/chart">
            <c:chart xmlns:c="http://schemas.openxmlformats.org/drawingml/2006/chart" xmlns:r="http://schemas.openxmlformats.org/officeDocument/2006/relationships" r:id="rId2"/>
          </a:graphicData>
        </a:graphic>
      </p:graphicFrame>
      <p:sp>
        <p:nvSpPr>
          <p:cNvPr id="28" name="TextBox 27"/>
          <p:cNvSpPr txBox="1"/>
          <p:nvPr/>
        </p:nvSpPr>
        <p:spPr>
          <a:xfrm>
            <a:off x="838200" y="2354282"/>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a:t>
            </a:r>
          </a:p>
        </p:txBody>
      </p:sp>
      <p:sp>
        <p:nvSpPr>
          <p:cNvPr id="18"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39</a:t>
            </a:fld>
            <a:endParaRPr lang="en-US" sz="1200" dirty="0">
              <a:solidFill>
                <a:schemeClr val="bg1"/>
              </a:solidFill>
              <a:latin typeface="Century Gothic" pitchFamily="34" charset="0"/>
            </a:endParaRPr>
          </a:p>
        </p:txBody>
      </p:sp>
      <p:sp>
        <p:nvSpPr>
          <p:cNvPr id="19" name="Rectangular Callout 3">
            <a:extLst>
              <a:ext uri="{FF2B5EF4-FFF2-40B4-BE49-F238E27FC236}">
                <a16:creationId xmlns:a16="http://schemas.microsoft.com/office/drawing/2014/main" id="{64C32BAD-3913-4258-ADA2-B2A6A4F74CBA}"/>
              </a:ext>
            </a:extLst>
          </p:cNvPr>
          <p:cNvSpPr/>
          <p:nvPr/>
        </p:nvSpPr>
        <p:spPr>
          <a:xfrm>
            <a:off x="6400800" y="1887704"/>
            <a:ext cx="2406198" cy="1261884"/>
          </a:xfrm>
          <a:prstGeom prst="wedgeRectCallout">
            <a:avLst>
              <a:gd name="adj1" fmla="val -48955"/>
              <a:gd name="adj2" fmla="val 10300"/>
            </a:avLst>
          </a:prstGeom>
          <a:solidFill>
            <a:schemeClr val="bg2">
              <a:lumMod val="90000"/>
            </a:schemeClr>
          </a:solidFill>
          <a:ln>
            <a:solidFill>
              <a:srgbClr val="1B5E73"/>
            </a:solidFill>
            <a:prstDash val="sysDot"/>
          </a:ln>
          <a:effectLst>
            <a:outerShdw blurRad="50800" dist="38100" dir="2700000" algn="tl" rotWithShape="0">
              <a:prstClr val="black">
                <a:alpha val="40000"/>
              </a:prstClr>
            </a:outerShdw>
          </a:effectLst>
        </p:spPr>
        <p:txBody>
          <a:bodyPr wrap="square">
            <a:spAutoFit/>
          </a:bodyPr>
          <a:lstStyle/>
          <a:p>
            <a:pPr algn="ctr"/>
            <a:endParaRPr lang="en-US" sz="600" b="1" dirty="0">
              <a:solidFill>
                <a:srgbClr val="2F5897"/>
              </a:solidFill>
              <a:latin typeface="Tw Cen MT" panose="020B0602020104020603" pitchFamily="34" charset="0"/>
            </a:endParaRPr>
          </a:p>
          <a:p>
            <a:pPr algn="ctr"/>
            <a:r>
              <a:rPr lang="en-US" sz="1400" b="1" dirty="0">
                <a:solidFill>
                  <a:srgbClr val="2F5897"/>
                </a:solidFill>
                <a:latin typeface="Tw Cen MT" panose="020B0602020104020603" pitchFamily="34" charset="0"/>
              </a:rPr>
              <a:t>“The 20k-30k pm cohort has gone from this year’s Brand A preference, and 30-40k cohort has reduced significantly” </a:t>
            </a:r>
            <a:endParaRPr lang="en-US" sz="1400" dirty="0">
              <a:latin typeface="Tw Cen MT" panose="020B0602020104020603" pitchFamily="34" charset="0"/>
            </a:endParaRPr>
          </a:p>
        </p:txBody>
      </p:sp>
      <p:sp>
        <p:nvSpPr>
          <p:cNvPr id="37" name="Rounded Rectangle 36">
            <a:extLst>
              <a:ext uri="{FF2B5EF4-FFF2-40B4-BE49-F238E27FC236}">
                <a16:creationId xmlns:a16="http://schemas.microsoft.com/office/drawing/2014/main" id="{E81D8211-2455-B143-982F-945B4DBCCEAD}"/>
              </a:ext>
            </a:extLst>
          </p:cNvPr>
          <p:cNvSpPr/>
          <p:nvPr/>
        </p:nvSpPr>
        <p:spPr>
          <a:xfrm>
            <a:off x="4780013" y="5334000"/>
            <a:ext cx="630187" cy="246222"/>
          </a:xfrm>
          <a:prstGeom prst="roundRect">
            <a:avLst/>
          </a:prstGeom>
          <a:noFill/>
          <a:ln w="127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ed Rectangle 37">
            <a:extLst>
              <a:ext uri="{FF2B5EF4-FFF2-40B4-BE49-F238E27FC236}">
                <a16:creationId xmlns:a16="http://schemas.microsoft.com/office/drawing/2014/main" id="{E81D8211-2455-B143-982F-945B4DBCCEAD}"/>
              </a:ext>
            </a:extLst>
          </p:cNvPr>
          <p:cNvSpPr/>
          <p:nvPr/>
        </p:nvSpPr>
        <p:spPr>
          <a:xfrm>
            <a:off x="6781800" y="5334000"/>
            <a:ext cx="630187" cy="246222"/>
          </a:xfrm>
          <a:prstGeom prst="roundRect">
            <a:avLst/>
          </a:prstGeom>
          <a:noFill/>
          <a:ln w="127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7820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59539217"/>
              </p:ext>
            </p:extLst>
          </p:nvPr>
        </p:nvGraphicFramePr>
        <p:xfrm>
          <a:off x="609600" y="1371600"/>
          <a:ext cx="6629400" cy="44196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C8EFBC64-8F97-1148-A586-6118348A3A95}"/>
              </a:ext>
            </a:extLst>
          </p:cNvPr>
          <p:cNvSpPr txBox="1"/>
          <p:nvPr/>
        </p:nvSpPr>
        <p:spPr>
          <a:xfrm>
            <a:off x="533400" y="2396341"/>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a:t>
            </a:r>
          </a:p>
        </p:txBody>
      </p:sp>
      <p:sp>
        <p:nvSpPr>
          <p:cNvPr id="6" name="Title 5"/>
          <p:cNvSpPr txBox="1">
            <a:spLocks/>
          </p:cNvSpPr>
          <p:nvPr/>
        </p:nvSpPr>
        <p:spPr>
          <a:xfrm>
            <a:off x="1065311" y="0"/>
            <a:ext cx="8078689" cy="762002"/>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pPr>
            <a:r>
              <a:rPr lang="en-GB" sz="2800" dirty="0"/>
              <a:t>Current gender wise preference of consumers</a:t>
            </a:r>
            <a:br>
              <a:rPr lang="en-GB" sz="3200" dirty="0"/>
            </a:br>
            <a:r>
              <a:rPr lang="en-IN" sz="1800" dirty="0"/>
              <a:t>Comparison 2022: Brand A, </a:t>
            </a:r>
            <a:r>
              <a:rPr lang="it-IT" sz="1800" dirty="0"/>
              <a:t>Brand B &amp; Brand C</a:t>
            </a:r>
            <a:endParaRPr lang="en-GB" sz="1800" dirty="0"/>
          </a:p>
        </p:txBody>
      </p:sp>
      <p:sp>
        <p:nvSpPr>
          <p:cNvPr id="7"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40</a:t>
            </a:fld>
            <a:endParaRPr lang="en-US" sz="1200" dirty="0">
              <a:solidFill>
                <a:schemeClr val="bg1"/>
              </a:solidFill>
              <a:latin typeface="Century Gothic" pitchFamily="34" charset="0"/>
            </a:endParaRPr>
          </a:p>
        </p:txBody>
      </p:sp>
    </p:spTree>
    <p:extLst>
      <p:ext uri="{BB962C8B-B14F-4D97-AF65-F5344CB8AC3E}">
        <p14:creationId xmlns:p14="http://schemas.microsoft.com/office/powerpoint/2010/main" val="2130948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5"/>
          <p:cNvSpPr txBox="1">
            <a:spLocks/>
          </p:cNvSpPr>
          <p:nvPr/>
        </p:nvSpPr>
        <p:spPr>
          <a:xfrm>
            <a:off x="914400" y="0"/>
            <a:ext cx="8229600" cy="762000"/>
          </a:xfrm>
          <a:prstGeom prst="rect">
            <a:avLst/>
          </a:prstGeom>
        </p:spPr>
        <p:txBody>
          <a:bodyPr vert="horz" lIns="91440" tIns="45720" rIns="91440" bIns="45720" rtlCol="0" anchor="ctr">
            <a:noAutofit/>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00000"/>
              </a:lnSpc>
              <a:defRPr/>
            </a:pPr>
            <a:r>
              <a:rPr lang="en-IN" sz="2700" dirty="0"/>
              <a:t>Overall gender wise analysis</a:t>
            </a:r>
          </a:p>
          <a:p>
            <a:pPr>
              <a:lnSpc>
                <a:spcPct val="100000"/>
              </a:lnSpc>
              <a:defRPr/>
            </a:pPr>
            <a:r>
              <a:rPr lang="en-IN" sz="2000" dirty="0"/>
              <a:t>Brand A  2021 vs 2022</a:t>
            </a:r>
          </a:p>
        </p:txBody>
      </p:sp>
      <p:graphicFrame>
        <p:nvGraphicFramePr>
          <p:cNvPr id="10" name="Chart 9"/>
          <p:cNvGraphicFramePr/>
          <p:nvPr>
            <p:extLst>
              <p:ext uri="{D42A27DB-BD31-4B8C-83A1-F6EECF244321}">
                <p14:modId xmlns:p14="http://schemas.microsoft.com/office/powerpoint/2010/main" val="3017783221"/>
              </p:ext>
            </p:extLst>
          </p:nvPr>
        </p:nvGraphicFramePr>
        <p:xfrm>
          <a:off x="1146776" y="971054"/>
          <a:ext cx="6629400" cy="4642256"/>
        </p:xfrm>
        <a:graphic>
          <a:graphicData uri="http://schemas.openxmlformats.org/drawingml/2006/chart">
            <c:chart xmlns:c="http://schemas.openxmlformats.org/drawingml/2006/chart" xmlns:r="http://schemas.openxmlformats.org/officeDocument/2006/relationships" r:id="rId2"/>
          </a:graphicData>
        </a:graphic>
      </p:graphicFrame>
      <p:sp>
        <p:nvSpPr>
          <p:cNvPr id="15" name="TextBox 14"/>
          <p:cNvSpPr txBox="1"/>
          <p:nvPr/>
        </p:nvSpPr>
        <p:spPr>
          <a:xfrm>
            <a:off x="838200" y="2354282"/>
            <a:ext cx="353943" cy="2370118"/>
          </a:xfrm>
          <a:prstGeom prst="rect">
            <a:avLst/>
          </a:prstGeom>
          <a:noFill/>
        </p:spPr>
        <p:txBody>
          <a:bodyPr vert="vert270" wrap="square" rtlCol="0">
            <a:spAutoFit/>
          </a:bodyPr>
          <a:lstStyle/>
          <a:p>
            <a:pPr algn="ctr"/>
            <a:r>
              <a:rPr lang="en-US" sz="1100" dirty="0">
                <a:latin typeface="Calibri" panose="020F0502020204030204" pitchFamily="34" charset="0"/>
              </a:rPr>
              <a:t>Brand Trust Index (BDI)</a:t>
            </a:r>
          </a:p>
        </p:txBody>
      </p:sp>
      <p:sp>
        <p:nvSpPr>
          <p:cNvPr id="13"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41</a:t>
            </a:fld>
            <a:endParaRPr lang="en-US" sz="1200" dirty="0">
              <a:solidFill>
                <a:schemeClr val="bg1"/>
              </a:solidFill>
              <a:latin typeface="Century Gothic" pitchFamily="34" charset="0"/>
            </a:endParaRPr>
          </a:p>
        </p:txBody>
      </p:sp>
      <p:sp>
        <p:nvSpPr>
          <p:cNvPr id="6" name="TextBox 5"/>
          <p:cNvSpPr txBox="1"/>
          <p:nvPr/>
        </p:nvSpPr>
        <p:spPr>
          <a:xfrm>
            <a:off x="6348550" y="3205674"/>
            <a:ext cx="558354" cy="246221"/>
          </a:xfrm>
          <a:prstGeom prst="rect">
            <a:avLst/>
          </a:prstGeom>
          <a:noFill/>
        </p:spPr>
        <p:txBody>
          <a:bodyPr wrap="square" rtlCol="0">
            <a:spAutoFit/>
          </a:bodyPr>
          <a:lstStyle/>
          <a:p>
            <a:r>
              <a:rPr lang="en-US" sz="1000" b="1" dirty="0">
                <a:solidFill>
                  <a:srgbClr val="FF0000"/>
                </a:solidFill>
                <a:latin typeface="Calibri" pitchFamily="34" charset="0"/>
              </a:rPr>
              <a:t>93%</a:t>
            </a:r>
            <a:endParaRPr lang="en-IN" sz="1000" b="1" dirty="0">
              <a:solidFill>
                <a:srgbClr val="FF0000"/>
              </a:solidFill>
              <a:latin typeface="Calibri" pitchFamily="34" charset="0"/>
            </a:endParaRPr>
          </a:p>
        </p:txBody>
      </p:sp>
      <p:cxnSp>
        <p:nvCxnSpPr>
          <p:cNvPr id="7" name="Straight Arrow Connector 6"/>
          <p:cNvCxnSpPr>
            <a:cxnSpLocks/>
          </p:cNvCxnSpPr>
          <p:nvPr/>
        </p:nvCxnSpPr>
        <p:spPr>
          <a:xfrm>
            <a:off x="6359856" y="2037479"/>
            <a:ext cx="0" cy="2649565"/>
          </a:xfrm>
          <a:prstGeom prst="straightConnector1">
            <a:avLst/>
          </a:prstGeom>
          <a:ln>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466532" y="4156706"/>
            <a:ext cx="558354" cy="246221"/>
          </a:xfrm>
          <a:prstGeom prst="rect">
            <a:avLst/>
          </a:prstGeom>
          <a:noFill/>
        </p:spPr>
        <p:txBody>
          <a:bodyPr wrap="square" rtlCol="0">
            <a:spAutoFit/>
          </a:bodyPr>
          <a:lstStyle/>
          <a:p>
            <a:r>
              <a:rPr lang="en-US" sz="1000" b="1" dirty="0">
                <a:solidFill>
                  <a:srgbClr val="FF0000"/>
                </a:solidFill>
                <a:latin typeface="Calibri" pitchFamily="34" charset="0"/>
              </a:rPr>
              <a:t>84%</a:t>
            </a:r>
            <a:endParaRPr lang="en-IN" sz="1000" b="1" dirty="0">
              <a:solidFill>
                <a:srgbClr val="FF0000"/>
              </a:solidFill>
              <a:latin typeface="Calibri" pitchFamily="34" charset="0"/>
            </a:endParaRPr>
          </a:p>
        </p:txBody>
      </p:sp>
      <p:cxnSp>
        <p:nvCxnSpPr>
          <p:cNvPr id="11" name="Straight Arrow Connector 10"/>
          <p:cNvCxnSpPr>
            <a:cxnSpLocks/>
          </p:cNvCxnSpPr>
          <p:nvPr/>
        </p:nvCxnSpPr>
        <p:spPr>
          <a:xfrm>
            <a:off x="3494898" y="3769056"/>
            <a:ext cx="0" cy="1021522"/>
          </a:xfrm>
          <a:prstGeom prst="straightConnector1">
            <a:avLst/>
          </a:prstGeom>
          <a:ln>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035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797314"/>
            <a:ext cx="9151374" cy="707886"/>
          </a:xfrm>
          <a:prstGeom prst="rect">
            <a:avLst/>
          </a:prstGeom>
        </p:spPr>
        <p:txBody>
          <a:bodyPr wrap="square">
            <a:spAutoFit/>
          </a:bodyPr>
          <a:lstStyle/>
          <a:p>
            <a:pPr algn="ctr"/>
            <a:r>
              <a:rPr lang="en-US" sz="4000" b="1" cap="all" dirty="0">
                <a:ln w="9000" cmpd="sng">
                  <a:solidFill>
                    <a:schemeClr val="accent4">
                      <a:shade val="50000"/>
                      <a:satMod val="120000"/>
                    </a:schemeClr>
                  </a:solidFill>
                  <a:prstDash val="solid"/>
                </a:ln>
                <a:solidFill>
                  <a:srgbClr val="990033"/>
                </a:solidFill>
                <a:effectLst>
                  <a:reflection blurRad="12700" stA="28000" endPos="45000" dist="1000" dir="5400000" sy="-100000" algn="bl" rotWithShape="0"/>
                </a:effectLst>
                <a:latin typeface="Agency FB" panose="020B0503020202020204" pitchFamily="34" charset="0"/>
              </a:rPr>
              <a:t>8. OBSERVATIONS &amp; recommendations</a:t>
            </a:r>
          </a:p>
        </p:txBody>
      </p:sp>
      <p:cxnSp>
        <p:nvCxnSpPr>
          <p:cNvPr id="13" name="Straight Connector 12"/>
          <p:cNvCxnSpPr/>
          <p:nvPr/>
        </p:nvCxnSpPr>
        <p:spPr>
          <a:xfrm>
            <a:off x="31242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724400" y="3931404"/>
            <a:ext cx="14478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5" name="Picture 2" descr="C:\Users\MUM-TRA-04D\Desktop\PPT\TRA-LOGO-(QT)-Blac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2908" y="4383551"/>
            <a:ext cx="545864" cy="817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354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MUM-TRA-04D\Desktop\11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78832"/>
            <a:ext cx="9144001" cy="609599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3810000" y="914400"/>
            <a:ext cx="1562100" cy="2631514"/>
            <a:chOff x="3810000" y="914400"/>
            <a:chExt cx="1562100" cy="2631514"/>
          </a:xfrm>
        </p:grpSpPr>
        <p:sp>
          <p:nvSpPr>
            <p:cNvPr id="17" name="Rounded Rectangle 16"/>
            <p:cNvSpPr/>
            <p:nvPr/>
          </p:nvSpPr>
          <p:spPr>
            <a:xfrm>
              <a:off x="3810000" y="1349582"/>
              <a:ext cx="1562100" cy="2196332"/>
            </a:xfrm>
            <a:prstGeom prst="roundRect">
              <a:avLst>
                <a:gd name="adj" fmla="val 4402"/>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schemeClr val="tx1"/>
                  </a:solidFill>
                  <a:latin typeface="Tw Cen MT" panose="020B0602020104020603" pitchFamily="34" charset="0"/>
                  <a:cs typeface="Calibri" pitchFamily="34" charset="0"/>
                </a:rPr>
                <a:t>Dominant foundation of Trust is </a:t>
              </a:r>
              <a:r>
                <a:rPr lang="en-US" sz="1400" b="1" dirty="0">
                  <a:solidFill>
                    <a:schemeClr val="tx1"/>
                  </a:solidFill>
                  <a:latin typeface="Tw Cen MT" panose="020B0602020104020603" pitchFamily="34" charset="0"/>
                  <a:cs typeface="Calibri" pitchFamily="34" charset="0"/>
                </a:rPr>
                <a:t>Emotional Appeal</a:t>
              </a:r>
            </a:p>
          </p:txBody>
        </p:sp>
        <p:sp>
          <p:nvSpPr>
            <p:cNvPr id="18" name="Oval 17"/>
            <p:cNvSpPr/>
            <p:nvPr/>
          </p:nvSpPr>
          <p:spPr>
            <a:xfrm>
              <a:off x="4210050" y="914400"/>
              <a:ext cx="762000" cy="76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Tw Cen MT" pitchFamily="34" charset="0"/>
              </a:endParaRPr>
            </a:p>
          </p:txBody>
        </p:sp>
      </p:grpSp>
      <p:grpSp>
        <p:nvGrpSpPr>
          <p:cNvPr id="8" name="Group 7"/>
          <p:cNvGrpSpPr/>
          <p:nvPr/>
        </p:nvGrpSpPr>
        <p:grpSpPr>
          <a:xfrm>
            <a:off x="3874962" y="3657600"/>
            <a:ext cx="1562100" cy="2679900"/>
            <a:chOff x="5567212" y="914400"/>
            <a:chExt cx="1562100" cy="2679900"/>
          </a:xfrm>
        </p:grpSpPr>
        <p:sp>
          <p:nvSpPr>
            <p:cNvPr id="19" name="Rounded Rectangle 18"/>
            <p:cNvSpPr/>
            <p:nvPr/>
          </p:nvSpPr>
          <p:spPr>
            <a:xfrm>
              <a:off x="5567212" y="1500938"/>
              <a:ext cx="1562100" cy="2093362"/>
            </a:xfrm>
            <a:prstGeom prst="roundRect">
              <a:avLst>
                <a:gd name="adj" fmla="val 4402"/>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latin typeface="Tw Cen MT" pitchFamily="34" charset="0"/>
                  <a:cs typeface="Calibri" pitchFamily="34" charset="0"/>
                </a:rPr>
                <a:t>Brand A 75% Trust is placed by consumers with income </a:t>
              </a:r>
              <a:r>
                <a:rPr lang="en-US" sz="1300" b="1" dirty="0">
                  <a:solidFill>
                    <a:schemeClr val="tx1"/>
                  </a:solidFill>
                  <a:latin typeface="Tw Cen MT" pitchFamily="34" charset="0"/>
                  <a:cs typeface="Calibri" pitchFamily="34" charset="0"/>
                </a:rPr>
                <a:t>Rs.40k-45k &amp; 50k+, 20-25k income group absent this year</a:t>
              </a:r>
            </a:p>
          </p:txBody>
        </p:sp>
        <p:sp>
          <p:nvSpPr>
            <p:cNvPr id="20" name="Oval 19"/>
            <p:cNvSpPr/>
            <p:nvPr/>
          </p:nvSpPr>
          <p:spPr>
            <a:xfrm>
              <a:off x="5962650" y="914400"/>
              <a:ext cx="762000" cy="76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Tw Cen MT" pitchFamily="34" charset="0"/>
              </a:endParaRPr>
            </a:p>
          </p:txBody>
        </p:sp>
      </p:grpSp>
      <p:grpSp>
        <p:nvGrpSpPr>
          <p:cNvPr id="13" name="Group 12"/>
          <p:cNvGrpSpPr/>
          <p:nvPr/>
        </p:nvGrpSpPr>
        <p:grpSpPr>
          <a:xfrm>
            <a:off x="5600700" y="3624943"/>
            <a:ext cx="1562100" cy="2712557"/>
            <a:chOff x="5600700" y="3624943"/>
            <a:chExt cx="1562100" cy="2712557"/>
          </a:xfrm>
        </p:grpSpPr>
        <p:sp>
          <p:nvSpPr>
            <p:cNvPr id="27" name="Rounded Rectangle 26"/>
            <p:cNvSpPr/>
            <p:nvPr/>
          </p:nvSpPr>
          <p:spPr>
            <a:xfrm>
              <a:off x="5600700" y="4171243"/>
              <a:ext cx="1562100" cy="2166257"/>
            </a:xfrm>
            <a:prstGeom prst="roundRect">
              <a:avLst>
                <a:gd name="adj" fmla="val 4402"/>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Tw Cen MT" panose="020B0602020104020603" pitchFamily="34" charset="0"/>
              </a:endParaRPr>
            </a:p>
            <a:p>
              <a:pPr algn="ctr"/>
              <a:r>
                <a:rPr lang="en-US" sz="1400" b="1" dirty="0">
                  <a:solidFill>
                    <a:schemeClr val="tx1"/>
                  </a:solidFill>
                  <a:latin typeface="Tw Cen MT" panose="020B0602020104020603" pitchFamily="34" charset="0"/>
                </a:rPr>
                <a:t>Highest Trust in</a:t>
              </a:r>
            </a:p>
            <a:p>
              <a:pPr algn="ctr"/>
              <a:r>
                <a:rPr lang="en-US" sz="1400" dirty="0">
                  <a:solidFill>
                    <a:schemeClr val="tx1"/>
                  </a:solidFill>
                  <a:latin typeface="Tw Cen MT" panose="020B0602020104020603" pitchFamily="34" charset="0"/>
                </a:rPr>
                <a:t>age group </a:t>
              </a:r>
              <a:r>
                <a:rPr lang="en-US" sz="1400" b="1" dirty="0">
                  <a:solidFill>
                    <a:schemeClr val="tx1"/>
                  </a:solidFill>
                  <a:latin typeface="Tw Cen MT" panose="020B0602020104020603" pitchFamily="34" charset="0"/>
                </a:rPr>
                <a:t>31-40 years</a:t>
              </a:r>
              <a:r>
                <a:rPr lang="en-US" sz="1400" dirty="0">
                  <a:solidFill>
                    <a:schemeClr val="tx1"/>
                  </a:solidFill>
                  <a:latin typeface="Tw Cen MT" panose="020B0602020104020603" pitchFamily="34" charset="0"/>
                </a:rPr>
                <a:t> contribute to highest</a:t>
              </a:r>
              <a:r>
                <a:rPr lang="en-US" sz="1400" b="1" dirty="0">
                  <a:solidFill>
                    <a:schemeClr val="tx1"/>
                  </a:solidFill>
                  <a:latin typeface="Tw Cen MT" panose="020B0602020104020603" pitchFamily="34" charset="0"/>
                </a:rPr>
                <a:t> Brand Trust </a:t>
              </a:r>
              <a:r>
                <a:rPr lang="en-US" sz="1400" dirty="0">
                  <a:solidFill>
                    <a:schemeClr val="tx1"/>
                  </a:solidFill>
                  <a:latin typeface="Tw Cen MT" panose="020B0602020104020603" pitchFamily="34" charset="0"/>
                </a:rPr>
                <a:t>rise for Brand A, 41y-50y cohort moving away from brand</a:t>
              </a:r>
              <a:endParaRPr lang="en-US" sz="1400" dirty="0">
                <a:solidFill>
                  <a:schemeClr val="tx1"/>
                </a:solidFill>
                <a:latin typeface="Tw Cen MT" panose="020B0602020104020603" pitchFamily="34" charset="0"/>
                <a:cs typeface="Calibri" pitchFamily="34" charset="0"/>
              </a:endParaRPr>
            </a:p>
          </p:txBody>
        </p:sp>
        <p:sp>
          <p:nvSpPr>
            <p:cNvPr id="28" name="Oval 27"/>
            <p:cNvSpPr/>
            <p:nvPr/>
          </p:nvSpPr>
          <p:spPr>
            <a:xfrm>
              <a:off x="6000750" y="3624943"/>
              <a:ext cx="762000" cy="76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tx1"/>
                </a:solidFill>
                <a:latin typeface="Tw Cen MT" pitchFamily="34" charset="0"/>
              </a:endParaRPr>
            </a:p>
          </p:txBody>
        </p:sp>
      </p:grpSp>
      <p:grpSp>
        <p:nvGrpSpPr>
          <p:cNvPr id="12" name="Group 11"/>
          <p:cNvGrpSpPr/>
          <p:nvPr/>
        </p:nvGrpSpPr>
        <p:grpSpPr>
          <a:xfrm>
            <a:off x="7200900" y="813497"/>
            <a:ext cx="1790700" cy="2734767"/>
            <a:chOff x="3782704" y="3624943"/>
            <a:chExt cx="1790700" cy="2734767"/>
          </a:xfrm>
        </p:grpSpPr>
        <p:sp>
          <p:nvSpPr>
            <p:cNvPr id="31" name="Rounded Rectangle 30"/>
            <p:cNvSpPr/>
            <p:nvPr/>
          </p:nvSpPr>
          <p:spPr>
            <a:xfrm>
              <a:off x="3782704" y="4046886"/>
              <a:ext cx="1790700" cy="2312824"/>
            </a:xfrm>
            <a:prstGeom prst="roundRect">
              <a:avLst>
                <a:gd name="adj" fmla="val 4402"/>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Tw Cen MT" panose="020B0602020104020603" pitchFamily="34" charset="0"/>
                  <a:cs typeface="Calibri" pitchFamily="34" charset="0"/>
                </a:rPr>
                <a:t>Brand A demonstrates </a:t>
              </a:r>
              <a:r>
                <a:rPr lang="en-US" sz="1400" b="1" dirty="0">
                  <a:solidFill>
                    <a:schemeClr val="tx1"/>
                  </a:solidFill>
                  <a:latin typeface="Tw Cen MT" panose="020B0602020104020603" pitchFamily="34" charset="0"/>
                  <a:cs typeface="Calibri" pitchFamily="34" charset="0"/>
                </a:rPr>
                <a:t>high Sub-conscious (81%) </a:t>
              </a:r>
              <a:r>
                <a:rPr lang="en-US" sz="1400" dirty="0">
                  <a:solidFill>
                    <a:schemeClr val="tx1"/>
                  </a:solidFill>
                  <a:latin typeface="Tw Cen MT" panose="020B0602020104020603" pitchFamily="34" charset="0"/>
                  <a:cs typeface="Calibri" pitchFamily="34" charset="0"/>
                </a:rPr>
                <a:t>Trust Quotient a high loyalty from customers</a:t>
              </a:r>
            </a:p>
          </p:txBody>
        </p:sp>
        <p:sp>
          <p:nvSpPr>
            <p:cNvPr id="32" name="Oval 31"/>
            <p:cNvSpPr/>
            <p:nvPr/>
          </p:nvSpPr>
          <p:spPr>
            <a:xfrm>
              <a:off x="4098934" y="3624943"/>
              <a:ext cx="762000" cy="76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Tw Cen MT" pitchFamily="34" charset="0"/>
              </a:endParaRPr>
            </a:p>
          </p:txBody>
        </p:sp>
        <p:pic>
          <p:nvPicPr>
            <p:cNvPr id="42" name="Picture 41"/>
            <p:cNvPicPr>
              <a:picLocks noChangeAspect="1"/>
            </p:cNvPicPr>
            <p:nvPr/>
          </p:nvPicPr>
          <p:blipFill>
            <a:blip r:embed="rId3" cstate="print">
              <a:duotone>
                <a:prstClr val="black"/>
                <a:srgbClr val="CC99FF">
                  <a:tint val="45000"/>
                  <a:satMod val="400000"/>
                </a:srgbClr>
              </a:duotone>
              <a:extLst>
                <a:ext uri="{28A0092B-C50C-407E-A947-70E740481C1C}">
                  <a14:useLocalDpi xmlns:a14="http://schemas.microsoft.com/office/drawing/2010/main" val="0"/>
                </a:ext>
              </a:extLst>
            </a:blip>
            <a:stretch>
              <a:fillRect/>
            </a:stretch>
          </p:blipFill>
          <p:spPr>
            <a:xfrm>
              <a:off x="4211111" y="3733801"/>
              <a:ext cx="566003" cy="576463"/>
            </a:xfrm>
            <a:prstGeom prst="rect">
              <a:avLst/>
            </a:prstGeom>
          </p:spPr>
        </p:pic>
      </p:grpSp>
      <p:grpSp>
        <p:nvGrpSpPr>
          <p:cNvPr id="11" name="Group 10"/>
          <p:cNvGrpSpPr/>
          <p:nvPr/>
        </p:nvGrpSpPr>
        <p:grpSpPr>
          <a:xfrm>
            <a:off x="2069290" y="3733800"/>
            <a:ext cx="1562100" cy="2599883"/>
            <a:chOff x="2040052" y="3624943"/>
            <a:chExt cx="1562100" cy="2599883"/>
          </a:xfrm>
        </p:grpSpPr>
        <p:sp>
          <p:nvSpPr>
            <p:cNvPr id="46" name="Rounded Rectangle 45"/>
            <p:cNvSpPr/>
            <p:nvPr/>
          </p:nvSpPr>
          <p:spPr>
            <a:xfrm>
              <a:off x="2040052" y="4101253"/>
              <a:ext cx="1562100" cy="2123573"/>
            </a:xfrm>
            <a:prstGeom prst="roundRect">
              <a:avLst>
                <a:gd name="adj" fmla="val 4402"/>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latin typeface="Tw Cen MT" pitchFamily="34" charset="0"/>
                  <a:cs typeface="Calibri" pitchFamily="34" charset="0"/>
                </a:rPr>
                <a:t>Brand A leads Brand B in Coimbatore </a:t>
              </a:r>
              <a:r>
                <a:rPr lang="en-US" sz="1300" dirty="0">
                  <a:solidFill>
                    <a:schemeClr val="tx1"/>
                  </a:solidFill>
                  <a:latin typeface="Tw Cen MT" pitchFamily="34" charset="0"/>
                  <a:cs typeface="Calibri" pitchFamily="34" charset="0"/>
                </a:rPr>
                <a:t>and </a:t>
              </a:r>
              <a:r>
                <a:rPr lang="en-US" sz="1300" b="1" dirty="0">
                  <a:solidFill>
                    <a:schemeClr val="tx1"/>
                  </a:solidFill>
                  <a:latin typeface="Tw Cen MT" pitchFamily="34" charset="0"/>
                  <a:cs typeface="Calibri" pitchFamily="34" charset="0"/>
                </a:rPr>
                <a:t>beats Brand C in Nagpur</a:t>
              </a:r>
            </a:p>
          </p:txBody>
        </p:sp>
        <p:sp>
          <p:nvSpPr>
            <p:cNvPr id="26" name="Oval 25"/>
            <p:cNvSpPr/>
            <p:nvPr/>
          </p:nvSpPr>
          <p:spPr>
            <a:xfrm>
              <a:off x="2457450" y="3624943"/>
              <a:ext cx="762000" cy="76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tx1"/>
                </a:solidFill>
                <a:latin typeface="Tw Cen MT" pitchFamily="34" charset="0"/>
              </a:endParaRPr>
            </a:p>
          </p:txBody>
        </p:sp>
      </p:grpSp>
      <p:grpSp>
        <p:nvGrpSpPr>
          <p:cNvPr id="10" name="Group 9"/>
          <p:cNvGrpSpPr/>
          <p:nvPr/>
        </p:nvGrpSpPr>
        <p:grpSpPr>
          <a:xfrm>
            <a:off x="314307" y="3617971"/>
            <a:ext cx="1562100" cy="2703391"/>
            <a:chOff x="266700" y="3482978"/>
            <a:chExt cx="1562100" cy="2703391"/>
          </a:xfrm>
        </p:grpSpPr>
        <p:sp>
          <p:nvSpPr>
            <p:cNvPr id="44" name="Rounded Rectangle 43"/>
            <p:cNvSpPr/>
            <p:nvPr/>
          </p:nvSpPr>
          <p:spPr>
            <a:xfrm>
              <a:off x="266700" y="4038600"/>
              <a:ext cx="1562100" cy="2147769"/>
            </a:xfrm>
            <a:prstGeom prst="roundRect">
              <a:avLst>
                <a:gd name="adj" fmla="val 4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schemeClr val="tx1"/>
                  </a:solidFill>
                  <a:latin typeface="Tw Cen MT" panose="020B0602020104020603" pitchFamily="34" charset="0"/>
                </a:rPr>
                <a:t>Highest Trust seen for Brand A in Coimbatore (62%), Cochin (24%) – totaling 86% of total. 94% of all Trust comes from South. Nagpur shows 6%</a:t>
              </a:r>
            </a:p>
          </p:txBody>
        </p:sp>
        <p:sp>
          <p:nvSpPr>
            <p:cNvPr id="24" name="Oval 23"/>
            <p:cNvSpPr/>
            <p:nvPr/>
          </p:nvSpPr>
          <p:spPr>
            <a:xfrm>
              <a:off x="714393" y="3482978"/>
              <a:ext cx="762000" cy="76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schemeClr val="tx1"/>
                </a:solidFill>
                <a:latin typeface="Tw Cen MT" pitchFamily="34" charset="0"/>
              </a:endParaRPr>
            </a:p>
          </p:txBody>
        </p:sp>
        <p:pic>
          <p:nvPicPr>
            <p:cNvPr id="38" name="Picture 37"/>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32250" y="3589424"/>
              <a:ext cx="526285" cy="526285"/>
            </a:xfrm>
            <a:prstGeom prst="rect">
              <a:avLst/>
            </a:prstGeom>
          </p:spPr>
        </p:pic>
      </p:grpSp>
      <p:grpSp>
        <p:nvGrpSpPr>
          <p:cNvPr id="5" name="Group 4"/>
          <p:cNvGrpSpPr/>
          <p:nvPr/>
        </p:nvGrpSpPr>
        <p:grpSpPr>
          <a:xfrm>
            <a:off x="314307" y="908185"/>
            <a:ext cx="1562100" cy="2637729"/>
            <a:chOff x="304800" y="914400"/>
            <a:chExt cx="1562100" cy="2637729"/>
          </a:xfrm>
        </p:grpSpPr>
        <p:sp>
          <p:nvSpPr>
            <p:cNvPr id="37" name="Rounded Rectangle 36"/>
            <p:cNvSpPr/>
            <p:nvPr/>
          </p:nvSpPr>
          <p:spPr>
            <a:xfrm>
              <a:off x="304800" y="1361847"/>
              <a:ext cx="1562100" cy="2190282"/>
            </a:xfrm>
            <a:prstGeom prst="roundRect">
              <a:avLst>
                <a:gd name="adj" fmla="val 440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b="1" dirty="0">
                  <a:solidFill>
                    <a:schemeClr val="tx1"/>
                  </a:solidFill>
                  <a:latin typeface="Tw Cen MT" panose="020B0602020104020603" pitchFamily="34" charset="0"/>
                  <a:cs typeface="Calibri" pitchFamily="34" charset="0"/>
                </a:rPr>
                <a:t>Five category brand in BTR 2023, </a:t>
              </a:r>
              <a:r>
                <a:rPr lang="en-US" sz="1400" dirty="0">
                  <a:solidFill>
                    <a:schemeClr val="tx1"/>
                  </a:solidFill>
                  <a:latin typeface="Tw Cen MT" panose="020B0602020104020603" pitchFamily="34" charset="0"/>
                  <a:cs typeface="Calibri" pitchFamily="34" charset="0"/>
                </a:rPr>
                <a:t>two new entrants, Brand A is ranked 5</a:t>
              </a:r>
              <a:r>
                <a:rPr lang="en-US" sz="1400" baseline="30000" dirty="0">
                  <a:solidFill>
                    <a:schemeClr val="tx1"/>
                  </a:solidFill>
                  <a:latin typeface="Tw Cen MT" panose="020B0602020104020603" pitchFamily="34" charset="0"/>
                  <a:cs typeface="Calibri" pitchFamily="34" charset="0"/>
                </a:rPr>
                <a:t>th</a:t>
              </a:r>
              <a:r>
                <a:rPr lang="en-US" sz="1400" dirty="0">
                  <a:solidFill>
                    <a:schemeClr val="tx1"/>
                  </a:solidFill>
                  <a:latin typeface="Tw Cen MT" panose="020B0602020104020603" pitchFamily="34" charset="0"/>
                  <a:cs typeface="Calibri" pitchFamily="34" charset="0"/>
                </a:rPr>
                <a:t> (#887)</a:t>
              </a:r>
            </a:p>
          </p:txBody>
        </p:sp>
        <p:sp>
          <p:nvSpPr>
            <p:cNvPr id="4" name="Oval 3"/>
            <p:cNvSpPr/>
            <p:nvPr/>
          </p:nvSpPr>
          <p:spPr>
            <a:xfrm>
              <a:off x="704850" y="914400"/>
              <a:ext cx="762000" cy="76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Tw Cen MT" pitchFamily="34" charset="0"/>
              </a:endParaRPr>
            </a:p>
          </p:txBody>
        </p:sp>
        <p:pic>
          <p:nvPicPr>
            <p:cNvPr id="33" name="Picture 32"/>
            <p:cNvPicPr>
              <a:picLocks noChangeAspect="1"/>
            </p:cNvPicPr>
            <p:nvPr/>
          </p:nvPicPr>
          <p:blipFill>
            <a:blip r:embed="rId5" cstate="print">
              <a:duotone>
                <a:prstClr val="black"/>
                <a:schemeClr val="bg1">
                  <a:lumMod val="65000"/>
                  <a:tint val="45000"/>
                  <a:satMod val="400000"/>
                </a:schemeClr>
              </a:duotone>
              <a:extLst>
                <a:ext uri="{28A0092B-C50C-407E-A947-70E740481C1C}">
                  <a14:useLocalDpi xmlns:a14="http://schemas.microsoft.com/office/drawing/2010/main" val="0"/>
                </a:ext>
              </a:extLst>
            </a:blip>
            <a:stretch>
              <a:fillRect/>
            </a:stretch>
          </p:blipFill>
          <p:spPr>
            <a:xfrm>
              <a:off x="819454" y="990600"/>
              <a:ext cx="475946" cy="477853"/>
            </a:xfrm>
            <a:prstGeom prst="rect">
              <a:avLst/>
            </a:prstGeom>
          </p:spPr>
        </p:pic>
      </p:grpSp>
      <p:grpSp>
        <p:nvGrpSpPr>
          <p:cNvPr id="6" name="Group 5"/>
          <p:cNvGrpSpPr/>
          <p:nvPr/>
        </p:nvGrpSpPr>
        <p:grpSpPr>
          <a:xfrm>
            <a:off x="2095500" y="914400"/>
            <a:ext cx="1562100" cy="2639310"/>
            <a:chOff x="2095500" y="914400"/>
            <a:chExt cx="1562100" cy="2639310"/>
          </a:xfrm>
        </p:grpSpPr>
        <p:sp>
          <p:nvSpPr>
            <p:cNvPr id="45" name="Rounded Rectangle 44"/>
            <p:cNvSpPr/>
            <p:nvPr/>
          </p:nvSpPr>
          <p:spPr>
            <a:xfrm>
              <a:off x="2095500" y="1430137"/>
              <a:ext cx="1562100" cy="2123573"/>
            </a:xfrm>
            <a:prstGeom prst="roundRect">
              <a:avLst>
                <a:gd name="adj" fmla="val 4402"/>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Tw Cen MT" panose="020B0602020104020603" pitchFamily="34" charset="0"/>
                  <a:cs typeface="Calibri" pitchFamily="34" charset="0"/>
                </a:rPr>
                <a:t>Having topped the BTR in 2018 and 2020, Brand A has a 92 rank fall in 2021&amp; further  675 rank fall in 2022</a:t>
              </a:r>
              <a:endParaRPr lang="en-US" sz="1400" b="1" dirty="0">
                <a:solidFill>
                  <a:schemeClr val="tx1"/>
                </a:solidFill>
                <a:latin typeface="Tw Cen MT" panose="020B0602020104020603" pitchFamily="34" charset="0"/>
                <a:cs typeface="Calibri" pitchFamily="34" charset="0"/>
              </a:endParaRPr>
            </a:p>
            <a:p>
              <a:pPr algn="ctr"/>
              <a:endParaRPr lang="en-US" sz="1400" dirty="0">
                <a:solidFill>
                  <a:schemeClr val="tx1"/>
                </a:solidFill>
                <a:latin typeface="Tw Cen MT" panose="020B0602020104020603" pitchFamily="34" charset="0"/>
              </a:endParaRPr>
            </a:p>
          </p:txBody>
        </p:sp>
        <p:sp>
          <p:nvSpPr>
            <p:cNvPr id="16" name="Oval 15"/>
            <p:cNvSpPr/>
            <p:nvPr/>
          </p:nvSpPr>
          <p:spPr>
            <a:xfrm>
              <a:off x="2457450" y="914400"/>
              <a:ext cx="762000" cy="76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Tw Cen MT" pitchFamily="34" charset="0"/>
              </a:endParaRPr>
            </a:p>
          </p:txBody>
        </p:sp>
      </p:grpSp>
      <p:grpSp>
        <p:nvGrpSpPr>
          <p:cNvPr id="9" name="Group 8"/>
          <p:cNvGrpSpPr/>
          <p:nvPr/>
        </p:nvGrpSpPr>
        <p:grpSpPr>
          <a:xfrm>
            <a:off x="5486400" y="914400"/>
            <a:ext cx="1562100" cy="2633864"/>
            <a:chOff x="7315200" y="914400"/>
            <a:chExt cx="1562100" cy="2633864"/>
          </a:xfrm>
        </p:grpSpPr>
        <p:sp>
          <p:nvSpPr>
            <p:cNvPr id="25" name="Rounded Rectangle 24"/>
            <p:cNvSpPr/>
            <p:nvPr/>
          </p:nvSpPr>
          <p:spPr>
            <a:xfrm>
              <a:off x="7315200" y="1351932"/>
              <a:ext cx="1562100" cy="2196332"/>
            </a:xfrm>
            <a:prstGeom prst="roundRect">
              <a:avLst>
                <a:gd name="adj" fmla="val 4402"/>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latin typeface="Tw Cen MT" panose="020B0602020104020603" pitchFamily="34" charset="0"/>
                  <a:cs typeface="Calibri" pitchFamily="34" charset="0"/>
                </a:rPr>
                <a:t>Brand </a:t>
              </a:r>
              <a:r>
                <a:rPr lang="en-US" sz="1350" dirty="0" err="1">
                  <a:solidFill>
                    <a:schemeClr val="tx1"/>
                  </a:solidFill>
                  <a:latin typeface="Tw Cen MT" panose="020B0602020104020603" pitchFamily="34" charset="0"/>
                  <a:cs typeface="Calibri" pitchFamily="34" charset="0"/>
                </a:rPr>
                <a:t>Behaviours</a:t>
              </a:r>
              <a:r>
                <a:rPr lang="en-US" sz="1350" dirty="0">
                  <a:solidFill>
                    <a:schemeClr val="tx1"/>
                  </a:solidFill>
                  <a:latin typeface="Tw Cen MT" panose="020B0602020104020603" pitchFamily="34" charset="0"/>
                  <a:cs typeface="Calibri" pitchFamily="34" charset="0"/>
                </a:rPr>
                <a:t> that resonate with Brand A consumers are </a:t>
              </a:r>
              <a:r>
                <a:rPr lang="en-US" sz="1350" b="1" dirty="0">
                  <a:solidFill>
                    <a:schemeClr val="tx1"/>
                  </a:solidFill>
                  <a:latin typeface="Tw Cen MT" panose="020B0602020104020603" pitchFamily="34" charset="0"/>
                  <a:cs typeface="Calibri" pitchFamily="34" charset="0"/>
                </a:rPr>
                <a:t>Creativity and Positivity of the brand</a:t>
              </a:r>
              <a:endParaRPr lang="en-US" sz="1350" dirty="0">
                <a:solidFill>
                  <a:schemeClr val="tx1"/>
                </a:solidFill>
                <a:latin typeface="Tw Cen MT" panose="020B0602020104020603" pitchFamily="34" charset="0"/>
                <a:cs typeface="Calibri" pitchFamily="34" charset="0"/>
              </a:endParaRPr>
            </a:p>
          </p:txBody>
        </p:sp>
        <p:sp>
          <p:nvSpPr>
            <p:cNvPr id="22" name="Oval 21"/>
            <p:cNvSpPr/>
            <p:nvPr/>
          </p:nvSpPr>
          <p:spPr>
            <a:xfrm>
              <a:off x="7703820" y="914400"/>
              <a:ext cx="762000" cy="76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Tw Cen MT" pitchFamily="34" charset="0"/>
              </a:endParaRPr>
            </a:p>
          </p:txBody>
        </p:sp>
      </p:grpSp>
      <p:grpSp>
        <p:nvGrpSpPr>
          <p:cNvPr id="14" name="Group 13"/>
          <p:cNvGrpSpPr/>
          <p:nvPr/>
        </p:nvGrpSpPr>
        <p:grpSpPr>
          <a:xfrm>
            <a:off x="7376160" y="3624943"/>
            <a:ext cx="1638300" cy="2670110"/>
            <a:chOff x="7376160" y="3624943"/>
            <a:chExt cx="1638300" cy="2670110"/>
          </a:xfrm>
        </p:grpSpPr>
        <p:sp>
          <p:nvSpPr>
            <p:cNvPr id="29" name="Rounded Rectangle 28"/>
            <p:cNvSpPr/>
            <p:nvPr/>
          </p:nvSpPr>
          <p:spPr>
            <a:xfrm>
              <a:off x="7376160" y="4128796"/>
              <a:ext cx="1638300" cy="2166257"/>
            </a:xfrm>
            <a:prstGeom prst="roundRect">
              <a:avLst>
                <a:gd name="adj" fmla="val 4402"/>
              </a:avLst>
            </a:prstGeom>
            <a:solidFill>
              <a:srgbClr val="F3D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solidFill>
                    <a:prstClr val="black"/>
                  </a:solidFill>
                  <a:latin typeface="Tw Cen MT" pitchFamily="34" charset="0"/>
                  <a:cs typeface="Calibri" pitchFamily="34" charset="0"/>
                </a:rPr>
                <a:t>Male, </a:t>
              </a:r>
              <a:r>
                <a:rPr lang="en-US" sz="1300" dirty="0">
                  <a:solidFill>
                    <a:prstClr val="black"/>
                  </a:solidFill>
                  <a:latin typeface="Tw Cen MT" pitchFamily="34" charset="0"/>
                  <a:cs typeface="Calibri" pitchFamily="34" charset="0"/>
                </a:rPr>
                <a:t>the </a:t>
              </a:r>
              <a:r>
                <a:rPr lang="en-US" sz="1300" b="1" dirty="0">
                  <a:solidFill>
                    <a:prstClr val="black"/>
                  </a:solidFill>
                  <a:latin typeface="Tw Cen MT" pitchFamily="34" charset="0"/>
                  <a:cs typeface="Calibri" pitchFamily="34" charset="0"/>
                </a:rPr>
                <a:t> </a:t>
              </a:r>
              <a:r>
                <a:rPr lang="en-US" sz="1300" dirty="0">
                  <a:solidFill>
                    <a:prstClr val="black"/>
                  </a:solidFill>
                  <a:latin typeface="Tw Cen MT" pitchFamily="34" charset="0"/>
                  <a:cs typeface="Calibri" pitchFamily="34" charset="0"/>
                </a:rPr>
                <a:t>core customer, </a:t>
              </a:r>
              <a:r>
                <a:rPr lang="en-US" sz="1300" b="1" dirty="0">
                  <a:solidFill>
                    <a:prstClr val="black"/>
                  </a:solidFill>
                  <a:latin typeface="Tw Cen MT" pitchFamily="34" charset="0"/>
                  <a:cs typeface="Calibri" pitchFamily="34" charset="0"/>
                </a:rPr>
                <a:t>Trust </a:t>
              </a:r>
              <a:r>
                <a:rPr lang="en-US" sz="1300" dirty="0">
                  <a:solidFill>
                    <a:prstClr val="black"/>
                  </a:solidFill>
                  <a:latin typeface="Tw Cen MT" pitchFamily="34" charset="0"/>
                  <a:cs typeface="Calibri" pitchFamily="34" charset="0"/>
                </a:rPr>
                <a:t>for Brand A has come down from 72% to 48%</a:t>
              </a:r>
              <a:endParaRPr lang="en-US" sz="1300" dirty="0">
                <a:solidFill>
                  <a:schemeClr val="tx1"/>
                </a:solidFill>
                <a:latin typeface="Tw Cen MT" pitchFamily="34" charset="0"/>
                <a:cs typeface="Calibri" pitchFamily="34" charset="0"/>
              </a:endParaRPr>
            </a:p>
          </p:txBody>
        </p:sp>
        <p:sp>
          <p:nvSpPr>
            <p:cNvPr id="30" name="Oval 29"/>
            <p:cNvSpPr/>
            <p:nvPr/>
          </p:nvSpPr>
          <p:spPr>
            <a:xfrm>
              <a:off x="7753350" y="3624943"/>
              <a:ext cx="762000" cy="76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00" dirty="0">
                <a:solidFill>
                  <a:prstClr val="black"/>
                </a:solidFill>
                <a:latin typeface="Tw Cen MT" pitchFamily="34" charset="0"/>
              </a:endParaRPr>
            </a:p>
          </p:txBody>
        </p:sp>
      </p:grpSp>
      <p:pic>
        <p:nvPicPr>
          <p:cNvPr id="47" name="Picture 46">
            <a:extLst>
              <a:ext uri="{FF2B5EF4-FFF2-40B4-BE49-F238E27FC236}">
                <a16:creationId xmlns:a16="http://schemas.microsoft.com/office/drawing/2014/main" id="{87F4954B-A00E-E148-8EB2-64AA13DB0A80}"/>
              </a:ext>
            </a:extLst>
          </p:cNvPr>
          <p:cNvPicPr>
            <a:picLocks noChangeAspect="1"/>
          </p:cNvPicPr>
          <p:nvPr/>
        </p:nvPicPr>
        <p:blipFill>
          <a:blip r:embed="rId4"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4339338" y="1044784"/>
            <a:ext cx="526285" cy="526285"/>
          </a:xfrm>
          <a:prstGeom prst="rect">
            <a:avLst/>
          </a:prstGeom>
        </p:spPr>
      </p:pic>
      <p:pic>
        <p:nvPicPr>
          <p:cNvPr id="54" name="Picture 53">
            <a:extLst>
              <a:ext uri="{FF2B5EF4-FFF2-40B4-BE49-F238E27FC236}">
                <a16:creationId xmlns:a16="http://schemas.microsoft.com/office/drawing/2014/main" id="{32FFBA62-43DD-1B4C-9F31-423E455FA5B2}"/>
              </a:ext>
            </a:extLst>
          </p:cNvPr>
          <p:cNvPicPr>
            <a:picLocks noChangeAspect="1"/>
          </p:cNvPicPr>
          <p:nvPr/>
        </p:nvPicPr>
        <p:blipFill>
          <a:blip r:embed="rId5"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579859" y="3794181"/>
            <a:ext cx="475946" cy="477853"/>
          </a:xfrm>
          <a:prstGeom prst="rect">
            <a:avLst/>
          </a:prstGeom>
        </p:spPr>
      </p:pic>
      <p:pic>
        <p:nvPicPr>
          <p:cNvPr id="55" name="Picture 54">
            <a:extLst>
              <a:ext uri="{FF2B5EF4-FFF2-40B4-BE49-F238E27FC236}">
                <a16:creationId xmlns:a16="http://schemas.microsoft.com/office/drawing/2014/main" id="{1D0A9156-6D09-8C48-9125-8430731B543C}"/>
              </a:ext>
            </a:extLst>
          </p:cNvPr>
          <p:cNvPicPr>
            <a:picLocks noChangeAspect="1"/>
          </p:cNvPicPr>
          <p:nvPr/>
        </p:nvPicPr>
        <p:blipFill>
          <a:blip r:embed="rId6"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4416720" y="3798197"/>
            <a:ext cx="514350" cy="497378"/>
          </a:xfrm>
          <a:prstGeom prst="rect">
            <a:avLst/>
          </a:prstGeom>
        </p:spPr>
      </p:pic>
      <p:pic>
        <p:nvPicPr>
          <p:cNvPr id="57" name="Picture 56">
            <a:extLst>
              <a:ext uri="{FF2B5EF4-FFF2-40B4-BE49-F238E27FC236}">
                <a16:creationId xmlns:a16="http://schemas.microsoft.com/office/drawing/2014/main" id="{266A8E0B-FE35-C74C-BB59-FE99701707D2}"/>
              </a:ext>
            </a:extLst>
          </p:cNvPr>
          <p:cNvPicPr>
            <a:picLocks noChangeAspect="1"/>
          </p:cNvPicPr>
          <p:nvPr/>
        </p:nvPicPr>
        <p:blipFill>
          <a:blip r:embed="rId5" cstate="print">
            <a:grayscl/>
            <a:extLst>
              <a:ext uri="{28A0092B-C50C-407E-A947-70E740481C1C}">
                <a14:useLocalDpi xmlns:a14="http://schemas.microsoft.com/office/drawing/2010/main" val="0"/>
              </a:ext>
            </a:extLst>
          </a:blip>
          <a:stretch>
            <a:fillRect/>
          </a:stretch>
        </p:blipFill>
        <p:spPr>
          <a:xfrm>
            <a:off x="6126426" y="3779821"/>
            <a:ext cx="475946" cy="477853"/>
          </a:xfrm>
          <a:prstGeom prst="rect">
            <a:avLst/>
          </a:prstGeom>
        </p:spPr>
      </p:pic>
      <p:sp>
        <p:nvSpPr>
          <p:cNvPr id="48"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43</a:t>
            </a:fld>
            <a:endParaRPr lang="en-US" sz="1200" dirty="0">
              <a:solidFill>
                <a:schemeClr val="bg1"/>
              </a:solidFill>
              <a:latin typeface="Century Gothic" pitchFamily="34" charset="0"/>
            </a:endParaRPr>
          </a:p>
        </p:txBody>
      </p:sp>
      <p:grpSp>
        <p:nvGrpSpPr>
          <p:cNvPr id="49" name="Group 48"/>
          <p:cNvGrpSpPr/>
          <p:nvPr/>
        </p:nvGrpSpPr>
        <p:grpSpPr>
          <a:xfrm>
            <a:off x="2517860" y="963299"/>
            <a:ext cx="668476" cy="656742"/>
            <a:chOff x="7109934" y="3998700"/>
            <a:chExt cx="668476" cy="656742"/>
          </a:xfrm>
        </p:grpSpPr>
        <p:grpSp>
          <p:nvGrpSpPr>
            <p:cNvPr id="50" name="Group 49"/>
            <p:cNvGrpSpPr/>
            <p:nvPr userDrawn="1"/>
          </p:nvGrpSpPr>
          <p:grpSpPr>
            <a:xfrm>
              <a:off x="7109934" y="3998700"/>
              <a:ext cx="668476" cy="656742"/>
              <a:chOff x="96680" y="228604"/>
              <a:chExt cx="1066796" cy="1066796"/>
            </a:xfrm>
          </p:grpSpPr>
          <p:sp>
            <p:nvSpPr>
              <p:cNvPr id="52" name="Oval 51"/>
              <p:cNvSpPr/>
              <p:nvPr userDrawn="1"/>
            </p:nvSpPr>
            <p:spPr>
              <a:xfrm>
                <a:off x="96680" y="228604"/>
                <a:ext cx="1066796" cy="10667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sp>
            <p:nvSpPr>
              <p:cNvPr id="53" name="Oval 52"/>
              <p:cNvSpPr/>
              <p:nvPr userDrawn="1"/>
            </p:nvSpPr>
            <p:spPr>
              <a:xfrm>
                <a:off x="170072" y="304802"/>
                <a:ext cx="914400" cy="914400"/>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prstClr val="white"/>
                  </a:solidFill>
                  <a:latin typeface="Calibri" panose="020F0502020204030204" pitchFamily="34" charset="0"/>
                </a:endParaRPr>
              </a:p>
            </p:txBody>
          </p:sp>
        </p:grpSp>
        <p:pic>
          <p:nvPicPr>
            <p:cNvPr id="51" name="Picture 2" descr="C:\Users\TRSA-02\Downloads\Attractiveness-LOGO-2017.pn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7186229" y="4071277"/>
              <a:ext cx="515886" cy="511588"/>
            </a:xfrm>
            <a:prstGeom prst="rect">
              <a:avLst/>
            </a:prstGeom>
            <a:noFill/>
            <a:extLst>
              <a:ext uri="{909E8E84-426E-40DD-AFC4-6F175D3DCCD1}">
                <a14:hiddenFill xmlns:a14="http://schemas.microsoft.com/office/drawing/2010/main">
                  <a:solidFill>
                    <a:srgbClr val="FFFFFF"/>
                  </a:solidFill>
                </a14:hiddenFill>
              </a:ext>
            </a:extLst>
          </p:spPr>
        </p:pic>
      </p:grpSp>
      <p:pic>
        <p:nvPicPr>
          <p:cNvPr id="58" name="Picture 8" descr="Personality Icons - Download Free Vector Icons | Noun Project"/>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13267" y="975433"/>
            <a:ext cx="639933" cy="639933"/>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6" descr="Male, female icon - Download on Iconfinder on Iconfinder"/>
          <p:cNvPicPr>
            <a:picLocks noChangeAspect="1" noChangeArrowheads="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79930" y="3810000"/>
            <a:ext cx="502070" cy="5020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5">
            <a:extLst>
              <a:ext uri="{FF2B5EF4-FFF2-40B4-BE49-F238E27FC236}">
                <a16:creationId xmlns:a16="http://schemas.microsoft.com/office/drawing/2014/main" id="{442E82A4-BE85-26CA-E1F2-A44F757CD831}"/>
              </a:ext>
            </a:extLst>
          </p:cNvPr>
          <p:cNvSpPr txBox="1">
            <a:spLocks/>
          </p:cNvSpPr>
          <p:nvPr/>
        </p:nvSpPr>
        <p:spPr>
          <a:xfrm>
            <a:off x="1295400" y="-76200"/>
            <a:ext cx="6858001" cy="685802"/>
          </a:xfrm>
          <a:prstGeom prst="rect">
            <a:avLst/>
          </a:prstGeom>
        </p:spPr>
        <p:txBody>
          <a:bodyPr vert="horz" lIns="91440" tIns="45720" rIns="91440" bIns="45720" rtlCol="0" anchor="b">
            <a:normAutofit fontScale="37500" lnSpcReduction="20000"/>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20000"/>
              </a:lnSpc>
            </a:pPr>
            <a:r>
              <a:rPr lang="en-US" sz="2800" dirty="0">
                <a:solidFill>
                  <a:prstClr val="white"/>
                </a:solidFill>
              </a:rPr>
              <a:t>Demo only</a:t>
            </a:r>
          </a:p>
          <a:p>
            <a:pPr>
              <a:lnSpc>
                <a:spcPct val="120000"/>
              </a:lnSpc>
            </a:pPr>
            <a:endParaRPr lang="en-US" sz="2800" dirty="0">
              <a:solidFill>
                <a:prstClr val="white"/>
              </a:solidFill>
            </a:endParaRPr>
          </a:p>
          <a:p>
            <a:pPr>
              <a:lnSpc>
                <a:spcPct val="120000"/>
              </a:lnSpc>
            </a:pPr>
            <a:r>
              <a:rPr lang="en-US" sz="4300" dirty="0">
                <a:solidFill>
                  <a:prstClr val="white"/>
                </a:solidFill>
              </a:rPr>
              <a:t>Recommendations for Brand A</a:t>
            </a:r>
            <a:endParaRPr lang="en-GB" sz="4300" dirty="0">
              <a:solidFill>
                <a:prstClr val="white"/>
              </a:solidFill>
            </a:endParaRPr>
          </a:p>
        </p:txBody>
      </p:sp>
    </p:spTree>
    <p:extLst>
      <p:ext uri="{BB962C8B-B14F-4D97-AF65-F5344CB8AC3E}">
        <p14:creationId xmlns:p14="http://schemas.microsoft.com/office/powerpoint/2010/main" val="312162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down)">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543" y="762000"/>
            <a:ext cx="9144000" cy="71119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5"/>
          <p:cNvSpPr txBox="1">
            <a:spLocks/>
          </p:cNvSpPr>
          <p:nvPr/>
        </p:nvSpPr>
        <p:spPr>
          <a:xfrm>
            <a:off x="1295400" y="-76200"/>
            <a:ext cx="6858001" cy="685802"/>
          </a:xfrm>
          <a:prstGeom prst="rect">
            <a:avLst/>
          </a:prstGeom>
        </p:spPr>
        <p:txBody>
          <a:bodyPr vert="horz" lIns="91440" tIns="45720" rIns="91440" bIns="45720" rtlCol="0" anchor="b">
            <a:normAutofit fontScale="37500" lnSpcReduction="20000"/>
          </a:bodyPr>
          <a:lstStyle>
            <a:lvl1pPr algn="ctr" defTabSz="914400" rtl="0" eaLnBrk="1" latinLnBrk="0" hangingPunct="1">
              <a:lnSpc>
                <a:spcPts val="5800"/>
              </a:lnSpc>
              <a:spcBef>
                <a:spcPct val="0"/>
              </a:spcBef>
              <a:buNone/>
              <a:defRPr sz="3600" kern="1200" baseline="0">
                <a:solidFill>
                  <a:schemeClr val="bg1"/>
                </a:solidFill>
                <a:effectLst>
                  <a:outerShdw blurRad="63500" dist="38100" dir="5400000" algn="t" rotWithShape="0">
                    <a:prstClr val="black">
                      <a:alpha val="25000"/>
                    </a:prstClr>
                  </a:outerShdw>
                </a:effectLst>
                <a:latin typeface="+mj-lt"/>
                <a:ea typeface="+mj-ea"/>
                <a:cs typeface="+mj-cs"/>
              </a:defRPr>
            </a:lvl1pPr>
          </a:lstStyle>
          <a:p>
            <a:pPr>
              <a:lnSpc>
                <a:spcPct val="120000"/>
              </a:lnSpc>
            </a:pPr>
            <a:r>
              <a:rPr lang="en-US" sz="2800" dirty="0">
                <a:solidFill>
                  <a:prstClr val="white"/>
                </a:solidFill>
              </a:rPr>
              <a:t>Demo only</a:t>
            </a:r>
          </a:p>
          <a:p>
            <a:pPr>
              <a:lnSpc>
                <a:spcPct val="120000"/>
              </a:lnSpc>
            </a:pPr>
            <a:endParaRPr lang="en-US" sz="2800" dirty="0">
              <a:solidFill>
                <a:prstClr val="white"/>
              </a:solidFill>
            </a:endParaRPr>
          </a:p>
          <a:p>
            <a:pPr>
              <a:lnSpc>
                <a:spcPct val="120000"/>
              </a:lnSpc>
            </a:pPr>
            <a:r>
              <a:rPr lang="en-US" sz="4300" dirty="0">
                <a:solidFill>
                  <a:prstClr val="white"/>
                </a:solidFill>
              </a:rPr>
              <a:t>Recommendations for Brand A</a:t>
            </a:r>
            <a:endParaRPr lang="en-GB" sz="4300" dirty="0">
              <a:solidFill>
                <a:prstClr val="white"/>
              </a:solidFill>
            </a:endParaRPr>
          </a:p>
        </p:txBody>
      </p:sp>
      <p:grpSp>
        <p:nvGrpSpPr>
          <p:cNvPr id="10" name="Group 9"/>
          <p:cNvGrpSpPr/>
          <p:nvPr/>
        </p:nvGrpSpPr>
        <p:grpSpPr>
          <a:xfrm>
            <a:off x="914400" y="3276600"/>
            <a:ext cx="1718310" cy="2979063"/>
            <a:chOff x="1343025" y="3303896"/>
            <a:chExt cx="1718310" cy="2979063"/>
          </a:xfrm>
        </p:grpSpPr>
        <p:sp>
          <p:nvSpPr>
            <p:cNvPr id="25" name="Rounded Rectangle 24"/>
            <p:cNvSpPr/>
            <p:nvPr/>
          </p:nvSpPr>
          <p:spPr>
            <a:xfrm>
              <a:off x="1343025" y="3926138"/>
              <a:ext cx="1718310" cy="2356821"/>
            </a:xfrm>
            <a:prstGeom prst="roundRect">
              <a:avLst>
                <a:gd name="adj" fmla="val 4402"/>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b="1" dirty="0">
                <a:solidFill>
                  <a:schemeClr val="bg1"/>
                </a:solidFill>
                <a:latin typeface="Calibri" pitchFamily="34" charset="0"/>
                <a:cs typeface="Calibri" pitchFamily="34" charset="0"/>
              </a:endParaRPr>
            </a:p>
            <a:p>
              <a:pPr algn="ctr"/>
              <a:r>
                <a:rPr lang="en-US" sz="1400" b="1" u="sng" dirty="0">
                  <a:solidFill>
                    <a:srgbClr val="FFFF00"/>
                  </a:solidFill>
                  <a:latin typeface="Calibri" pitchFamily="34" charset="0"/>
                  <a:cs typeface="Calibri" pitchFamily="34" charset="0"/>
                </a:rPr>
                <a:t>Further discovery recommended</a:t>
              </a:r>
              <a:r>
                <a:rPr lang="en-US" sz="1400" b="1" dirty="0">
                  <a:solidFill>
                    <a:srgbClr val="FFFF00"/>
                  </a:solidFill>
                  <a:latin typeface="Calibri" pitchFamily="34" charset="0"/>
                  <a:cs typeface="Calibri" pitchFamily="34" charset="0"/>
                </a:rPr>
                <a:t>: </a:t>
              </a:r>
              <a:r>
                <a:rPr lang="en-US" sz="1200" b="1" dirty="0">
                  <a:solidFill>
                    <a:schemeClr val="bg1"/>
                  </a:solidFill>
                  <a:latin typeface="Calibri" pitchFamily="34" charset="0"/>
                  <a:cs typeface="Calibri" pitchFamily="34" charset="0"/>
                </a:rPr>
                <a:t>Initiate a pilot study on 36-attribute Brand Trust study to know contexts with core audiences of Brand A in West &amp; South Zone</a:t>
              </a:r>
            </a:p>
          </p:txBody>
        </p:sp>
        <p:sp>
          <p:nvSpPr>
            <p:cNvPr id="26" name="Oval 25"/>
            <p:cNvSpPr/>
            <p:nvPr/>
          </p:nvSpPr>
          <p:spPr>
            <a:xfrm>
              <a:off x="1821180" y="3303896"/>
              <a:ext cx="762000" cy="762000"/>
            </a:xfrm>
            <a:prstGeom prst="ellipse">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prstClr val="black"/>
                </a:solidFill>
                <a:latin typeface="Tw Cen MT" pitchFamily="34" charset="0"/>
              </a:endParaRPr>
            </a:p>
          </p:txBody>
        </p:sp>
        <p:pic>
          <p:nvPicPr>
            <p:cNvPr id="35" name="Picture 34"/>
            <p:cNvPicPr>
              <a:picLocks noChangeAspect="1"/>
            </p:cNvPicPr>
            <p:nvPr/>
          </p:nvPicPr>
          <p:blipFill>
            <a:blip r:embed="rId3" cstate="print">
              <a:duotone>
                <a:prstClr val="black"/>
                <a:srgbClr val="FFC000">
                  <a:tint val="45000"/>
                  <a:satMod val="400000"/>
                </a:srgbClr>
              </a:duotone>
              <a:extLst>
                <a:ext uri="{28A0092B-C50C-407E-A947-70E740481C1C}">
                  <a14:useLocalDpi xmlns:a14="http://schemas.microsoft.com/office/drawing/2010/main" val="0"/>
                </a:ext>
              </a:extLst>
            </a:blip>
            <a:stretch>
              <a:fillRect/>
            </a:stretch>
          </p:blipFill>
          <p:spPr>
            <a:xfrm>
              <a:off x="1946493" y="3429734"/>
              <a:ext cx="589969" cy="489901"/>
            </a:xfrm>
            <a:prstGeom prst="rect">
              <a:avLst/>
            </a:prstGeom>
          </p:spPr>
        </p:pic>
      </p:grpSp>
      <p:grpSp>
        <p:nvGrpSpPr>
          <p:cNvPr id="2" name="Group 1"/>
          <p:cNvGrpSpPr/>
          <p:nvPr/>
        </p:nvGrpSpPr>
        <p:grpSpPr>
          <a:xfrm>
            <a:off x="941070" y="838200"/>
            <a:ext cx="1718310" cy="2438400"/>
            <a:chOff x="1369695" y="762000"/>
            <a:chExt cx="1718310" cy="2438400"/>
          </a:xfrm>
        </p:grpSpPr>
        <p:sp>
          <p:nvSpPr>
            <p:cNvPr id="15" name="Rounded Rectangle 14"/>
            <p:cNvSpPr/>
            <p:nvPr/>
          </p:nvSpPr>
          <p:spPr>
            <a:xfrm>
              <a:off x="1369695" y="1371600"/>
              <a:ext cx="1718310" cy="1828800"/>
            </a:xfrm>
            <a:prstGeom prst="roundRect">
              <a:avLst>
                <a:gd name="adj" fmla="val 4402"/>
              </a:avLst>
            </a:prstGeom>
            <a:solidFill>
              <a:schemeClr val="bg2">
                <a:lumMod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u="sng" dirty="0">
                  <a:solidFill>
                    <a:srgbClr val="FFFF00"/>
                  </a:solidFill>
                  <a:latin typeface="Calibri" pitchFamily="34" charset="0"/>
                  <a:cs typeface="Calibri" pitchFamily="34" charset="0"/>
                </a:rPr>
                <a:t>Resonant messages</a:t>
              </a:r>
              <a:r>
                <a:rPr lang="en-US" sz="1400" b="1" dirty="0">
                  <a:solidFill>
                    <a:schemeClr val="bg1"/>
                  </a:solidFill>
                  <a:latin typeface="Calibri" pitchFamily="34" charset="0"/>
                  <a:cs typeface="Calibri" pitchFamily="34" charset="0"/>
                </a:rPr>
                <a:t>: </a:t>
              </a:r>
            </a:p>
            <a:p>
              <a:r>
                <a:rPr lang="en-US" sz="1200" b="1" dirty="0">
                  <a:solidFill>
                    <a:schemeClr val="bg1"/>
                  </a:solidFill>
                  <a:latin typeface="Calibri" pitchFamily="34" charset="0"/>
                  <a:cs typeface="Calibri" pitchFamily="34" charset="0"/>
                </a:rPr>
                <a:t>Emotional appeal overarching theme, and Positivity and Creativity are Brand </a:t>
              </a:r>
              <a:r>
                <a:rPr lang="en-US" sz="1200" b="1" dirty="0" err="1">
                  <a:solidFill>
                    <a:schemeClr val="bg1"/>
                  </a:solidFill>
                  <a:latin typeface="Calibri" pitchFamily="34" charset="0"/>
                  <a:cs typeface="Calibri" pitchFamily="34" charset="0"/>
                </a:rPr>
                <a:t>Behaviours</a:t>
              </a:r>
              <a:r>
                <a:rPr lang="en-US" sz="1200" b="1" dirty="0">
                  <a:solidFill>
                    <a:schemeClr val="bg1"/>
                  </a:solidFill>
                  <a:latin typeface="Calibri" pitchFamily="34" charset="0"/>
                  <a:cs typeface="Calibri" pitchFamily="34" charset="0"/>
                </a:rPr>
                <a:t> that could help audiences engage better with Brand A</a:t>
              </a:r>
            </a:p>
          </p:txBody>
        </p:sp>
        <p:sp>
          <p:nvSpPr>
            <p:cNvPr id="16" name="Oval 15"/>
            <p:cNvSpPr/>
            <p:nvPr/>
          </p:nvSpPr>
          <p:spPr>
            <a:xfrm>
              <a:off x="1847850" y="762000"/>
              <a:ext cx="762000" cy="762000"/>
            </a:xfrm>
            <a:prstGeom prst="ellipse">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prstClr val="black"/>
                </a:solidFill>
                <a:latin typeface="Tw Cen MT" pitchFamily="34" charset="0"/>
              </a:endParaRPr>
            </a:p>
          </p:txBody>
        </p:sp>
        <p:pic>
          <p:nvPicPr>
            <p:cNvPr id="36" name="Picture 35"/>
            <p:cNvPicPr>
              <a:picLocks noChangeAspect="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1971675" y="912146"/>
              <a:ext cx="514350" cy="497378"/>
            </a:xfrm>
            <a:prstGeom prst="rect">
              <a:avLst/>
            </a:prstGeom>
          </p:spPr>
        </p:pic>
      </p:grpSp>
      <p:grpSp>
        <p:nvGrpSpPr>
          <p:cNvPr id="6" name="Group 5"/>
          <p:cNvGrpSpPr/>
          <p:nvPr/>
        </p:nvGrpSpPr>
        <p:grpSpPr>
          <a:xfrm>
            <a:off x="6629400" y="838200"/>
            <a:ext cx="1718310" cy="2346960"/>
            <a:chOff x="4874895" y="762000"/>
            <a:chExt cx="1718310" cy="2346960"/>
          </a:xfrm>
        </p:grpSpPr>
        <p:sp>
          <p:nvSpPr>
            <p:cNvPr id="19" name="Rounded Rectangle 18"/>
            <p:cNvSpPr/>
            <p:nvPr/>
          </p:nvSpPr>
          <p:spPr>
            <a:xfrm>
              <a:off x="4874895" y="1280160"/>
              <a:ext cx="1718310" cy="1828800"/>
            </a:xfrm>
            <a:prstGeom prst="roundRect">
              <a:avLst>
                <a:gd name="adj" fmla="val 4402"/>
              </a:avLst>
            </a:prstGeom>
            <a:solidFill>
              <a:schemeClr val="accent5">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u="sng" dirty="0">
                  <a:solidFill>
                    <a:srgbClr val="FFFF00"/>
                  </a:solidFill>
                  <a:latin typeface="Calibri" pitchFamily="34" charset="0"/>
                  <a:cs typeface="Calibri" pitchFamily="34" charset="0"/>
                </a:rPr>
                <a:t>Sharp target</a:t>
              </a:r>
              <a:r>
                <a:rPr lang="en-US" sz="1400" b="1" dirty="0">
                  <a:solidFill>
                    <a:srgbClr val="FFFF00"/>
                  </a:solidFill>
                  <a:latin typeface="Calibri" pitchFamily="34" charset="0"/>
                  <a:cs typeface="Calibri" pitchFamily="34" charset="0"/>
                </a:rPr>
                <a:t>:</a:t>
              </a:r>
              <a:r>
                <a:rPr lang="en-US" sz="1400" b="1" dirty="0">
                  <a:solidFill>
                    <a:schemeClr val="bg1"/>
                  </a:solidFill>
                  <a:latin typeface="Calibri" pitchFamily="34" charset="0"/>
                  <a:cs typeface="Calibri" pitchFamily="34" charset="0"/>
                </a:rPr>
                <a:t> </a:t>
              </a:r>
              <a:endParaRPr lang="en-US" sz="1200" b="1" dirty="0">
                <a:solidFill>
                  <a:schemeClr val="bg1"/>
                </a:solidFill>
                <a:latin typeface="Tw Cen MT" pitchFamily="34" charset="0"/>
                <a:cs typeface="Calibri" pitchFamily="34" charset="0"/>
              </a:endParaRPr>
            </a:p>
            <a:p>
              <a:pPr algn="ctr"/>
              <a:r>
                <a:rPr lang="en-US" sz="1200" b="1" dirty="0">
                  <a:solidFill>
                    <a:schemeClr val="bg1"/>
                  </a:solidFill>
                  <a:latin typeface="Tw Cen MT" pitchFamily="34" charset="0"/>
                  <a:cs typeface="Calibri" pitchFamily="34" charset="0"/>
                </a:rPr>
                <a:t>Older age groups and lower income groups lessening Trust on Brand A, but generally core TG must be addressed </a:t>
              </a:r>
              <a:endParaRPr lang="en-US" sz="1400" dirty="0">
                <a:solidFill>
                  <a:schemeClr val="bg1"/>
                </a:solidFill>
                <a:latin typeface="Calibri" pitchFamily="34" charset="0"/>
                <a:cs typeface="Calibri" pitchFamily="34" charset="0"/>
              </a:endParaRPr>
            </a:p>
          </p:txBody>
        </p:sp>
        <p:sp>
          <p:nvSpPr>
            <p:cNvPr id="20" name="Oval 19"/>
            <p:cNvSpPr/>
            <p:nvPr/>
          </p:nvSpPr>
          <p:spPr>
            <a:xfrm>
              <a:off x="5353050" y="762000"/>
              <a:ext cx="762000" cy="762000"/>
            </a:xfrm>
            <a:prstGeom prst="ellipse">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prstClr val="black"/>
                </a:solidFill>
                <a:latin typeface="Tw Cen MT" pitchFamily="34" charset="0"/>
              </a:endParaRPr>
            </a:p>
          </p:txBody>
        </p:sp>
        <p:grpSp>
          <p:nvGrpSpPr>
            <p:cNvPr id="5" name="Group 4"/>
            <p:cNvGrpSpPr/>
            <p:nvPr/>
          </p:nvGrpSpPr>
          <p:grpSpPr>
            <a:xfrm>
              <a:off x="5466101" y="914400"/>
              <a:ext cx="450767" cy="436014"/>
              <a:chOff x="6028370" y="1377423"/>
              <a:chExt cx="545428" cy="527577"/>
            </a:xfrm>
          </p:grpSpPr>
          <p:pic>
            <p:nvPicPr>
              <p:cNvPr id="37" name="Picture 36"/>
              <p:cNvPicPr>
                <a:picLocks noChangeAspect="1"/>
              </p:cNvPicPr>
              <p:nvPr/>
            </p:nvPicPr>
            <p:blipFill>
              <a:blip r:embed="rId5" cstate="print">
                <a:duotone>
                  <a:prstClr val="black"/>
                  <a:schemeClr val="accent5">
                    <a:lumMod val="60000"/>
                    <a:lumOff val="40000"/>
                    <a:tint val="45000"/>
                    <a:satMod val="400000"/>
                  </a:schemeClr>
                </a:duotone>
                <a:extLst>
                  <a:ext uri="{28A0092B-C50C-407E-A947-70E740481C1C}">
                    <a14:useLocalDpi xmlns:a14="http://schemas.microsoft.com/office/drawing/2010/main" val="0"/>
                  </a:ext>
                </a:extLst>
              </a:blip>
              <a:stretch>
                <a:fillRect/>
              </a:stretch>
            </p:blipFill>
            <p:spPr>
              <a:xfrm>
                <a:off x="6105086" y="1434412"/>
                <a:ext cx="468712" cy="470588"/>
              </a:xfrm>
              <a:prstGeom prst="rect">
                <a:avLst/>
              </a:prstGeom>
            </p:spPr>
          </p:pic>
          <p:pic>
            <p:nvPicPr>
              <p:cNvPr id="38" name="Picture 37"/>
              <p:cNvPicPr>
                <a:picLocks noChangeAspect="1"/>
              </p:cNvPicPr>
              <p:nvPr/>
            </p:nvPicPr>
            <p:blipFill>
              <a:blip r:embed="rId6" cstate="print">
                <a:duotone>
                  <a:prstClr val="black"/>
                  <a:schemeClr val="accent5">
                    <a:lumMod val="60000"/>
                    <a:lumOff val="40000"/>
                    <a:tint val="45000"/>
                    <a:satMod val="400000"/>
                  </a:schemeClr>
                </a:duotone>
                <a:extLst>
                  <a:ext uri="{28A0092B-C50C-407E-A947-70E740481C1C}">
                    <a14:useLocalDpi xmlns:a14="http://schemas.microsoft.com/office/drawing/2010/main" val="0"/>
                  </a:ext>
                </a:extLst>
              </a:blip>
              <a:stretch>
                <a:fillRect/>
              </a:stretch>
            </p:blipFill>
            <p:spPr>
              <a:xfrm>
                <a:off x="6028370" y="1377423"/>
                <a:ext cx="312916" cy="207955"/>
              </a:xfrm>
              <a:prstGeom prst="rect">
                <a:avLst/>
              </a:prstGeom>
            </p:spPr>
          </p:pic>
        </p:grpSp>
      </p:grpSp>
      <p:grpSp>
        <p:nvGrpSpPr>
          <p:cNvPr id="7" name="Group 6"/>
          <p:cNvGrpSpPr/>
          <p:nvPr/>
        </p:nvGrpSpPr>
        <p:grpSpPr>
          <a:xfrm>
            <a:off x="6587490" y="3276600"/>
            <a:ext cx="1718310" cy="2979062"/>
            <a:chOff x="6616065" y="644856"/>
            <a:chExt cx="1718310" cy="2979062"/>
          </a:xfrm>
        </p:grpSpPr>
        <p:sp>
          <p:nvSpPr>
            <p:cNvPr id="21" name="Rounded Rectangle 20"/>
            <p:cNvSpPr/>
            <p:nvPr/>
          </p:nvSpPr>
          <p:spPr>
            <a:xfrm>
              <a:off x="6616065" y="1233299"/>
              <a:ext cx="1718310" cy="2390619"/>
            </a:xfrm>
            <a:prstGeom prst="roundRect">
              <a:avLst>
                <a:gd name="adj" fmla="val 4402"/>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u="sng" dirty="0">
                  <a:solidFill>
                    <a:srgbClr val="FFFF00"/>
                  </a:solidFill>
                  <a:latin typeface="Calibri" pitchFamily="34" charset="0"/>
                  <a:cs typeface="Calibri" pitchFamily="34" charset="0"/>
                </a:rPr>
                <a:t>Intensely focus on Brand Trust as a key metric:</a:t>
              </a:r>
            </a:p>
            <a:p>
              <a:r>
                <a:rPr lang="en-US" sz="1200" b="1" dirty="0">
                  <a:solidFill>
                    <a:schemeClr val="bg1"/>
                  </a:solidFill>
                  <a:latin typeface="Calibri" pitchFamily="34" charset="0"/>
                  <a:cs typeface="Calibri" pitchFamily="34" charset="0"/>
                </a:rPr>
                <a:t>Include Brand Trust as a key attribute from product design, communication to sales front</a:t>
              </a:r>
            </a:p>
          </p:txBody>
        </p:sp>
        <p:sp>
          <p:nvSpPr>
            <p:cNvPr id="22" name="Oval 21"/>
            <p:cNvSpPr/>
            <p:nvPr/>
          </p:nvSpPr>
          <p:spPr>
            <a:xfrm>
              <a:off x="7094220" y="644856"/>
              <a:ext cx="762000" cy="762000"/>
            </a:xfrm>
            <a:prstGeom prst="ellipse">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prstClr val="black"/>
                </a:solidFill>
                <a:latin typeface="Tw Cen MT" pitchFamily="34" charset="0"/>
              </a:endParaRPr>
            </a:p>
          </p:txBody>
        </p:sp>
        <p:pic>
          <p:nvPicPr>
            <p:cNvPr id="40" name="Picture 39"/>
            <p:cNvPicPr>
              <a:picLocks noChangeAspect="1"/>
            </p:cNvPicPr>
            <p:nvPr/>
          </p:nvPicPr>
          <p:blipFill>
            <a:blip r:embed="rId7" cstate="print">
              <a:duotone>
                <a:prstClr val="black"/>
                <a:srgbClr val="53D2FF">
                  <a:tint val="45000"/>
                  <a:satMod val="400000"/>
                </a:srgbClr>
              </a:duotone>
              <a:extLst>
                <a:ext uri="{28A0092B-C50C-407E-A947-70E740481C1C}">
                  <a14:useLocalDpi xmlns:a14="http://schemas.microsoft.com/office/drawing/2010/main" val="0"/>
                </a:ext>
              </a:extLst>
            </a:blip>
            <a:stretch>
              <a:fillRect/>
            </a:stretch>
          </p:blipFill>
          <p:spPr>
            <a:xfrm>
              <a:off x="7239000" y="797256"/>
              <a:ext cx="452330" cy="464303"/>
            </a:xfrm>
            <a:prstGeom prst="rect">
              <a:avLst/>
            </a:prstGeom>
          </p:spPr>
        </p:pic>
      </p:grpSp>
      <p:grpSp>
        <p:nvGrpSpPr>
          <p:cNvPr id="4" name="Group 3"/>
          <p:cNvGrpSpPr/>
          <p:nvPr/>
        </p:nvGrpSpPr>
        <p:grpSpPr>
          <a:xfrm>
            <a:off x="3684270" y="838200"/>
            <a:ext cx="1718310" cy="2411104"/>
            <a:chOff x="3122295" y="762000"/>
            <a:chExt cx="1718310" cy="2411104"/>
          </a:xfrm>
        </p:grpSpPr>
        <p:sp>
          <p:nvSpPr>
            <p:cNvPr id="17" name="Rounded Rectangle 16"/>
            <p:cNvSpPr/>
            <p:nvPr/>
          </p:nvSpPr>
          <p:spPr>
            <a:xfrm>
              <a:off x="3122295" y="1344304"/>
              <a:ext cx="1718310" cy="1828800"/>
            </a:xfrm>
            <a:prstGeom prst="roundRect">
              <a:avLst>
                <a:gd name="adj" fmla="val 4402"/>
              </a:avLst>
            </a:prstGeom>
            <a:solidFill>
              <a:schemeClr val="accent3">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u="sng" dirty="0">
                  <a:solidFill>
                    <a:srgbClr val="FFFF00"/>
                  </a:solidFill>
                  <a:latin typeface="Calibri" pitchFamily="34" charset="0"/>
                  <a:cs typeface="Calibri" pitchFamily="34" charset="0"/>
                </a:rPr>
                <a:t>Target zones:</a:t>
              </a:r>
            </a:p>
            <a:p>
              <a:r>
                <a:rPr lang="en-US" sz="1200" b="1" dirty="0">
                  <a:solidFill>
                    <a:schemeClr val="bg1"/>
                  </a:solidFill>
                  <a:latin typeface="Calibri" pitchFamily="34" charset="0"/>
                  <a:cs typeface="Calibri" pitchFamily="34" charset="0"/>
                </a:rPr>
                <a:t>Coimbatore, Kochi and Nagpur had shown high Trust quotient in the previous year, analyze sales to target these zones</a:t>
              </a:r>
            </a:p>
          </p:txBody>
        </p:sp>
        <p:sp>
          <p:nvSpPr>
            <p:cNvPr id="18" name="Oval 17"/>
            <p:cNvSpPr/>
            <p:nvPr/>
          </p:nvSpPr>
          <p:spPr>
            <a:xfrm>
              <a:off x="3600450" y="762000"/>
              <a:ext cx="762000" cy="762000"/>
            </a:xfrm>
            <a:prstGeom prst="ellipse">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prstClr val="black"/>
                </a:solidFill>
                <a:latin typeface="Tw Cen MT" pitchFamily="34" charset="0"/>
              </a:endParaRPr>
            </a:p>
          </p:txBody>
        </p:sp>
        <p:pic>
          <p:nvPicPr>
            <p:cNvPr id="41" name="Picture 40"/>
            <p:cNvPicPr>
              <a:picLocks noChangeAspect="1"/>
            </p:cNvPicPr>
            <p:nvPr/>
          </p:nvPicPr>
          <p:blipFill>
            <a:blip r:embed="rId8"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3698448" y="871337"/>
              <a:ext cx="566003" cy="576463"/>
            </a:xfrm>
            <a:prstGeom prst="rect">
              <a:avLst/>
            </a:prstGeom>
          </p:spPr>
        </p:pic>
      </p:grpSp>
      <p:grpSp>
        <p:nvGrpSpPr>
          <p:cNvPr id="11" name="Group 10"/>
          <p:cNvGrpSpPr/>
          <p:nvPr/>
        </p:nvGrpSpPr>
        <p:grpSpPr>
          <a:xfrm>
            <a:off x="3539490" y="3276600"/>
            <a:ext cx="2023110" cy="2979063"/>
            <a:chOff x="6553200" y="3303896"/>
            <a:chExt cx="1718310" cy="2979063"/>
          </a:xfrm>
        </p:grpSpPr>
        <p:sp>
          <p:nvSpPr>
            <p:cNvPr id="31" name="Rounded Rectangle 30"/>
            <p:cNvSpPr/>
            <p:nvPr/>
          </p:nvSpPr>
          <p:spPr>
            <a:xfrm>
              <a:off x="6553200" y="3926138"/>
              <a:ext cx="1718310" cy="2356821"/>
            </a:xfrm>
            <a:prstGeom prst="roundRect">
              <a:avLst>
                <a:gd name="adj" fmla="val 4402"/>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00" dirty="0">
                <a:solidFill>
                  <a:schemeClr val="bg1"/>
                </a:solidFill>
                <a:latin typeface="Calibri" pitchFamily="34" charset="0"/>
                <a:cs typeface="Calibri" pitchFamily="34" charset="0"/>
              </a:endParaRPr>
            </a:p>
            <a:p>
              <a:pPr algn="ctr"/>
              <a:r>
                <a:rPr lang="en-US" sz="1400" b="1" u="sng" dirty="0">
                  <a:solidFill>
                    <a:srgbClr val="FFFF00"/>
                  </a:solidFill>
                  <a:latin typeface="Calibri" pitchFamily="34" charset="0"/>
                  <a:cs typeface="Calibri" pitchFamily="34" charset="0"/>
                </a:rPr>
                <a:t>Encourage trial</a:t>
              </a:r>
              <a:r>
                <a:rPr lang="en-US" sz="1400" dirty="0">
                  <a:solidFill>
                    <a:schemeClr val="bg1"/>
                  </a:solidFill>
                  <a:latin typeface="Calibri" pitchFamily="34" charset="0"/>
                  <a:cs typeface="Calibri" pitchFamily="34" charset="0"/>
                </a:rPr>
                <a:t>: </a:t>
              </a:r>
            </a:p>
            <a:p>
              <a:r>
                <a:rPr lang="en-US" sz="1200" b="1" dirty="0">
                  <a:solidFill>
                    <a:schemeClr val="bg1"/>
                  </a:solidFill>
                  <a:latin typeface="Calibri" pitchFamily="34" charset="0"/>
                  <a:cs typeface="Calibri" pitchFamily="34" charset="0"/>
                </a:rPr>
                <a:t>Encourage audiences to engage with the brand, especially in the age &amp; income groups that are core to Brand A</a:t>
              </a:r>
            </a:p>
          </p:txBody>
        </p:sp>
        <p:sp>
          <p:nvSpPr>
            <p:cNvPr id="32" name="Oval 31"/>
            <p:cNvSpPr/>
            <p:nvPr/>
          </p:nvSpPr>
          <p:spPr>
            <a:xfrm>
              <a:off x="7067550" y="3303896"/>
              <a:ext cx="762000" cy="762000"/>
            </a:xfrm>
            <a:prstGeom prst="ellipse">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solidFill>
                  <a:prstClr val="black"/>
                </a:solidFill>
                <a:latin typeface="Tw Cen MT" pitchFamily="34" charset="0"/>
              </a:endParaRPr>
            </a:p>
          </p:txBody>
        </p:sp>
        <p:pic>
          <p:nvPicPr>
            <p:cNvPr id="43" name="Picture 42"/>
            <p:cNvPicPr>
              <a:picLocks noChangeAspect="1"/>
            </p:cNvPicPr>
            <p:nvPr/>
          </p:nvPicPr>
          <p:blipFill>
            <a:blip r:embed="rId9"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7210833" y="3456777"/>
              <a:ext cx="480497" cy="489376"/>
            </a:xfrm>
            <a:prstGeom prst="rect">
              <a:avLst/>
            </a:prstGeom>
          </p:spPr>
        </p:pic>
      </p:grpSp>
      <p:sp>
        <p:nvSpPr>
          <p:cNvPr id="30" name="Slide Number Placeholder 1"/>
          <p:cNvSpPr txBox="1">
            <a:spLocks/>
          </p:cNvSpPr>
          <p:nvPr/>
        </p:nvSpPr>
        <p:spPr>
          <a:xfrm>
            <a:off x="8069240" y="6477000"/>
            <a:ext cx="561975"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F0101F7-92F6-4E30-AAE7-85D3646D99C1}" type="slidenum">
              <a:rPr lang="en-US" sz="1200" smtClean="0">
                <a:solidFill>
                  <a:schemeClr val="bg1"/>
                </a:solidFill>
                <a:latin typeface="Century Gothic" pitchFamily="34" charset="0"/>
              </a:rPr>
              <a:pPr algn="ctr"/>
              <a:t>44</a:t>
            </a:fld>
            <a:endParaRPr lang="en-US" sz="1200" dirty="0">
              <a:solidFill>
                <a:schemeClr val="bg1"/>
              </a:solidFill>
              <a:latin typeface="Century Gothic" pitchFamily="34" charset="0"/>
            </a:endParaRPr>
          </a:p>
        </p:txBody>
      </p:sp>
    </p:spTree>
    <p:extLst>
      <p:ext uri="{BB962C8B-B14F-4D97-AF65-F5344CB8AC3E}">
        <p14:creationId xmlns:p14="http://schemas.microsoft.com/office/powerpoint/2010/main" val="2408450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2"/>
          <p:cNvSpPr txBox="1">
            <a:spLocks/>
          </p:cNvSpPr>
          <p:nvPr/>
        </p:nvSpPr>
        <p:spPr>
          <a:xfrm>
            <a:off x="5091607" y="3443598"/>
            <a:ext cx="2633133" cy="4572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chemeClr val="tx1">
                    <a:lumMod val="75000"/>
                    <a:lumOff val="25000"/>
                  </a:schemeClr>
                </a:solidFill>
                <a:latin typeface="Calibri" panose="020F0502020204030204" pitchFamily="34" charset="0"/>
              </a:rPr>
              <a:t>Analysis by</a:t>
            </a:r>
          </a:p>
        </p:txBody>
      </p:sp>
      <p:cxnSp>
        <p:nvCxnSpPr>
          <p:cNvPr id="12" name="Straight Connector 11"/>
          <p:cNvCxnSpPr/>
          <p:nvPr/>
        </p:nvCxnSpPr>
        <p:spPr>
          <a:xfrm>
            <a:off x="3733800" y="3641202"/>
            <a:ext cx="1447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543800" y="3641202"/>
            <a:ext cx="1447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2" descr="C:\Users\MUM-TRA-04D\Desktop\PPT\TRA-LOGO-(QT)-Bla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681" y="3868779"/>
            <a:ext cx="879120" cy="131692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0" y="0"/>
            <a:ext cx="3505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6" name="Rectangle 15"/>
          <p:cNvSpPr/>
          <p:nvPr/>
        </p:nvSpPr>
        <p:spPr>
          <a:xfrm>
            <a:off x="3664974" y="2590800"/>
            <a:ext cx="5486400" cy="784830"/>
          </a:xfrm>
          <a:prstGeom prst="rect">
            <a:avLst/>
          </a:prstGeom>
        </p:spPr>
        <p:txBody>
          <a:bodyPr wrap="square">
            <a:spAutoFit/>
          </a:bodyPr>
          <a:lstStyle/>
          <a:p>
            <a:pPr algn="ctr"/>
            <a:r>
              <a:rPr lang="en-US" sz="4500" b="1"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Agency FB" panose="020B0503020202020204" pitchFamily="34" charset="0"/>
              </a:rPr>
              <a:t>Thank you</a:t>
            </a:r>
            <a:endParaRPr lang="en-US" sz="3000" cap="all"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Calibri" panose="020F0502020204030204" pitchFamily="34" charset="0"/>
            </a:endParaRPr>
          </a:p>
        </p:txBody>
      </p:sp>
    </p:spTree>
    <p:extLst>
      <p:ext uri="{BB962C8B-B14F-4D97-AF65-F5344CB8AC3E}">
        <p14:creationId xmlns:p14="http://schemas.microsoft.com/office/powerpoint/2010/main" val="26708703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7.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8.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9.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0.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txDef>
      <a:spPr>
        <a:solidFill>
          <a:schemeClr val="bg1">
            <a:lumMod val="95000"/>
            <a:alpha val="30000"/>
          </a:schemeClr>
        </a:solidFill>
      </a:spPr>
      <a:bodyPr wrap="square" rtlCol="0">
        <a:spAutoFit/>
      </a:bodyPr>
      <a:lstStyle>
        <a:defPPr algn="r">
          <a:defRPr sz="1000" b="1" dirty="0">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Override>
</file>

<file path=ppt/theme/themeOverride2.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Override>
</file>

<file path=ppt/theme/themeOverride3.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Override>
</file>

<file path=ppt/theme/themeOverride4.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Override>
</file>

<file path=ppt/theme/themeOverride5.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Override>
</file>

<file path=ppt/theme/themeOverride6.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Override>
</file>

<file path=ppt/theme/themeOverride7.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Override>
</file>

<file path=ppt/theme/themeOverride8.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Override>
</file>

<file path=ppt/theme/themeOverride9.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Override>
</file>

<file path=ppt/theme/themeOverride10.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82403</TotalTime>
  <Words>3289</Words>
  <Application>Microsoft Office PowerPoint</Application>
  <PresentationFormat>On-screen Show (4:3)</PresentationFormat>
  <Paragraphs>690</Paragraphs>
  <Slides>45</Slides>
  <Notes>7</Notes>
  <HiddenSlides>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45</vt:i4>
      </vt:variant>
    </vt:vector>
  </HeadingPairs>
  <TitlesOfParts>
    <vt:vector size="55" baseType="lpstr">
      <vt:lpstr>Agency FB</vt:lpstr>
      <vt:lpstr>Arial</vt:lpstr>
      <vt:lpstr>Calibri</vt:lpstr>
      <vt:lpstr>Cambria</vt:lpstr>
      <vt:lpstr>Century Gothic</vt:lpstr>
      <vt:lpstr>Courier New</vt:lpstr>
      <vt:lpstr>Times New Roman</vt:lpstr>
      <vt:lpstr>Tw Cen MT</vt:lpstr>
      <vt:lpstr>Executive</vt:lpstr>
      <vt:lpstr>1_Executive</vt:lpstr>
      <vt:lpstr>PowerPoint Presentation</vt:lpstr>
      <vt:lpstr>PowerPoint Presentation</vt:lpstr>
      <vt:lpstr>PowerPoint Presentation</vt:lpstr>
      <vt:lpstr>PowerPoint Presentation</vt:lpstr>
      <vt:lpstr>PowerPoint Presentation</vt:lpstr>
      <vt:lpstr>PowerPoint Presentation</vt:lpstr>
      <vt:lpstr>Process &amp; Methodology of TRA’s Brand Trust Report</vt:lpstr>
      <vt:lpstr>16 cities of TRA’s Brand Trust Report fieldwork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BUYING PROPENSITY REPORT</dc:title>
  <dc:creator>lenovo</dc:creator>
  <cp:lastModifiedBy>N.Chandramouli</cp:lastModifiedBy>
  <cp:revision>7327</cp:revision>
  <cp:lastPrinted>2017-02-27T09:03:15Z</cp:lastPrinted>
  <dcterms:modified xsi:type="dcterms:W3CDTF">2024-07-25T07:45:03Z</dcterms:modified>
</cp:coreProperties>
</file>